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2" r:id="rId3"/>
    <p:sldId id="260" r:id="rId4"/>
    <p:sldId id="283" r:id="rId5"/>
    <p:sldId id="284" r:id="rId6"/>
    <p:sldId id="269" r:id="rId7"/>
    <p:sldId id="271" r:id="rId8"/>
    <p:sldId id="257" r:id="rId9"/>
    <p:sldId id="258" r:id="rId10"/>
    <p:sldId id="259" r:id="rId11"/>
    <p:sldId id="263" r:id="rId12"/>
    <p:sldId id="275" r:id="rId13"/>
    <p:sldId id="264" r:id="rId14"/>
    <p:sldId id="276" r:id="rId15"/>
    <p:sldId id="278" r:id="rId16"/>
    <p:sldId id="281" r:id="rId17"/>
    <p:sldId id="265" r:id="rId18"/>
    <p:sldId id="274" r:id="rId19"/>
    <p:sldId id="273" r:id="rId20"/>
    <p:sldId id="266" r:id="rId21"/>
    <p:sldId id="267" r:id="rId22"/>
    <p:sldId id="268" r:id="rId23"/>
    <p:sldId id="270" r:id="rId24"/>
    <p:sldId id="286" r:id="rId25"/>
    <p:sldId id="262" r:id="rId26"/>
    <p:sldId id="261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3A9EB9-CA69-4339-A886-44891E54541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610010-2499-4AB7-8DB2-EA9A617B47D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COPD Exacerbation Rescue therapy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(Antibiotics)</a:t>
            </a:r>
          </a:p>
          <a:p>
            <a:r>
              <a:rPr lang="en-GB" dirty="0" smtClean="0"/>
              <a:t>Ysobel Gourlay</a:t>
            </a:r>
          </a:p>
          <a:p>
            <a:r>
              <a:rPr lang="en-GB" dirty="0" smtClean="0"/>
              <a:t>Lead Antimicrobial Pharmacist GGC</a:t>
            </a:r>
          </a:p>
          <a:p>
            <a:r>
              <a:rPr lang="en-GB" dirty="0" smtClean="0"/>
              <a:t>8 Oct 2020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Maximum 2 orders from pharmacy in 3 months </a:t>
            </a:r>
            <a:r>
              <a:rPr lang="en-GB" dirty="0" smtClean="0">
                <a:solidFill>
                  <a:srgbClr val="FF0000"/>
                </a:solidFill>
              </a:rPr>
              <a:t>or</a:t>
            </a:r>
          </a:p>
          <a:p>
            <a:r>
              <a:rPr lang="en-GB" dirty="0" smtClean="0"/>
              <a:t>Maximum 3 orders in 12 months</a:t>
            </a:r>
          </a:p>
          <a:p>
            <a:r>
              <a:rPr lang="en-GB" dirty="0" smtClean="0"/>
              <a:t>If more required</a:t>
            </a:r>
          </a:p>
          <a:p>
            <a:pPr lvl="1"/>
            <a:r>
              <a:rPr lang="en-GB" dirty="0" smtClean="0"/>
              <a:t>Patient must contact their own practice or NHS24 OOH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 of supply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Antibiotic therapy considered</a:t>
            </a:r>
          </a:p>
          <a:p>
            <a:r>
              <a:rPr lang="en-GB" dirty="0" smtClean="0"/>
              <a:t>where an </a:t>
            </a:r>
            <a:r>
              <a:rPr lang="en-GB" dirty="0" smtClean="0">
                <a:solidFill>
                  <a:srgbClr val="FF0000"/>
                </a:solidFill>
              </a:rPr>
              <a:t>infective</a:t>
            </a:r>
            <a:r>
              <a:rPr lang="en-GB" dirty="0" smtClean="0"/>
              <a:t> exacerbation of COPD is suspected </a:t>
            </a:r>
          </a:p>
          <a:p>
            <a:pPr lvl="1"/>
            <a:r>
              <a:rPr lang="en-GB" dirty="0" smtClean="0"/>
              <a:t>change in clinical features such as </a:t>
            </a:r>
          </a:p>
          <a:p>
            <a:pPr lvl="2"/>
            <a:r>
              <a:rPr lang="en-GB" dirty="0" smtClean="0"/>
              <a:t>increased sputum volume </a:t>
            </a:r>
          </a:p>
          <a:p>
            <a:pPr lvl="2"/>
            <a:r>
              <a:rPr lang="en-GB" dirty="0" smtClean="0"/>
              <a:t>change in sputum colour </a:t>
            </a:r>
          </a:p>
          <a:p>
            <a:pPr lvl="2"/>
            <a:r>
              <a:rPr lang="en-GB" dirty="0" smtClean="0"/>
              <a:t>consistency of sputum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Antibiotics</a:t>
            </a:r>
            <a:r>
              <a:rPr lang="en-GB" sz="3600" dirty="0" smtClean="0"/>
              <a:t> — guidance from NICE, GOLD and the Lung Foundation Australia</a:t>
            </a:r>
            <a:endParaRPr lang="en-GB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Yellowish to brownish colour change</a:t>
            </a:r>
          </a:p>
          <a:p>
            <a:pPr lvl="1"/>
            <a:r>
              <a:rPr lang="en-GB" dirty="0" smtClean="0"/>
              <a:t>More associated with G –</a:t>
            </a:r>
            <a:r>
              <a:rPr lang="en-GB" dirty="0" err="1" smtClean="0"/>
              <a:t>ve</a:t>
            </a:r>
            <a:r>
              <a:rPr lang="en-GB" dirty="0" smtClean="0"/>
              <a:t> infection</a:t>
            </a:r>
          </a:p>
          <a:p>
            <a:pPr lvl="1"/>
            <a:r>
              <a:rPr lang="en-GB" i="1" dirty="0" smtClean="0"/>
              <a:t>P. </a:t>
            </a:r>
            <a:r>
              <a:rPr lang="en-GB" i="1" dirty="0" err="1" smtClean="0"/>
              <a:t>aeruginosa</a:t>
            </a:r>
            <a:r>
              <a:rPr lang="en-GB" i="1" dirty="0" smtClean="0"/>
              <a:t>, </a:t>
            </a:r>
            <a:r>
              <a:rPr lang="en-GB" i="1" dirty="0" err="1" smtClean="0"/>
              <a:t>Enterobacteriacae</a:t>
            </a:r>
            <a:endParaRPr lang="en-GB" i="1" dirty="0" smtClean="0"/>
          </a:p>
          <a:p>
            <a:pPr lvl="1"/>
            <a:r>
              <a:rPr lang="en-GB" dirty="0" smtClean="0"/>
              <a:t>Severe Functional impairment</a:t>
            </a:r>
          </a:p>
          <a:p>
            <a:pPr lvl="1"/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r>
              <a:rPr lang="en-GB" sz="900" dirty="0" smtClean="0"/>
              <a:t>Allegra L,  </a:t>
            </a:r>
            <a:r>
              <a:rPr lang="en-GB" sz="900" dirty="0" err="1" smtClean="0"/>
              <a:t>Resp</a:t>
            </a:r>
            <a:r>
              <a:rPr lang="en-GB" sz="900" dirty="0" smtClean="0"/>
              <a:t> Medicine June 2005</a:t>
            </a:r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in Sputum Colour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80"/>
            <a:ext cx="395287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718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Reduces</a:t>
            </a:r>
          </a:p>
          <a:p>
            <a:pPr lvl="1"/>
            <a:r>
              <a:rPr lang="en-GB" dirty="0" smtClean="0"/>
              <a:t>recovery time, </a:t>
            </a:r>
          </a:p>
          <a:p>
            <a:pPr lvl="1"/>
            <a:r>
              <a:rPr lang="en-GB" dirty="0" smtClean="0"/>
              <a:t>risk of early relapse, 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reatment failure </a:t>
            </a:r>
          </a:p>
          <a:p>
            <a:pPr lvl="1"/>
            <a:r>
              <a:rPr lang="en-GB" dirty="0" smtClean="0"/>
              <a:t>hospital admission </a:t>
            </a:r>
          </a:p>
          <a:p>
            <a:pPr lvl="1"/>
            <a:r>
              <a:rPr lang="en-GB" dirty="0" smtClean="0"/>
              <a:t>hospital duration of stay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Advantages of Antibiotic Therapy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Side effects of specific antibiotics</a:t>
            </a:r>
          </a:p>
          <a:p>
            <a:r>
              <a:rPr lang="en-GB" dirty="0" smtClean="0"/>
              <a:t>Development of Antimicrobial resistance with repeated courses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Disadvantages of Antibiotics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56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579296" cy="4525963"/>
          </a:xfrm>
        </p:spPr>
        <p:txBody>
          <a:bodyPr/>
          <a:lstStyle/>
          <a:p>
            <a:r>
              <a:rPr lang="en-GB" dirty="0" smtClean="0"/>
              <a:t>Antibiotic Prescribed in Primary Care</a:t>
            </a:r>
          </a:p>
          <a:p>
            <a:r>
              <a:rPr lang="en-GB" dirty="0" smtClean="0"/>
              <a:t>Respiratory tract Infection or Urinary tract infection</a:t>
            </a:r>
          </a:p>
          <a:p>
            <a:pPr lvl="1"/>
            <a:r>
              <a:rPr lang="en-GB" dirty="0" smtClean="0"/>
              <a:t>Develop resistance to that antibiotic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Effect greatest immediately after antibiotic prescribed</a:t>
            </a:r>
          </a:p>
          <a:p>
            <a:pPr lvl="1"/>
            <a:r>
              <a:rPr lang="en-GB" dirty="0" smtClean="0"/>
              <a:t>Can persist for 12 months</a:t>
            </a:r>
          </a:p>
          <a:p>
            <a:r>
              <a:rPr lang="en-GB" dirty="0" smtClean="0"/>
              <a:t>BMJ 2010;340:2096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Antibiotic Resistance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69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2-How-Antibiotic-Resistence-Happen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012" y="692151"/>
            <a:ext cx="7532511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55222" y="6237288"/>
            <a:ext cx="1095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CDC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5805264"/>
            <a:ext cx="5233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“</a:t>
            </a:r>
            <a:r>
              <a:rPr lang="en-GB" sz="2800" dirty="0" smtClean="0">
                <a:solidFill>
                  <a:srgbClr val="FF0000"/>
                </a:solidFill>
              </a:rPr>
              <a:t>Survival of the fittest” for bacteria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078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If an antibiotic is prescribed, give advice on:</a:t>
            </a:r>
            <a:endParaRPr lang="en-GB" dirty="0" smtClean="0"/>
          </a:p>
          <a:p>
            <a:pPr lvl="1"/>
            <a:r>
              <a:rPr lang="en-GB" dirty="0" smtClean="0"/>
              <a:t>Potential adverse effects, including diarrhoea.</a:t>
            </a:r>
          </a:p>
          <a:p>
            <a:pPr lvl="1"/>
            <a:r>
              <a:rPr lang="en-GB" dirty="0" smtClean="0"/>
              <a:t>When to seek medical help, for example if:</a:t>
            </a:r>
          </a:p>
          <a:p>
            <a:pPr lvl="2"/>
            <a:r>
              <a:rPr lang="en-GB" dirty="0" smtClean="0"/>
              <a:t>Symptoms worsen rapidly or significantly </a:t>
            </a:r>
            <a:r>
              <a:rPr lang="en-GB" i="1" dirty="0" smtClean="0"/>
              <a:t>or</a:t>
            </a:r>
            <a:endParaRPr lang="en-GB" dirty="0" smtClean="0"/>
          </a:p>
          <a:p>
            <a:pPr lvl="2"/>
            <a:r>
              <a:rPr lang="en-GB" dirty="0" smtClean="0"/>
              <a:t>Symptoms do not start to improve within 2–3 days (or other agreed time) </a:t>
            </a:r>
            <a:r>
              <a:rPr lang="en-GB" i="1" dirty="0" smtClean="0"/>
              <a:t>or</a:t>
            </a:r>
            <a:endParaRPr lang="en-GB" dirty="0" smtClean="0"/>
          </a:p>
          <a:p>
            <a:pPr lvl="2"/>
            <a:r>
              <a:rPr lang="en-GB" dirty="0" smtClean="0"/>
              <a:t>They become systemically very unwell.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Antibiotic Therapy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942" y="1738361"/>
            <a:ext cx="5944115" cy="4011516"/>
          </a:xfrm>
        </p:spPr>
      </p:pic>
      <p:sp>
        <p:nvSpPr>
          <p:cNvPr id="2" name="Oval 1"/>
          <p:cNvSpPr/>
          <p:nvPr/>
        </p:nvSpPr>
        <p:spPr>
          <a:xfrm>
            <a:off x="6696000" y="4941168"/>
            <a:ext cx="720080" cy="43204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2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90" y="1741409"/>
            <a:ext cx="5938019" cy="4005419"/>
          </a:xfrm>
        </p:spPr>
      </p:pic>
    </p:spTree>
    <p:extLst>
      <p:ext uri="{BB962C8B-B14F-4D97-AF65-F5344CB8AC3E}">
        <p14:creationId xmlns:p14="http://schemas.microsoft.com/office/powerpoint/2010/main" val="12531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Rescue therapy ?</a:t>
            </a:r>
          </a:p>
          <a:p>
            <a:r>
              <a:rPr lang="en-GB" dirty="0" smtClean="0"/>
              <a:t>Who ?</a:t>
            </a:r>
          </a:p>
          <a:p>
            <a:r>
              <a:rPr lang="en-GB" dirty="0" smtClean="0"/>
              <a:t>Benefits</a:t>
            </a:r>
          </a:p>
          <a:p>
            <a:r>
              <a:rPr lang="en-GB" dirty="0" smtClean="0"/>
              <a:t>GGC resistance </a:t>
            </a:r>
          </a:p>
          <a:p>
            <a:r>
              <a:rPr lang="en-GB" dirty="0" smtClean="0"/>
              <a:t>Doxycycline</a:t>
            </a:r>
          </a:p>
          <a:p>
            <a:r>
              <a:rPr lang="en-GB" dirty="0" smtClean="0"/>
              <a:t>Amoxicillin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72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C/I true penicillin allergy</a:t>
            </a:r>
          </a:p>
          <a:p>
            <a:pPr lvl="1"/>
            <a:r>
              <a:rPr lang="en-GB" dirty="0" smtClean="0"/>
              <a:t>Allergic reactions in 1-10%</a:t>
            </a:r>
          </a:p>
          <a:p>
            <a:pPr lvl="1"/>
            <a:r>
              <a:rPr lang="en-GB" dirty="0" smtClean="0"/>
              <a:t>Anaphylaxis 0.05%</a:t>
            </a:r>
          </a:p>
          <a:p>
            <a:r>
              <a:rPr lang="en-GB" dirty="0" smtClean="0"/>
              <a:t>N+ V is </a:t>
            </a:r>
            <a:r>
              <a:rPr lang="en-GB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penicillin allergy</a:t>
            </a:r>
          </a:p>
          <a:p>
            <a:r>
              <a:rPr lang="en-GB" dirty="0" smtClean="0"/>
              <a:t>NB glandular fever, ALL, CLL, CMV – erythematous rash common</a:t>
            </a:r>
          </a:p>
          <a:p>
            <a:r>
              <a:rPr lang="en-GB" dirty="0" err="1" smtClean="0"/>
              <a:t>eGFR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Amoxicillin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 smtClean="0"/>
              <a:t>Allopurinol</a:t>
            </a:r>
            <a:r>
              <a:rPr lang="en-GB" b="1" dirty="0" smtClean="0"/>
              <a:t> </a:t>
            </a:r>
            <a:r>
              <a:rPr lang="en-GB" dirty="0" smtClean="0"/>
              <a:t>— increased risk of rash</a:t>
            </a:r>
          </a:p>
          <a:p>
            <a:r>
              <a:rPr lang="en-GB" b="1" dirty="0" err="1" smtClean="0"/>
              <a:t>Warfarin</a:t>
            </a:r>
            <a:r>
              <a:rPr lang="en-GB" b="1" dirty="0" smtClean="0"/>
              <a:t> </a:t>
            </a:r>
            <a:r>
              <a:rPr lang="en-GB" dirty="0" smtClean="0"/>
              <a:t>— INR may be increased. Monitor the international normalized ratio (INR) closely during concomitant use. Dosage adjustments may be necessary.</a:t>
            </a:r>
          </a:p>
          <a:p>
            <a:r>
              <a:rPr lang="en-GB" b="1" dirty="0" err="1" smtClean="0"/>
              <a:t>Methotrexate</a:t>
            </a:r>
            <a:r>
              <a:rPr lang="en-GB" dirty="0" smtClean="0"/>
              <a:t> — amoxicillin may reduce </a:t>
            </a:r>
            <a:r>
              <a:rPr lang="en-GB" dirty="0" err="1" smtClean="0"/>
              <a:t>methotrexate</a:t>
            </a:r>
            <a:r>
              <a:rPr lang="en-GB" dirty="0" smtClean="0"/>
              <a:t> clearance, causing an increased risk of toxicity. Consider measuring platelet and white cell counts twice weekly for 2 weeks initially, and measure </a:t>
            </a:r>
            <a:r>
              <a:rPr lang="en-GB" dirty="0" err="1" smtClean="0"/>
              <a:t>methotrexate</a:t>
            </a:r>
            <a:r>
              <a:rPr lang="en-GB" dirty="0" smtClean="0"/>
              <a:t> levels if toxicity is suspected.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Drug interactions with Amoxicillin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Oral hormonal contraception </a:t>
            </a:r>
            <a:r>
              <a:rPr lang="en-GB" dirty="0" smtClean="0"/>
              <a:t>— additional contraceptive precautions are </a:t>
            </a:r>
            <a:r>
              <a:rPr lang="en-GB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required during or after courses of amoxicillin.</a:t>
            </a:r>
          </a:p>
          <a:p>
            <a:pPr lvl="1"/>
            <a:r>
              <a:rPr lang="en-GB" dirty="0" smtClean="0"/>
              <a:t>However, women should be advised about the importance of correct contraceptive practice if they experience vomiting or diarrhoea. </a:t>
            </a:r>
          </a:p>
          <a:p>
            <a:r>
              <a:rPr lang="en-GB" dirty="0" smtClean="0"/>
              <a:t>Vomiting within 3 hours of taking a combined oral contraceptive (COC), </a:t>
            </a:r>
          </a:p>
          <a:p>
            <a:pPr lvl="1"/>
            <a:r>
              <a:rPr lang="en-GB" dirty="0" smtClean="0"/>
              <a:t>take another pill as soon as possible.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Drug Interactions with Amoxicillin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Photosensitivity</a:t>
            </a:r>
          </a:p>
          <a:p>
            <a:pPr lvl="1"/>
            <a:r>
              <a:rPr lang="en-GB" dirty="0" smtClean="0"/>
              <a:t>Even on a cloudy day</a:t>
            </a:r>
          </a:p>
          <a:p>
            <a:r>
              <a:rPr lang="en-GB" dirty="0" smtClean="0"/>
              <a:t>Swallowed whole with plenty of fluid while sitting/ standing (i.e. not lying in bed)</a:t>
            </a:r>
          </a:p>
          <a:p>
            <a:r>
              <a:rPr lang="en-GB" dirty="0"/>
              <a:t>Common side effects </a:t>
            </a:r>
          </a:p>
          <a:p>
            <a:pPr lvl="1"/>
            <a:r>
              <a:rPr lang="en-GB" dirty="0"/>
              <a:t>Diarrhoea, headache, hypersensitivity reactions, photosensitivity, nausea, vomiting</a:t>
            </a:r>
          </a:p>
          <a:p>
            <a:pPr lvl="1"/>
            <a:r>
              <a:rPr lang="en-GB" dirty="0"/>
              <a:t>Oesophageal ulceration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Doxycycline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06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not take indigestion remedies or medicines containing zinc or iron 2-3 hours before or </a:t>
            </a:r>
            <a:r>
              <a:rPr lang="en-GB" dirty="0" smtClean="0"/>
              <a:t>after</a:t>
            </a:r>
          </a:p>
          <a:p>
            <a:pPr lvl="1"/>
            <a:r>
              <a:rPr lang="en-GB" dirty="0" smtClean="0"/>
              <a:t>See Medicines Update re COPD antibiotic failure due to Fe + doxycycline interaction</a:t>
            </a:r>
          </a:p>
          <a:p>
            <a:endParaRPr lang="en-US" dirty="0"/>
          </a:p>
          <a:p>
            <a:r>
              <a:rPr lang="en-GB" dirty="0" smtClean="0"/>
              <a:t>Other drug interactions</a:t>
            </a:r>
          </a:p>
          <a:p>
            <a:pPr lvl="1"/>
            <a:r>
              <a:rPr lang="en-GB" dirty="0" smtClean="0"/>
              <a:t>Doxycycline </a:t>
            </a:r>
            <a:r>
              <a:rPr lang="en-GB" b="1" dirty="0" smtClean="0">
                <a:solidFill>
                  <a:srgbClr val="FF0000"/>
                </a:solidFill>
              </a:rPr>
              <a:t>↓ </a:t>
            </a:r>
            <a:r>
              <a:rPr lang="en-GB" dirty="0" smtClean="0"/>
              <a:t>by phenytoin, carbamazepine, rifampicin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Doxycycline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61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If there are no contraindications, consider oral corticosteroids</a:t>
            </a:r>
            <a:r>
              <a:rPr lang="en-GB" dirty="0" smtClean="0"/>
              <a:t> </a:t>
            </a:r>
            <a:r>
              <a:rPr lang="en-GB" b="1" dirty="0" smtClean="0"/>
              <a:t>for people with a significant increase in breathlessness that interferes with daily activities.</a:t>
            </a:r>
            <a:endParaRPr lang="en-GB" dirty="0" smtClean="0"/>
          </a:p>
          <a:p>
            <a:pPr lvl="1"/>
            <a:r>
              <a:rPr lang="en-GB" dirty="0" smtClean="0"/>
              <a:t>Offer 30 mg oral prednisolone once daily for 5 days — discuss adverse effects of prolonged therapy.</a:t>
            </a:r>
          </a:p>
          <a:p>
            <a:pPr lvl="1"/>
            <a:r>
              <a:rPr lang="en-GB" dirty="0" smtClean="0"/>
              <a:t>Consider the need for osteoporosis prophylaxis for people requiring frequent courses of oral corticosteroids (3–4 courses per year).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Oral corticosteroids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Inhaler technique</a:t>
            </a:r>
          </a:p>
          <a:p>
            <a:r>
              <a:rPr lang="en-GB" dirty="0" smtClean="0"/>
              <a:t>Stop smoking</a:t>
            </a:r>
          </a:p>
          <a:p>
            <a:r>
              <a:rPr lang="en-GB" dirty="0" smtClean="0"/>
              <a:t>Influenza vaccine annually</a:t>
            </a:r>
          </a:p>
          <a:p>
            <a:r>
              <a:rPr lang="en-GB" dirty="0" smtClean="0"/>
              <a:t>Pneumococcal vaccine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Amoxicillin or Doxycycline can be used for COPD exacerbation</a:t>
            </a:r>
          </a:p>
          <a:p>
            <a:pPr lvl="1"/>
            <a:r>
              <a:rPr lang="en-GB" dirty="0" smtClean="0"/>
              <a:t>If change in sputum colour and volume or thickness</a:t>
            </a:r>
          </a:p>
          <a:p>
            <a:r>
              <a:rPr lang="en-GB" dirty="0" smtClean="0"/>
              <a:t>Amoxicillin</a:t>
            </a:r>
          </a:p>
          <a:p>
            <a:pPr lvl="1"/>
            <a:r>
              <a:rPr lang="en-GB" dirty="0"/>
              <a:t>GGC</a:t>
            </a:r>
            <a:r>
              <a:rPr lang="en-GB" dirty="0" smtClean="0"/>
              <a:t>~30% resistance to </a:t>
            </a:r>
            <a:r>
              <a:rPr lang="en-GB" i="1" dirty="0" smtClean="0"/>
              <a:t>H. </a:t>
            </a:r>
            <a:r>
              <a:rPr lang="en-GB" i="1" dirty="0" err="1" smtClean="0"/>
              <a:t>influenzae</a:t>
            </a:r>
            <a:endParaRPr lang="en-GB" i="1" dirty="0" smtClean="0"/>
          </a:p>
          <a:p>
            <a:pPr lvl="1"/>
            <a:r>
              <a:rPr lang="en-GB" dirty="0" smtClean="0"/>
              <a:t>Penicillin allergy</a:t>
            </a:r>
          </a:p>
          <a:p>
            <a:r>
              <a:rPr lang="en-GB" dirty="0" smtClean="0"/>
              <a:t>Doxycycline</a:t>
            </a:r>
          </a:p>
          <a:p>
            <a:pPr lvl="1"/>
            <a:r>
              <a:rPr lang="en-GB" dirty="0" smtClean="0"/>
              <a:t>GGC Low resistance</a:t>
            </a:r>
          </a:p>
          <a:p>
            <a:pPr lvl="1"/>
            <a:r>
              <a:rPr lang="en-GB" dirty="0" smtClean="0"/>
              <a:t>Drug interactions</a:t>
            </a:r>
          </a:p>
          <a:p>
            <a:pPr lvl="1"/>
            <a:r>
              <a:rPr lang="en-GB" dirty="0" smtClean="0"/>
              <a:t>Photosensitivity</a:t>
            </a:r>
          </a:p>
          <a:p>
            <a:pPr lvl="1"/>
            <a:r>
              <a:rPr lang="en-GB" dirty="0" smtClean="0"/>
              <a:t>Swallow with large glass of water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7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(Steroids </a:t>
            </a:r>
            <a:r>
              <a:rPr lang="en-GB" dirty="0" smtClean="0">
                <a:solidFill>
                  <a:srgbClr val="FF0000"/>
                </a:solidFill>
              </a:rPr>
              <a:t>And or</a:t>
            </a:r>
            <a:r>
              <a:rPr lang="en-GB" dirty="0" smtClean="0"/>
              <a:t>)</a:t>
            </a:r>
          </a:p>
          <a:p>
            <a:r>
              <a:rPr lang="en-GB" dirty="0" smtClean="0"/>
              <a:t>Doxycycline 200mg as a single dose then 100mg orally for 5 days </a:t>
            </a:r>
            <a:r>
              <a:rPr lang="en-GB" dirty="0" smtClean="0">
                <a:solidFill>
                  <a:srgbClr val="FF0000"/>
                </a:solidFill>
              </a:rPr>
              <a:t>or</a:t>
            </a:r>
          </a:p>
          <a:p>
            <a:r>
              <a:rPr lang="en-GB" dirty="0" smtClean="0"/>
              <a:t>Amoxicillin 500mg 8 hourly for 5 days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Antibiotics for COPD Exacerbation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leading cause of death in the world (WHO)</a:t>
            </a:r>
          </a:p>
          <a:p>
            <a:endParaRPr lang="en-GB" dirty="0" smtClean="0"/>
          </a:p>
          <a:p>
            <a:r>
              <a:rPr lang="en-GB" dirty="0" smtClean="0"/>
              <a:t>Airflow obstruction in the lungs</a:t>
            </a:r>
          </a:p>
          <a:p>
            <a:r>
              <a:rPr lang="en-GB" dirty="0" smtClean="0"/>
              <a:t>Deterioration </a:t>
            </a:r>
            <a:r>
              <a:rPr lang="en-GB" dirty="0"/>
              <a:t>of lung function over time</a:t>
            </a:r>
            <a:endParaRPr lang="en-US" dirty="0"/>
          </a:p>
          <a:p>
            <a:endParaRPr lang="en-GB" dirty="0" smtClean="0"/>
          </a:p>
          <a:p>
            <a:r>
              <a:rPr lang="en-GB" dirty="0" smtClean="0"/>
              <a:t>Diagnosed – Pulmonary Function Tests</a:t>
            </a:r>
          </a:p>
          <a:p>
            <a:r>
              <a:rPr lang="en-GB" dirty="0" smtClean="0"/>
              <a:t>Smoking- major risk factor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8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sustained acute-onset worsening of the person’s symptoms from their usual stable state, which goes beyond their normal day-to-day variations. Commonly reported symptoms are worsening breathlessness, cough, increased sputum production and change in sputum colour. The change in these symptoms often necessitates a change in medication.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NICE Definition of Acute Exacerbation of COPD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16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640960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NICE COPD guidelines</a:t>
            </a:r>
          </a:p>
          <a:p>
            <a:pPr lvl="1"/>
            <a:r>
              <a:rPr lang="en-GB" dirty="0" smtClean="0"/>
              <a:t>Improves quality of life</a:t>
            </a:r>
          </a:p>
          <a:p>
            <a:pPr lvl="1"/>
            <a:r>
              <a:rPr lang="en-GB" dirty="0" smtClean="0"/>
              <a:t>Reduces hospital admission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Rescue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1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Patients will be identified by </a:t>
            </a:r>
          </a:p>
          <a:p>
            <a:pPr lvl="1"/>
            <a:r>
              <a:rPr lang="en-GB" dirty="0" smtClean="0"/>
              <a:t>respiratory clinics or </a:t>
            </a:r>
          </a:p>
          <a:p>
            <a:pPr lvl="1"/>
            <a:r>
              <a:rPr lang="en-GB" dirty="0" smtClean="0"/>
              <a:t>GP practices </a:t>
            </a:r>
          </a:p>
          <a:p>
            <a:r>
              <a:rPr lang="en-GB" dirty="0" smtClean="0"/>
              <a:t>As suitable for having home rescue</a:t>
            </a:r>
          </a:p>
          <a:p>
            <a:r>
              <a:rPr lang="en-GB" dirty="0" smtClean="0"/>
              <a:t>5 day course of antibiotics and or oral steroids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&gt; 18 years</a:t>
            </a:r>
          </a:p>
          <a:p>
            <a:r>
              <a:rPr lang="en-GB" dirty="0" smtClean="0"/>
              <a:t>Has COPD management plan in place</a:t>
            </a:r>
          </a:p>
          <a:p>
            <a:r>
              <a:rPr lang="en-GB" dirty="0" smtClean="0"/>
              <a:t>Ability to self manage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529</TotalTime>
  <Words>786</Words>
  <Application>Microsoft Office PowerPoint</Application>
  <PresentationFormat>On-screen Show (4:3)</PresentationFormat>
  <Paragraphs>138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Lucida Sans Unicode</vt:lpstr>
      <vt:lpstr>Verdana</vt:lpstr>
      <vt:lpstr>Wingdings 2</vt:lpstr>
      <vt:lpstr>Wingdings 3</vt:lpstr>
      <vt:lpstr>Concourse</vt:lpstr>
      <vt:lpstr>COPD Exacerbation Rescue therapy</vt:lpstr>
      <vt:lpstr>Summary</vt:lpstr>
      <vt:lpstr>Antibiotics for COPD Exacerbation</vt:lpstr>
      <vt:lpstr>COPD</vt:lpstr>
      <vt:lpstr>NICE Definition of Acute Exacerbation of COPD</vt:lpstr>
      <vt:lpstr>PowerPoint Presentation</vt:lpstr>
      <vt:lpstr>Rescue therapy</vt:lpstr>
      <vt:lpstr>Who</vt:lpstr>
      <vt:lpstr>Who</vt:lpstr>
      <vt:lpstr>Limit of supply</vt:lpstr>
      <vt:lpstr>Antibiotics — guidance from NICE, GOLD and the Lung Foundation Australia</vt:lpstr>
      <vt:lpstr>Changes in Sputum Colour</vt:lpstr>
      <vt:lpstr>Advantages of Antibiotic Therapy</vt:lpstr>
      <vt:lpstr>Disadvantages of Antibiotics</vt:lpstr>
      <vt:lpstr>Antibiotic Resistance</vt:lpstr>
      <vt:lpstr>PowerPoint Presentation</vt:lpstr>
      <vt:lpstr>Antibiotic Therapy</vt:lpstr>
      <vt:lpstr>PowerPoint Presentation</vt:lpstr>
      <vt:lpstr>PowerPoint Presentation</vt:lpstr>
      <vt:lpstr>Amoxicillin</vt:lpstr>
      <vt:lpstr>Drug interactions with Amoxicillin </vt:lpstr>
      <vt:lpstr>Drug Interactions with Amoxicillin</vt:lpstr>
      <vt:lpstr>Doxycycline</vt:lpstr>
      <vt:lpstr>Doxycycline</vt:lpstr>
      <vt:lpstr>Oral corticosteroids</vt:lpstr>
      <vt:lpstr>Other</vt:lpstr>
      <vt:lpstr>Summary</vt:lpstr>
    </vt:vector>
  </TitlesOfParts>
  <Company>NHS Greater Glasgow and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COPD Exacerbation</dc:title>
  <dc:creator>GOURLYS348</dc:creator>
  <cp:lastModifiedBy>McCallum, Bridie</cp:lastModifiedBy>
  <cp:revision>43</cp:revision>
  <dcterms:created xsi:type="dcterms:W3CDTF">2020-02-12T15:21:41Z</dcterms:created>
  <dcterms:modified xsi:type="dcterms:W3CDTF">2020-11-19T09:29:13Z</dcterms:modified>
</cp:coreProperties>
</file>