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89" r:id="rId2"/>
    <p:sldId id="604" r:id="rId3"/>
    <p:sldId id="562" r:id="rId4"/>
    <p:sldId id="591" r:id="rId5"/>
    <p:sldId id="608" r:id="rId6"/>
    <p:sldId id="611" r:id="rId7"/>
    <p:sldId id="605" r:id="rId8"/>
    <p:sldId id="606" r:id="rId9"/>
    <p:sldId id="607" r:id="rId10"/>
    <p:sldId id="595" r:id="rId11"/>
    <p:sldId id="596" r:id="rId12"/>
    <p:sldId id="597" r:id="rId13"/>
    <p:sldId id="599" r:id="rId14"/>
    <p:sldId id="600" r:id="rId15"/>
    <p:sldId id="601" r:id="rId16"/>
    <p:sldId id="602" r:id="rId17"/>
    <p:sldId id="592" r:id="rId18"/>
    <p:sldId id="501" r:id="rId19"/>
    <p:sldId id="613" r:id="rId20"/>
    <p:sldId id="612" r:id="rId21"/>
    <p:sldId id="493" r:id="rId22"/>
    <p:sldId id="586" r:id="rId2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6" d="100"/>
          <a:sy n="66" d="100"/>
        </p:scale>
        <p:origin x="127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B008295-C345-48F6-BAD6-A4F77B5190D1}" type="datetimeFigureOut">
              <a:rPr lang="en-GB"/>
              <a:pPr>
                <a:defRPr/>
              </a:pPr>
              <a:t>19/11/2020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E0EBBD-6518-42DA-A668-EBEE4E1056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8845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03" name="Text Box 2"/>
          <p:cNvSpPr>
            <a:spLocks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altLang="en-US" smtClean="0">
                <a:latin typeface="Arial" panose="020B0604020202020204" pitchFamily="34" charset="0"/>
                <a:ea typeface="msgothic" charset="0"/>
                <a:cs typeface="msgothic" charset="0"/>
              </a:rPr>
              <a:t>The disease trajectory expected in a patient with COPD. Adapted from [5].</a:t>
            </a:r>
          </a:p>
        </p:txBody>
      </p:sp>
    </p:spTree>
    <p:extLst>
      <p:ext uri="{BB962C8B-B14F-4D97-AF65-F5344CB8AC3E}">
        <p14:creationId xmlns:p14="http://schemas.microsoft.com/office/powerpoint/2010/main" val="202993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8966B-3B20-47A3-AFD5-180AAFE8B4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843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3558-99D9-4CA8-B9F7-01AF2E60A3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474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9F4E-713E-418C-9963-DE895F661C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448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42153-2E95-4ADF-BA0B-7C2224162B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994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50F-4481-4974-B4A9-F1F9FC478F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446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A8729-F253-4366-B5B6-33B96739C7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821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6444-F0F9-444B-A50F-BA82F95076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477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DAB01-ED04-4AB4-B2AC-520A6C80ED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379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6C9D-0593-452B-8573-E7C8A1EEDD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426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B7D60-69C4-4ABE-ABD9-734117FA62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685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9FAFF-A131-4EFB-9581-B12372F9FD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243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25EFF-BFC4-4621-BB58-E89D22A509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228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5BE6B49-0711-4854-8883-71C1C25E5E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/>
          <a:p>
            <a:r>
              <a:rPr lang="en-GB" altLang="en-US" smtClean="0"/>
              <a:t>Exacerbation Management   of COPD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250825" y="2852738"/>
            <a:ext cx="8426450" cy="1752600"/>
          </a:xfrm>
        </p:spPr>
        <p:txBody>
          <a:bodyPr/>
          <a:lstStyle/>
          <a:p>
            <a:r>
              <a:rPr lang="en-GB" altLang="en-US" smtClean="0"/>
              <a:t>David Anderson</a:t>
            </a:r>
          </a:p>
          <a:p>
            <a:r>
              <a:rPr lang="en-GB" altLang="en-US" smtClean="0"/>
              <a:t>Respiratory Consultant</a:t>
            </a:r>
          </a:p>
          <a:p>
            <a:r>
              <a:rPr lang="en-GB" altLang="en-US" smtClean="0"/>
              <a:t>Clinical Lead GG+C Resp MCN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COPD with recurrent exacerbations</a:t>
            </a:r>
            <a:endParaRPr lang="en-GB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74 year old female</a:t>
            </a:r>
          </a:p>
          <a:p>
            <a:r>
              <a:rPr lang="en-GB" altLang="en-US" smtClean="0"/>
              <a:t>100 yards on flat, struggles on incline</a:t>
            </a:r>
          </a:p>
          <a:p>
            <a:r>
              <a:rPr lang="en-GB" altLang="en-US" smtClean="0"/>
              <a:t>Cough most days</a:t>
            </a:r>
          </a:p>
          <a:p>
            <a:r>
              <a:rPr lang="en-GB" altLang="en-US" smtClean="0"/>
              <a:t>Purulent sputum and wheeze</a:t>
            </a:r>
          </a:p>
          <a:p>
            <a:r>
              <a:rPr lang="en-GB" altLang="en-US" smtClean="0"/>
              <a:t>One exacerbation per month</a:t>
            </a:r>
          </a:p>
          <a:p>
            <a:r>
              <a:rPr lang="en-GB" altLang="en-US" smtClean="0"/>
              <a:t>4 kg weight loss</a:t>
            </a:r>
          </a:p>
          <a:p>
            <a:r>
              <a:rPr lang="en-GB" altLang="en-US" smtClean="0"/>
              <a:t>Ex smoker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COPD with recurrent exacerbations</a:t>
            </a: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Clinical examination- mild wheeze</a:t>
            </a:r>
          </a:p>
          <a:p>
            <a:r>
              <a:rPr lang="en-GB" altLang="en-US" smtClean="0"/>
              <a:t>Low BMI</a:t>
            </a:r>
          </a:p>
          <a:p>
            <a:endParaRPr lang="en-GB" altLang="en-US" baseline="-250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4213" y="2781300"/>
          <a:ext cx="7632700" cy="324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348"/>
                <a:gridCol w="1865348"/>
                <a:gridCol w="1865348"/>
                <a:gridCol w="2036657"/>
              </a:tblGrid>
              <a:tr h="70631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8" marR="91438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 Bronchodilator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Post Bronchodilator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</a:tr>
              <a:tr h="100902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Forced Expiratory Volume </a:t>
                      </a:r>
                      <a:r>
                        <a:rPr lang="en-GB" sz="1800" baseline="-25000" dirty="0" smtClean="0"/>
                        <a:t>1</a:t>
                      </a:r>
                      <a:endParaRPr lang="en-GB" sz="1800" dirty="0"/>
                    </a:p>
                  </a:txBody>
                  <a:tcPr marL="91438" marR="91438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1.93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0.70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0.72 (37%)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</a:tr>
              <a:tr h="7063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Forced Vital Capacity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2.34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2.39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2.62(112%)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</a:tr>
              <a:tr h="4092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Ratio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75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27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</a:tr>
              <a:tr h="4092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Gas Transfer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20.5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10.1 (48%)</a:t>
                      </a:r>
                      <a:endParaRPr lang="en-GB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8" marR="91438" marT="45716" marB="457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smtClean="0"/>
              <a:t>COPD with recurrent exacerbations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Multiple potential factors</a:t>
            </a:r>
          </a:p>
          <a:p>
            <a:pPr lvl="1"/>
            <a:r>
              <a:rPr lang="en-GB" altLang="en-US" smtClean="0"/>
              <a:t>Element of asthma</a:t>
            </a:r>
          </a:p>
          <a:p>
            <a:pPr lvl="1"/>
            <a:r>
              <a:rPr lang="en-GB" altLang="en-US" smtClean="0"/>
              <a:t>Bacterial colonisation</a:t>
            </a:r>
          </a:p>
          <a:p>
            <a:pPr lvl="1"/>
            <a:r>
              <a:rPr lang="en-GB" altLang="en-US" smtClean="0"/>
              <a:t>Hypoxia</a:t>
            </a:r>
          </a:p>
          <a:p>
            <a:pPr lvl="1"/>
            <a:r>
              <a:rPr lang="en-GB" altLang="en-US" smtClean="0"/>
              <a:t>Reflux</a:t>
            </a:r>
          </a:p>
          <a:p>
            <a:pPr lvl="1"/>
            <a:r>
              <a:rPr lang="en-GB" altLang="en-US" smtClean="0"/>
              <a:t>Underlying bronchiectasis</a:t>
            </a:r>
          </a:p>
          <a:p>
            <a:pPr lvl="1"/>
            <a:r>
              <a:rPr lang="en-GB" altLang="en-US" smtClean="0"/>
              <a:t>Alternative Diagnosis</a:t>
            </a:r>
          </a:p>
          <a:p>
            <a:pPr lvl="1"/>
            <a:endParaRPr lang="en-GB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JS 67 year old male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Label of COPD</a:t>
            </a:r>
          </a:p>
          <a:p>
            <a:r>
              <a:rPr lang="en-GB" altLang="en-US" smtClean="0"/>
              <a:t>Ex smoker of 30 years</a:t>
            </a:r>
          </a:p>
          <a:p>
            <a:r>
              <a:rPr lang="en-GB" altLang="en-US" smtClean="0"/>
              <a:t>20 pack year history</a:t>
            </a:r>
          </a:p>
          <a:p>
            <a:r>
              <a:rPr lang="en-GB" altLang="en-US" smtClean="0"/>
              <a:t>6 course of antibiotics per year</a:t>
            </a:r>
          </a:p>
          <a:p>
            <a:r>
              <a:rPr lang="en-GB" altLang="en-US" smtClean="0"/>
              <a:t>Preserved lung volumes, normal gas transfer</a:t>
            </a:r>
          </a:p>
          <a:p>
            <a:r>
              <a:rPr lang="en-GB" altLang="en-US" smtClean="0"/>
              <a:t>Bilateral crackles on exam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" y="-476250"/>
            <a:ext cx="11658600" cy="78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" y="-476250"/>
            <a:ext cx="11658600" cy="78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" y="-476250"/>
            <a:ext cx="11658600" cy="781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Bronchiectasis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Purulent daily sputum</a:t>
            </a:r>
          </a:p>
          <a:p>
            <a:r>
              <a:rPr lang="en-US" altLang="en-US" smtClean="0"/>
              <a:t>50% idiopathic</a:t>
            </a:r>
          </a:p>
          <a:p>
            <a:r>
              <a:rPr lang="en-US" altLang="en-US" smtClean="0"/>
              <a:t>Recurrent infection</a:t>
            </a:r>
          </a:p>
          <a:p>
            <a:r>
              <a:rPr lang="en-US" altLang="en-US" smtClean="0"/>
              <a:t>Crackles on exam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COPD versus asthma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750" y="2205038"/>
          <a:ext cx="7848600" cy="324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112"/>
                <a:gridCol w="1918112"/>
                <a:gridCol w="1918112"/>
                <a:gridCol w="2094265"/>
              </a:tblGrid>
              <a:tr h="70631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7" marR="91437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 Bronchodilator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Post Bronchodilator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</a:tr>
              <a:tr h="100902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Forced Expiratory Volume </a:t>
                      </a:r>
                      <a:r>
                        <a:rPr lang="en-GB" sz="1800" baseline="-25000" dirty="0" smtClean="0"/>
                        <a:t>1</a:t>
                      </a:r>
                      <a:endParaRPr lang="en-GB" sz="1800" dirty="0"/>
                    </a:p>
                  </a:txBody>
                  <a:tcPr marL="91437" marR="91437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2.71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1.53 (57%)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1.94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(72%)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</a:tr>
              <a:tr h="7063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Forced Vital Capacity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3.62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2.93 (81%)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3.29(91%)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</a:tr>
              <a:tr h="40921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Ratio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76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59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</a:tr>
              <a:tr h="40921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Gas Transfer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22.9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18.7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7" marR="91437" marT="45716" marB="457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Recurrent Exacerbations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Exacerbation frequency</a:t>
            </a:r>
          </a:p>
          <a:p>
            <a:pPr lvl="1" eaLnBrk="1" hangingPunct="1"/>
            <a:r>
              <a:rPr lang="en-GB" altLang="en-US" smtClean="0"/>
              <a:t>ACOS</a:t>
            </a:r>
          </a:p>
          <a:p>
            <a:pPr lvl="1" eaLnBrk="1" hangingPunct="1"/>
            <a:r>
              <a:rPr lang="en-GB" altLang="en-US" smtClean="0"/>
              <a:t>Bronchiectasis</a:t>
            </a:r>
          </a:p>
          <a:p>
            <a:pPr lvl="1" eaLnBrk="1" hangingPunct="1"/>
            <a:r>
              <a:rPr lang="en-GB" altLang="en-US" smtClean="0"/>
              <a:t>Hypogammaglobulinaemia</a:t>
            </a:r>
          </a:p>
          <a:p>
            <a:pPr lvl="1" eaLnBrk="1" hangingPunct="1"/>
            <a:r>
              <a:rPr lang="en-GB" altLang="en-US" smtClean="0"/>
              <a:t>Bacterial Colonisation</a:t>
            </a:r>
          </a:p>
          <a:p>
            <a:pPr lvl="1" eaLnBrk="1" hangingPunct="1"/>
            <a:r>
              <a:rPr lang="en-GB" altLang="en-US" smtClean="0"/>
              <a:t>Aspergillus sensitisation</a:t>
            </a:r>
          </a:p>
          <a:p>
            <a:pPr lvl="1" eaLnBrk="1" hangingPunct="1"/>
            <a:r>
              <a:rPr lang="en-GB" altLang="en-US" smtClean="0"/>
              <a:t>Hypoxia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Red Flags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Weight loss</a:t>
            </a:r>
          </a:p>
          <a:p>
            <a:r>
              <a:rPr lang="en-GB" altLang="en-US" smtClean="0"/>
              <a:t>Haemoptysis</a:t>
            </a:r>
          </a:p>
          <a:p>
            <a:r>
              <a:rPr lang="en-GB" altLang="en-US" smtClean="0"/>
              <a:t>Failure to respond</a:t>
            </a:r>
          </a:p>
          <a:p>
            <a:endParaRPr lang="en-GB" altLang="en-US" smtClean="0"/>
          </a:p>
          <a:p>
            <a:r>
              <a:rPr lang="en-GB" altLang="en-US" smtClean="0"/>
              <a:t>Signpost to CXR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3124200"/>
            <a:ext cx="31845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0"/>
            <a:ext cx="2979737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5109" name="Text Box 5"/>
          <p:cNvSpPr txBox="1">
            <a:spLocks noChangeArrowheads="1"/>
          </p:cNvSpPr>
          <p:nvPr/>
        </p:nvSpPr>
        <p:spPr bwMode="auto">
          <a:xfrm>
            <a:off x="3792538" y="533400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Chronic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Bronchitis</a:t>
            </a:r>
          </a:p>
        </p:txBody>
      </p:sp>
      <p:sp>
        <p:nvSpPr>
          <p:cNvPr id="815110" name="Oval 6"/>
          <p:cNvSpPr>
            <a:spLocks noChangeArrowheads="1"/>
          </p:cNvSpPr>
          <p:nvPr/>
        </p:nvSpPr>
        <p:spPr bwMode="auto">
          <a:xfrm>
            <a:off x="4538663" y="3733800"/>
            <a:ext cx="381000" cy="3810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7" descr="S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S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5113" name="Text Box 9"/>
          <p:cNvSpPr txBox="1">
            <a:spLocks noChangeArrowheads="1"/>
          </p:cNvSpPr>
          <p:nvPr/>
        </p:nvSpPr>
        <p:spPr bwMode="auto">
          <a:xfrm>
            <a:off x="3792538" y="5867400"/>
            <a:ext cx="1595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Emphysema</a:t>
            </a:r>
          </a:p>
        </p:txBody>
      </p:sp>
      <p:pic>
        <p:nvPicPr>
          <p:cNvPr id="4106" name="Picture 10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2979738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2209800"/>
            <a:ext cx="297973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5116" name="Rectangle 12"/>
          <p:cNvSpPr>
            <a:spLocks noChangeArrowheads="1"/>
          </p:cNvSpPr>
          <p:nvPr/>
        </p:nvSpPr>
        <p:spPr bwMode="auto">
          <a:xfrm>
            <a:off x="3022600" y="2108200"/>
            <a:ext cx="3011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Bronchiolitis</a:t>
            </a:r>
          </a:p>
          <a:p>
            <a:pPr algn="ctr" eaLnBrk="1" hangingPunct="1">
              <a:defRPr/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Small airways disease</a:t>
            </a:r>
            <a:endParaRPr lang="en-GB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5117" name="Oval 13"/>
          <p:cNvSpPr>
            <a:spLocks noChangeArrowheads="1"/>
          </p:cNvSpPr>
          <p:nvPr/>
        </p:nvSpPr>
        <p:spPr bwMode="auto">
          <a:xfrm>
            <a:off x="4808538" y="4572000"/>
            <a:ext cx="381000" cy="3810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5118" name="Oval 14"/>
          <p:cNvSpPr>
            <a:spLocks noChangeArrowheads="1"/>
          </p:cNvSpPr>
          <p:nvPr/>
        </p:nvSpPr>
        <p:spPr bwMode="auto">
          <a:xfrm>
            <a:off x="5148263" y="3733800"/>
            <a:ext cx="381000" cy="3810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5119" name="Line 15"/>
          <p:cNvSpPr>
            <a:spLocks noChangeShapeType="1"/>
          </p:cNvSpPr>
          <p:nvPr/>
        </p:nvSpPr>
        <p:spPr bwMode="auto">
          <a:xfrm flipV="1">
            <a:off x="4876800" y="1752600"/>
            <a:ext cx="2844800" cy="1981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5120" name="Line 16"/>
          <p:cNvSpPr>
            <a:spLocks noChangeShapeType="1"/>
          </p:cNvSpPr>
          <p:nvPr/>
        </p:nvSpPr>
        <p:spPr bwMode="auto">
          <a:xfrm>
            <a:off x="5214938" y="4724400"/>
            <a:ext cx="1897062" cy="1143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5121" name="Line 17"/>
          <p:cNvSpPr>
            <a:spLocks noChangeShapeType="1"/>
          </p:cNvSpPr>
          <p:nvPr/>
        </p:nvSpPr>
        <p:spPr bwMode="auto">
          <a:xfrm>
            <a:off x="5486400" y="3810000"/>
            <a:ext cx="12192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Exacerbations of COPD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Treatable Traits</a:t>
            </a:r>
          </a:p>
          <a:p>
            <a:r>
              <a:rPr lang="en-GB" altLang="en-US" smtClean="0"/>
              <a:t>Alternative Diagnosis</a:t>
            </a:r>
          </a:p>
          <a:p>
            <a:r>
              <a:rPr lang="en-GB" altLang="en-US" smtClean="0"/>
              <a:t>Signpost positive interventions</a:t>
            </a:r>
          </a:p>
          <a:p>
            <a:pPr lvl="1"/>
            <a:r>
              <a:rPr lang="en-GB" altLang="en-US" smtClean="0"/>
              <a:t>Pulmonary Rehab</a:t>
            </a:r>
          </a:p>
          <a:p>
            <a:pPr lvl="1"/>
            <a:r>
              <a:rPr lang="en-GB" altLang="en-US" smtClean="0"/>
              <a:t>Smoking Cessation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Impact of Pulmonary Rehabilitation on Survival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790150" y="18329275"/>
          <a:ext cx="8877300" cy="6275388"/>
        </p:xfrm>
        <a:graphic>
          <a:graphicData uri="http://schemas.openxmlformats.org/drawingml/2006/table">
            <a:tbl>
              <a:tblPr/>
              <a:tblGrid>
                <a:gridCol w="2209800"/>
                <a:gridCol w="1270000"/>
                <a:gridCol w="1177925"/>
                <a:gridCol w="2378075"/>
                <a:gridCol w="1841500"/>
              </a:tblGrid>
              <a:tr h="1916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Variable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P-Value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Hazard Ratio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Confidence Interval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Significant/Not 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Disease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4.419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(2.034, 8.464)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Status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 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DNA vs Completed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1.492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(1.149, 1.936)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Did not complete vs Completed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1.629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(1.305, 2.034)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Age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1.063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(1.052, 1.075)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Gender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0.065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1.205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(0.988, 1.468)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Not 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FEV1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0.986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(0.980, 0.992)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942550" y="18481675"/>
          <a:ext cx="8877300" cy="6275388"/>
        </p:xfrm>
        <a:graphic>
          <a:graphicData uri="http://schemas.openxmlformats.org/drawingml/2006/table">
            <a:tbl>
              <a:tblPr/>
              <a:tblGrid>
                <a:gridCol w="2209800"/>
                <a:gridCol w="1270000"/>
                <a:gridCol w="1177925"/>
                <a:gridCol w="2378075"/>
                <a:gridCol w="1841500"/>
              </a:tblGrid>
              <a:tr h="1916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Variable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P-Value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Hazard Ratio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Confidence Interval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Significant/Not 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Disease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4.419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(2.034, 8.464)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Status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 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DNA vs Completed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1.492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(1.149, 1.936)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Did not complete vs Completed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1.629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(1.305, 2.034)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Age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1.063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(1.052, 1.075)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Gender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0.065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1.205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(0.988, 1.468)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Not 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FEV1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0.986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(0.980, 0.992)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094950" y="18634075"/>
          <a:ext cx="8877300" cy="6275388"/>
        </p:xfrm>
        <a:graphic>
          <a:graphicData uri="http://schemas.openxmlformats.org/drawingml/2006/table">
            <a:tbl>
              <a:tblPr/>
              <a:tblGrid>
                <a:gridCol w="2209800"/>
                <a:gridCol w="1270000"/>
                <a:gridCol w="1177925"/>
                <a:gridCol w="2378075"/>
                <a:gridCol w="1841500"/>
              </a:tblGrid>
              <a:tr h="1916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Variable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P-Value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Hazard Ratio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Confidence Interval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Significant/Not 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Disease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4.419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(2.034, 8.464)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Status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 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1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DNA vs Completed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1.492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(1.149, 1.936)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Did not complete vs Completed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1.629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(1.305, 2.034)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Age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1.063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(1.052, 1.075)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Gender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0.065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1.205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(0.988, 1.468)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Not 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FEV1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&lt;0.001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0.986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(0.980, 0.992)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Mincho" pitchFamily="49" charset="-128"/>
                          <a:cs typeface="Times" pitchFamily="18" charset="0"/>
                        </a:rPr>
                        <a:t>Significant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3723" name="Picture 4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8900" y="1468438"/>
            <a:ext cx="6408738" cy="5129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ea typeface="msgothic" charset="0"/>
                <a:cs typeface="msgothic" charset="0"/>
              </a:rPr>
              <a:t>The disease trajectory expected in a patient with COPD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ea typeface="msgothic" charset="0"/>
                <a:cs typeface="msgothic" charset="0"/>
              </a:rPr>
              <a:t>Improving the Journey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196975"/>
            <a:ext cx="78041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671513" y="5972175"/>
            <a:ext cx="39179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rgbClr val="000000"/>
                </a:solidFill>
                <a:ea typeface="msgothic" charset="0"/>
                <a:cs typeface="msgothic" charset="0"/>
              </a:rPr>
              <a:t>Amanda Landers et al. Breathe 2017;13:310-316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6200" indent="-762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rgbClr val="000000"/>
                </a:solidFill>
                <a:ea typeface="msgothic" charset="0"/>
                <a:cs typeface="msgothic" charset="0"/>
              </a:rPr>
              <a:t>©2017 by European Respiratory Society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1050" y="1196975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Early diagnosis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088" y="2420938"/>
            <a:ext cx="171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Pulmonary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Rehabilitation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95738" y="2060575"/>
            <a:ext cx="268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Manage Exacerbations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43213" y="1628775"/>
            <a:ext cx="232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Smoking Cessation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19925" y="3357563"/>
            <a:ext cx="1249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Palliative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0" y="2420938"/>
            <a:ext cx="200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Manage Hypoxia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6375" y="3141663"/>
            <a:ext cx="2813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Anxiety and Depression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56100" y="486886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Dom NIV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0" y="3500438"/>
            <a:ext cx="1527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Community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Resp Teams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27313" y="4221163"/>
            <a:ext cx="375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Lung Volume Reduction Surgery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                Transplantation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71775" y="3573463"/>
            <a:ext cx="1646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Dietetic Input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5650" y="3860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Financial Support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08850" y="4076700"/>
            <a:ext cx="1247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Palliative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Review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Changing Demographics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916113"/>
            <a:ext cx="6840538" cy="4864100"/>
          </a:xfr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6624637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COPD vs Asthma</a:t>
            </a:r>
          </a:p>
        </p:txBody>
      </p:sp>
      <p:pic>
        <p:nvPicPr>
          <p:cNvPr id="6147" name="Picture 5" descr="295571-297664-3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417638"/>
            <a:ext cx="73247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Prednisolone Rx in COPD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Osteoporosis</a:t>
            </a:r>
          </a:p>
          <a:p>
            <a:pPr lvl="1"/>
            <a:r>
              <a:rPr lang="en-GB" altLang="en-US" smtClean="0"/>
              <a:t>Female, immobile, smoker, low BMI</a:t>
            </a:r>
          </a:p>
          <a:p>
            <a:r>
              <a:rPr lang="en-GB" altLang="en-US" smtClean="0"/>
              <a:t>Adrenal Insufficiency</a:t>
            </a:r>
          </a:p>
          <a:p>
            <a:r>
              <a:rPr lang="en-GB" altLang="en-US" smtClean="0"/>
              <a:t>Predisposition to infection</a:t>
            </a:r>
          </a:p>
          <a:p>
            <a:r>
              <a:rPr lang="en-GB" altLang="en-US" smtClean="0"/>
              <a:t>Muscle Weakness</a:t>
            </a:r>
          </a:p>
          <a:p>
            <a:r>
              <a:rPr lang="en-GB" altLang="en-US" smtClean="0"/>
              <a:t>Mood</a:t>
            </a:r>
          </a:p>
          <a:p>
            <a:endParaRPr lang="en-GB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Exacerbation Management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Treatable Traits</a:t>
            </a:r>
          </a:p>
          <a:p>
            <a:pPr lvl="1"/>
            <a:r>
              <a:rPr lang="en-GB" altLang="en-US" smtClean="0"/>
              <a:t>Asthmatic Component</a:t>
            </a:r>
          </a:p>
          <a:p>
            <a:pPr lvl="1"/>
            <a:r>
              <a:rPr lang="en-GB" altLang="en-US" smtClean="0"/>
              <a:t>Recurrent Exacerbations</a:t>
            </a:r>
          </a:p>
          <a:p>
            <a:pPr lvl="1"/>
            <a:r>
              <a:rPr lang="en-GB" altLang="en-US" smtClean="0"/>
              <a:t>Bronchiectasis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COPD vs Asthma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77 year old male</a:t>
            </a:r>
          </a:p>
          <a:p>
            <a:r>
              <a:rPr lang="en-GB" altLang="en-US" smtClean="0"/>
              <a:t>Non productive cough, worse at night</a:t>
            </a:r>
          </a:p>
          <a:p>
            <a:r>
              <a:rPr lang="en-GB" altLang="en-US" smtClean="0"/>
              <a:t>Significant variation in symptoms day to day</a:t>
            </a:r>
          </a:p>
          <a:p>
            <a:r>
              <a:rPr lang="en-GB" altLang="en-US" smtClean="0"/>
              <a:t>Triggers include dust and perfumes</a:t>
            </a:r>
          </a:p>
          <a:p>
            <a:r>
              <a:rPr lang="en-GB" altLang="en-US" smtClean="0"/>
              <a:t>Ex smoker of 20 years</a:t>
            </a:r>
          </a:p>
          <a:p>
            <a:r>
              <a:rPr lang="en-GB" altLang="en-US" smtClean="0"/>
              <a:t>Background of nasal congestion</a:t>
            </a:r>
          </a:p>
          <a:p>
            <a:r>
              <a:rPr lang="en-GB" altLang="en-US" smtClean="0"/>
              <a:t>Clinical examination normal</a:t>
            </a:r>
          </a:p>
          <a:p>
            <a:r>
              <a:rPr lang="en-GB" altLang="en-US" smtClean="0"/>
              <a:t>CXR normal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COPD versus asthma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en-US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750" y="2205038"/>
          <a:ext cx="7848600" cy="324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112"/>
                <a:gridCol w="1918112"/>
                <a:gridCol w="1918112"/>
                <a:gridCol w="2094265"/>
              </a:tblGrid>
              <a:tr h="70631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7" marR="91437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Predicted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 Bronchodilator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Post Bronchodilator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</a:tr>
              <a:tr h="100902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Forced Expiratory Volume </a:t>
                      </a:r>
                      <a:r>
                        <a:rPr lang="en-GB" sz="1800" baseline="-25000" dirty="0" smtClean="0"/>
                        <a:t>1</a:t>
                      </a:r>
                      <a:endParaRPr lang="en-GB" sz="1800" dirty="0"/>
                    </a:p>
                  </a:txBody>
                  <a:tcPr marL="91437" marR="91437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2.71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1.53 (57%)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1.94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(72%)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</a:tr>
              <a:tr h="70631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Forced Vital Capacity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3.62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2.93 (81%)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3.29(91%)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</a:tr>
              <a:tr h="40921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Ratio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76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59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</a:tr>
              <a:tr h="40921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Gas Transfer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22.9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18.7</a:t>
                      </a:r>
                      <a:endParaRPr lang="en-GB" sz="1800" dirty="0"/>
                    </a:p>
                  </a:txBody>
                  <a:tcPr marL="91437" marR="91437" marT="45716" marB="45716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7" marR="91437" marT="45716" marB="457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Asthma vs COPD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524000"/>
            <a:ext cx="8462962" cy="5105400"/>
          </a:xfrm>
        </p:spPr>
        <p:txBody>
          <a:bodyPr/>
          <a:lstStyle/>
          <a:p>
            <a:r>
              <a:rPr lang="en-GB" altLang="en-US" sz="2400" smtClean="0"/>
              <a:t>a large (&gt; 400 ml) response to bronchodilators</a:t>
            </a:r>
          </a:p>
          <a:p>
            <a:r>
              <a:rPr lang="en-GB" altLang="en-US" sz="2400" smtClean="0"/>
              <a:t>a large (&gt; 400 ml) response to 30 mg oral prednisolone daily for 2 weeks</a:t>
            </a:r>
          </a:p>
          <a:p>
            <a:r>
              <a:rPr lang="en-GB" altLang="en-US" sz="2400" smtClean="0"/>
              <a:t>serial peak flow measurements showing 20% or greater diurnal or day-to-day variability.</a:t>
            </a:r>
          </a:p>
          <a:p>
            <a:r>
              <a:rPr lang="en-GB" altLang="en-US" sz="2400" smtClean="0"/>
              <a:t>Clinically significant COPD is not present if the FEV1 and FEV1/FVC ratio return to normal with drug therapy</a:t>
            </a:r>
          </a:p>
          <a:p>
            <a:endParaRPr lang="en-GB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13559</TotalTime>
  <Words>728</Words>
  <Application>Microsoft Office PowerPoint</Application>
  <PresentationFormat>On-screen Show (4:3)</PresentationFormat>
  <Paragraphs>291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Times New Roman</vt:lpstr>
      <vt:lpstr>Monotype Sorts</vt:lpstr>
      <vt:lpstr>Times</vt:lpstr>
      <vt:lpstr>MS Mincho</vt:lpstr>
      <vt:lpstr>msgothic</vt:lpstr>
      <vt:lpstr>Default Design</vt:lpstr>
      <vt:lpstr>Exacerbation Management   of COPD</vt:lpstr>
      <vt:lpstr>PowerPoint Presentation</vt:lpstr>
      <vt:lpstr>Changing Demographics</vt:lpstr>
      <vt:lpstr>COPD vs Asthma</vt:lpstr>
      <vt:lpstr>Prednisolone Rx in COPD</vt:lpstr>
      <vt:lpstr>Exacerbation Management</vt:lpstr>
      <vt:lpstr>COPD vs Asthma</vt:lpstr>
      <vt:lpstr>COPD versus asthma</vt:lpstr>
      <vt:lpstr>Asthma vs COPD</vt:lpstr>
      <vt:lpstr>COPD with recurrent exacerbations</vt:lpstr>
      <vt:lpstr>COPD with recurrent exacerbations</vt:lpstr>
      <vt:lpstr>COPD with recurrent exacerbations</vt:lpstr>
      <vt:lpstr>JS 67 year old male</vt:lpstr>
      <vt:lpstr>PowerPoint Presentation</vt:lpstr>
      <vt:lpstr>PowerPoint Presentation</vt:lpstr>
      <vt:lpstr>Bronchiectasis</vt:lpstr>
      <vt:lpstr>COPD versus asthma</vt:lpstr>
      <vt:lpstr>Recurrent Exacerbations</vt:lpstr>
      <vt:lpstr>Red Flags</vt:lpstr>
      <vt:lpstr>Exacerbations of COPD</vt:lpstr>
      <vt:lpstr>Impact of Pulmonary Rehabilitation on Survival</vt:lpstr>
      <vt:lpstr>PowerPoint Presentation</vt:lpstr>
    </vt:vector>
  </TitlesOfParts>
  <Company>NHSGG&amp;C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andersoa</dc:creator>
  <cp:lastModifiedBy>McCallum, Bridie</cp:lastModifiedBy>
  <cp:revision>208</cp:revision>
  <dcterms:created xsi:type="dcterms:W3CDTF">2011-09-10T14:36:46Z</dcterms:created>
  <dcterms:modified xsi:type="dcterms:W3CDTF">2020-11-19T09:32:21Z</dcterms:modified>
</cp:coreProperties>
</file>