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5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61" r:id="rId18"/>
    <p:sldId id="273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C4224-E5C0-4073-B28D-723068549C51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C9C12-889F-4046-A0A0-7A236F2B36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06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28C5C-6BD9-439C-B7D3-720259B570DC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C8F36-906C-4671-9F6F-2900DEBCFF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483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FEE8D-EA80-4069-A52D-6F3E43737DE6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B5CC3-A07C-44CA-A2C2-FFC433182E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44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B6D87-07AD-4E8A-B094-5283184BB1A2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477E6-211B-4474-AF85-9EC51BDE1B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869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0532-4FA5-4F57-BD38-5408157ADE73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B9CDB-C30D-425F-B93A-7F6A40F555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962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676EB-9D35-45B7-993E-4378BEB8AB61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7C084-661E-4F04-8007-E6AE2DC76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303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25ED-C256-4AD9-9C9D-A7FE5A2A225E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FC795-D4ED-4C09-B360-FA9A107434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08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A1AE-BFAB-4CC0-B97D-035FBE0E43D1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E5347-9EE7-49B3-BD95-921A207FBB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17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D4D6C-463C-4CC2-A186-519A814A5167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9E64A-D2A5-44D7-AB2D-E99BB74046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762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E2D9E-E7DE-47CA-88BA-ECA4ABEC7151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80E9-D447-42EB-A6D5-159B173396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976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D756F-8DA3-49F7-9C0C-9E31CBA76373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684BF-8C1C-4B11-A89F-8195D0EC17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413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B4F13F-13DF-4CCF-8619-1306E3F55499}" type="datetimeFigureOut">
              <a:rPr lang="en-GB"/>
              <a:pPr>
                <a:defRPr/>
              </a:pPr>
              <a:t>12/10/2021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3155412-E1E5-4EC7-80DB-2E31944B728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 Tract Infections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84763"/>
            <a:ext cx="9144000" cy="1655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Paul Treon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Director – East Dunbartonshire HSCP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 Partner – Kersland House Surgery, Milngavie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Catheter Associated Urinary Tract Infection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treat if symptomatic, and send CSU for C&amp;S pre-treatment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dip or routinely culture asymptomatic patients (false +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catheter in situ for &gt;7days then require catheter change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need for prophylactic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routine catheter change unless history of catheter associated UTI / trauma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 (7d) treatment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Nitrofurantoin 50mg QDS or 100mg BD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Trimethoprim 200mg BD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Tests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Pharmacy Urine Collection tips: (Tayside)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?use of public toilets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wrap (?stock of nappy bags)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away from patient area (in case chatty patients) to read accurately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bag and return to patients for disposal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Appearance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Turbidity (against bright background)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Microscopy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Wide variation and issues of health and safety at work</a:t>
            </a:r>
          </a:p>
          <a:p>
            <a:pPr lvl="1" eaLnBrk="1" hangingPunct="1">
              <a:defRPr/>
            </a:pP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Tests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Urinalysis / dipstick 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 benefit &gt;65yrs of age)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Leucocyte or Nitrites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(urine in bladder &gt;4hrs)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88 - indicated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women with minimal signs/symptoms of UTI (+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dipstick &amp; 1 symptom/sign = 80% likelihood of UTI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160 - ?Parallel to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following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2+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increases likelihood ratio</a:t>
            </a:r>
          </a:p>
          <a:p>
            <a:pPr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Culture 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(?diagnostic role in &gt;65s)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suprapubic aspirate or operatively obtained v clean catch, MSSU &amp; CSU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for conventional aerobic bacteria &gt;10</a:t>
            </a:r>
            <a:r>
              <a:rPr lang="en-GB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cfu/ml (less for men)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MSU reliable in 80% (2 +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MSUs 95% reliable)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many organisms suggests contamination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C&amp;S if failure to respond to 1</a:t>
            </a:r>
            <a:r>
              <a:rPr lang="en-GB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or if indicated as previously</a:t>
            </a:r>
          </a:p>
          <a:p>
            <a:pPr lvl="1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only test that can accurately guide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ABx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choice</a:t>
            </a:r>
          </a:p>
          <a:p>
            <a:pPr eaLnBrk="1" hangingPunct="1">
              <a:defRPr/>
            </a:pP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FAQs:	What do GPs do next….?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C&amp;S as may need referral if atypical organism or recurrent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&gt;65s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present with atypical symptoms</a:t>
            </a:r>
          </a:p>
          <a:p>
            <a:pPr lvl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rinary sepsis may be more subtle (hypoactive delirium)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usually treat empirically (caution re: CKD/AKI)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UUTI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 risk of sepsis – so should be clinically examined to rule out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need immediate admission for IV fluids/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worsening statement – review +/- admission if not better at 24hrs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FAQs:	What do GPs do next….?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risk for sepsis &amp; recurrence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blood glucose control (acutely and in general)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Sick day rules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of treatment failure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opt for MSSU for C&amp;S to guide treatment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discuss risk factors or alternative diagnosis (STI, prostatitis)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discuss prophylactic treatments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FAQs:	What do GPs do next….?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/ Breastfeeding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 of antibiotic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 of asymptomatic bacteriuria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Vaginal discharge / itch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negatively predictive symptoms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?alternative treatments e.g. thrush / STI</a:t>
            </a:r>
          </a:p>
          <a:p>
            <a:pPr lvl="1">
              <a:defRPr/>
            </a:pP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Helpful Hints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is not always the answer – ?just treat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atypical symptoms and alternative diagnosis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women of child bearing age may be pregnant</a:t>
            </a:r>
          </a:p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in doubt refer to the GP Team</a:t>
            </a:r>
          </a:p>
          <a:p>
            <a:pPr lvl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patient to bring a urine specimen to an appointment (just in case)</a:t>
            </a:r>
          </a:p>
          <a:p>
            <a:pPr lvl="1">
              <a:defRPr/>
            </a:pP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Guideline 88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Suspected Bacterial Urinary Tract Infection in Adults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Guideline 160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Suspected Bacterial Lower Urinary Tract Infection in Adult Women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NHS GG&amp;C Clinical Guideline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Infection Management in Adults, Primary Care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Sepsis Trust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Sepsis Screening Tool Community Nursing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9875" y="750888"/>
            <a:ext cx="11698288" cy="1325562"/>
          </a:xfrm>
        </p:spPr>
        <p:txBody>
          <a:bodyPr/>
          <a:lstStyle/>
          <a:p>
            <a:pPr algn="ctr">
              <a:defRPr/>
            </a:pPr>
            <a:r>
              <a:rPr lang="en-GB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en-GB" sz="1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 Tract ‘Infections’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Bacteriuria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Lower Urinary Tract Infection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Women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Pregnant Women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Urinary Tract Infection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Sepsis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Catheters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Testing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FAQs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Bacteriuria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of false positive cultures – gold standard is needle aspiration of urine from bladder!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void v MSSU v catheter specimen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disease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in &gt;65’s, institutionalised women, long term indwelling catheters, sexually active &amp; diabetes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6-7% of men and 16-17% of women &gt;65 in Scotland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treat if benefit out ways harm (e.g. pregnancy v elderly)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70-73% of non-pregnant women &lt;50 with acute UTI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bacteriuria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 Tract Infection – non-pregnant women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 of LUTI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FREQUENCY, DYSURIA, urgency, polyuria, suprapubic tenderness, frank haematuria,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nocturia</a:t>
            </a: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~90% of healthy &lt;65 with frequency and dysuria will have UTI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aginal discharge/itch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?STI  ?GP assessment</a:t>
            </a: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NSAIDs/fluids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 (3d) treatment for healthy women with ??? (SIGN 88v160)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Trimethoprim 200mg BD</a:t>
            </a: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Nitrofurantoin 50mg QDS / 100mg BD (not if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eGFR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&gt;30, caution 30-45)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treat asymptomatic non-pregnant women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Urinary Tract Infection - Women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67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3+ in 12months or 2+ in 6mths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care/advice re: hygiene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hydration/voiding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cranberry products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warfarin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strength capsules most effective (not men/catheterised)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Post-menopausal women ?vaginal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oestogen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(not routinely)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?Post coital (trimethoprim / nitrofurantoin 100mg stat)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by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(3d course)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3-6mths prophylactic 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(trimethoprim 50mg nocte/ nitrofurantoin 100mg nocte)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 Tract Infection –pregnant women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MSSU for C&amp;S before treatment starts and 7 days after completion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 all symptomatic UTI &amp; asymptomatic bacteriuria for 7days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Abx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choice in GGC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	Nitrofurantoin 50mg QDS / 100mg BD (1</a:t>
            </a:r>
            <a:r>
              <a:rPr lang="en-GB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</a:t>
            </a:r>
            <a:r>
              <a:rPr lang="en-GB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trimester only)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	Amoxicillin 500mg TDS (if susceptible)</a:t>
            </a:r>
          </a:p>
          <a:p>
            <a:pPr marL="1828800" lvl="4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	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Cefelexin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500mg TDS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Urinary Tract Infection – 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MSSU for C&amp;S before treatment starts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 all symptomatic UTI 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 (7d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Trimethoprim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200mg BD</a:t>
            </a: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Nitrofurantoin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50mg QDS / 100mg BD (not if 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eGFR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&gt;30, caution 30-45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prostatitis, epididymitis, chlamydia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Recurrent / no response - ?prostatitis +/- refer urology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Urinary Tract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 of UUTI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LUTI &amp; low back/loin pain, fever, rigors, nausea/vomiting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Empirical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(7d) treatment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Trimethoprim 200mg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 (if susceptible) [not in pregnancy]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amoxiclav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625mg TDS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Ciprofloxacin 500mg BD (if true penicillin allergy)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GB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Cefelexin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500mg BD in pregnancy]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forget sepsis – severe life threatening systemic infection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need immediate GP review / admission or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and admit after 24hours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Sepsis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58538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&gt;75, impaired immunity, recent trauma/surgery, indwelling lines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Likely infection source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altered mental state (delirium)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Systolic BP &lt;90mmHg		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(&lt;100 then GP assessment)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 &gt;130/min			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(&gt;90 then GP assessment)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RR &gt;25/min			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(&gt;21 then GP assessment)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</a:t>
            </a:r>
            <a:r>
              <a:rPr lang="en-GB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&gt;92% (88% in COPD)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 changes (non-blanching rash, mottled, ashen, cyanotic</a:t>
            </a:r>
          </a:p>
          <a:p>
            <a:pPr eaLnBrk="1" hangingPunct="1"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passing urine (last 18hours)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913</Words>
  <Application>Microsoft Office PowerPoint</Application>
  <PresentationFormat>Widescreen</PresentationFormat>
  <Paragraphs>159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Arial</vt:lpstr>
      <vt:lpstr>Calibri Light</vt:lpstr>
      <vt:lpstr>Wingdings</vt:lpstr>
      <vt:lpstr>Office Theme</vt:lpstr>
      <vt:lpstr>Urinary Tract Infections</vt:lpstr>
      <vt:lpstr>Urinary Tract ‘Infections’</vt:lpstr>
      <vt:lpstr>Bacteriuria</vt:lpstr>
      <vt:lpstr>Urinary Tract Infection – non-pregnant women</vt:lpstr>
      <vt:lpstr>Recurrent Urinary Tract Infection - Women</vt:lpstr>
      <vt:lpstr>Urinary Tract Infection –pregnant women</vt:lpstr>
      <vt:lpstr>Urinary Tract Infection – men</vt:lpstr>
      <vt:lpstr>Upper Urinary Tract Infection</vt:lpstr>
      <vt:lpstr>Sepsis</vt:lpstr>
      <vt:lpstr>Catheter Associated Urinary Tract Infection</vt:lpstr>
      <vt:lpstr>Urine Tests</vt:lpstr>
      <vt:lpstr>Urine Tests</vt:lpstr>
      <vt:lpstr>FAQs: What do GPs do next….?</vt:lpstr>
      <vt:lpstr>FAQs: What do GPs do next….?</vt:lpstr>
      <vt:lpstr>FAQs: What do GPs do next….?</vt:lpstr>
      <vt:lpstr>Helpful Hints</vt:lpstr>
      <vt:lpstr>References</vt:lpstr>
      <vt:lpstr>Questions</vt:lpstr>
    </vt:vector>
  </TitlesOfParts>
  <Company>NHS Greater Glasgow &amp;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Tract Infections</dc:title>
  <dc:creator>Treon, Paul</dc:creator>
  <cp:lastModifiedBy>McCallum, Bridie</cp:lastModifiedBy>
  <cp:revision>29</cp:revision>
  <dcterms:created xsi:type="dcterms:W3CDTF">2021-09-17T08:05:05Z</dcterms:created>
  <dcterms:modified xsi:type="dcterms:W3CDTF">2021-10-12T09:34:23Z</dcterms:modified>
</cp:coreProperties>
</file>