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8" r:id="rId6"/>
    <p:sldId id="269" r:id="rId7"/>
    <p:sldId id="270" r:id="rId8"/>
    <p:sldId id="271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E20A3-04E9-4563-82A7-99BDE9DDE6EA}" v="15" dt="2022-06-09T08:11:01.063"/>
    <p1510:client id="{B3B31EAA-AA3C-5D42-930D-3A2CE2B2C4EE}" v="210" dt="2022-06-09T11:18:04.601"/>
    <p1510:client id="{EF7AABD8-81E4-44D3-9639-4C035AE6E137}" v="22" dt="2022-06-08T16:53:18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445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7952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55273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6808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6029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6524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273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9827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0136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9260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823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67474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355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3588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45066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8300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552F-A562-4E27-946A-81617F1DE340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All images from www.dermnet.nz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C3CC62-485E-4107-9041-FE6FD9D26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4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488223B1-EBF6-9F4E-B0DB-F7AF7CF91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400" cy="2262188"/>
          </a:xfrm>
        </p:spPr>
        <p:txBody>
          <a:bodyPr/>
          <a:lstStyle/>
          <a:p>
            <a:r>
              <a:rPr lang="en-GB" altLang="en-US"/>
              <a:t>Summer Sufferings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752C42E-439C-6B81-31AE-2133AD574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GB"/>
              <a:t>Dr Craig Masson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GB"/>
              <a:t>GP, Clarkston, East Renfrewshire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AE10F28-416E-22F9-ACE9-DA51773F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 images from www.dermnet.nz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451EDA-0F92-4C0E-9A05-499A1DC84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“Prickly Heat”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93F843-E2F0-4396-9597-03F1AA3DC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60375"/>
            <a:ext cx="7646470" cy="4702907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GB" dirty="0"/>
              <a:t>Normally healthy skin is exposed to excessive sweating through unexpected heat/humidity, travel to hot climates, exercise or fever.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en-GB" dirty="0"/>
              <a:t>Often seen in primary care after a hot spell or on return from holiday</a:t>
            </a:r>
          </a:p>
          <a:p>
            <a:pPr>
              <a:lnSpc>
                <a:spcPct val="160000"/>
              </a:lnSpc>
            </a:pPr>
            <a:r>
              <a:rPr lang="en-GB" dirty="0"/>
              <a:t>Can be made worse by synthetic clothing against the skin</a:t>
            </a:r>
          </a:p>
          <a:p>
            <a:pPr>
              <a:lnSpc>
                <a:spcPct val="160000"/>
              </a:lnSpc>
            </a:pPr>
            <a:r>
              <a:rPr lang="en-GB" dirty="0"/>
              <a:t>The sweat glands get clogged up with sweat not clearing away</a:t>
            </a:r>
          </a:p>
          <a:p>
            <a:pPr>
              <a:lnSpc>
                <a:spcPct val="160000"/>
              </a:lnSpc>
            </a:pPr>
            <a:r>
              <a:rPr lang="en-GB" dirty="0"/>
              <a:t>Differentials to consider: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Recent new meds/chemotherapy =  drug induced hyperhidrosis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Recent illness e.g. throat infection = Stevens-Johnson syndrome</a:t>
            </a:r>
          </a:p>
          <a:p>
            <a:pPr>
              <a:lnSpc>
                <a:spcPct val="160000"/>
              </a:lnSpc>
            </a:pPr>
            <a:r>
              <a:rPr lang="en-GB" dirty="0"/>
              <a:t>Also assess for similarity to/presence of: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Herpes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Superimposed bacterial infection</a:t>
            </a:r>
          </a:p>
        </p:txBody>
      </p:sp>
    </p:spTree>
    <p:extLst>
      <p:ext uri="{BB962C8B-B14F-4D97-AF65-F5344CB8AC3E}">
        <p14:creationId xmlns:p14="http://schemas.microsoft.com/office/powerpoint/2010/main" val="269969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7F2F53-3300-4C4A-A523-B8C57C09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Non-Pharmacological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A48A63-CD12-44C1-9ACC-31B84B1BC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712" y="1661886"/>
            <a:ext cx="8906329" cy="47482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Work in an air-conditioned office for at least a few hours a day</a:t>
            </a:r>
            <a:endParaRPr lang="en-US" dirty="0"/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Sleep in a ventilated, cool bedroom</a:t>
            </a: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Move away from a tropical climate, avoiding humid weather</a:t>
            </a: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Avoid excessive clothing and tight clothing</a:t>
            </a: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Avoid excessive soap and 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irritants</a:t>
            </a:r>
            <a:endParaRPr lang="en-GB" b="0" i="0" dirty="0">
              <a:solidFill>
                <a:srgbClr val="333333"/>
              </a:solidFill>
              <a:effectLst/>
            </a:endParaRP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Wear shirts and blouses made of breathable synthetic fabrics or cotton</a:t>
            </a: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Remove wet clothing</a:t>
            </a:r>
          </a:p>
          <a:p>
            <a:pPr fontAlgn="base">
              <a:lnSpc>
                <a:spcPct val="150000"/>
              </a:lnSpc>
            </a:pPr>
            <a:r>
              <a:rPr lang="en-GB" b="0" i="0" dirty="0">
                <a:solidFill>
                  <a:srgbClr val="333333"/>
                </a:solidFill>
                <a:effectLst/>
              </a:rPr>
              <a:t>Cool water compresses and taking a cool bath</a:t>
            </a:r>
          </a:p>
        </p:txBody>
      </p:sp>
    </p:spTree>
    <p:extLst>
      <p:ext uri="{BB962C8B-B14F-4D97-AF65-F5344CB8AC3E}">
        <p14:creationId xmlns:p14="http://schemas.microsoft.com/office/powerpoint/2010/main" val="3729585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053F12-0DA9-498C-8140-1BA3A42F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Prescribing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DE780-B3DA-4F71-97DC-D6AACBF2C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2600"/>
            <a:ext cx="6722568" cy="45396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GB" sz="2000" b="0" i="0" dirty="0">
                <a:solidFill>
                  <a:schemeClr val="tx1"/>
                </a:solidFill>
                <a:effectLst/>
              </a:rPr>
              <a:t>Calamine </a:t>
            </a:r>
            <a:r>
              <a:rPr lang="en-GB" sz="2000" b="0" i="0" u="none" strike="noStrike" dirty="0">
                <a:solidFill>
                  <a:schemeClr val="tx1"/>
                </a:solidFill>
                <a:effectLst/>
              </a:rPr>
              <a:t>lotion</a:t>
            </a:r>
            <a:r>
              <a:rPr lang="en-GB" sz="2000" b="0" i="0" dirty="0">
                <a:solidFill>
                  <a:schemeClr val="tx1"/>
                </a:solidFill>
                <a:effectLst/>
              </a:rPr>
              <a:t> to relieve discomfort; because calamine lotion is drying, an emollient may be required.</a:t>
            </a:r>
            <a:endParaRPr lang="en-US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GB" sz="2000" b="0" i="0" dirty="0">
                <a:solidFill>
                  <a:schemeClr val="tx1"/>
                </a:solidFill>
                <a:effectLst/>
              </a:rPr>
              <a:t>Treatment of fever with antipyretic such as paracetamol</a:t>
            </a:r>
          </a:p>
          <a:p>
            <a:pPr fontAlgn="base">
              <a:lnSpc>
                <a:spcPct val="150000"/>
              </a:lnSpc>
            </a:pPr>
            <a:r>
              <a:rPr lang="en-GB" sz="2000" b="0" i="0" dirty="0">
                <a:solidFill>
                  <a:schemeClr val="tx1"/>
                </a:solidFill>
                <a:effectLst/>
              </a:rPr>
              <a:t>Mild topical steroids</a:t>
            </a:r>
          </a:p>
          <a:p>
            <a:pPr fontAlgn="base">
              <a:lnSpc>
                <a:spcPct val="150000"/>
              </a:lnSpc>
            </a:pPr>
            <a:r>
              <a:rPr lang="en-GB" sz="2000" b="0" i="0" dirty="0">
                <a:solidFill>
                  <a:schemeClr val="tx1"/>
                </a:solidFill>
                <a:effectLst/>
              </a:rPr>
              <a:t>Antiseptics and anti-staphylococcal </a:t>
            </a:r>
            <a:r>
              <a:rPr lang="en-GB" sz="2000" dirty="0">
                <a:solidFill>
                  <a:schemeClr val="tx1"/>
                </a:solidFill>
              </a:rPr>
              <a:t>antibiotics</a:t>
            </a:r>
            <a:r>
              <a:rPr lang="en-GB" sz="2000" b="0" i="0" dirty="0">
                <a:solidFill>
                  <a:schemeClr val="tx1"/>
                </a:solidFill>
                <a:effectLst/>
              </a:rPr>
              <a:t> for secondary infection.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406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355A4F-BBFD-4599-B663-94F94596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Urticaria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C01FC4-003B-467C-A13F-D4B13D66F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926" y="1788886"/>
            <a:ext cx="8915400" cy="460312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Complex, as can be allergic or non-allergic and even spontaneous/idiopathic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I use an EMIS template at work to help me! 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So, let’s keep it simple:</a:t>
            </a:r>
            <a:endParaRPr lang="en-GB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Is it urticaria and angioedema or urticaria alone?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Is it widespread or localised?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Can the patient connect it with an external factor e.g. touching a plant/bee sting?</a:t>
            </a:r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="" xmlns:a16="http://schemas.microsoft.com/office/drawing/2014/main" id="{63FDB7EE-A92E-54A6-9E78-6B9F62045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400" y="1991105"/>
            <a:ext cx="2743200" cy="215007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AC2F3932-92D7-7B05-21E0-F391A7FD1610}"/>
              </a:ext>
            </a:extLst>
          </p:cNvPr>
          <p:cNvSpPr/>
          <p:nvPr/>
        </p:nvSpPr>
        <p:spPr>
          <a:xfrm>
            <a:off x="7935885" y="2758058"/>
            <a:ext cx="979714" cy="480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02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839302-3903-4469-8D36-49F1F357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Urticaria &amp; Angioedema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1E775D-E748-407F-9BE4-B0AE3BAFF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425021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/>
              <a:t>Make sure not struggling to breathe (obviously)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sz="2000" dirty="0"/>
              <a:t>Check if known allergies/carries adrenaline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Advise to discontinue any </a:t>
            </a:r>
            <a:r>
              <a:rPr lang="en-GB" sz="2000" dirty="0" err="1"/>
              <a:t>ACEi</a:t>
            </a:r>
            <a:r>
              <a:rPr lang="en-GB" sz="2000" dirty="0"/>
              <a:t> or AIIR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Discontinue any antibiotics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Refer to GP for urgent appointment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Give chlorphenamine to get started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5157D3B5-2FB2-4F18-B526-572BDE633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051" y="1298196"/>
            <a:ext cx="2841072" cy="21308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4" name="Picture 6">
            <a:extLst>
              <a:ext uri="{FF2B5EF4-FFF2-40B4-BE49-F238E27FC236}">
                <a16:creationId xmlns="" xmlns:a16="http://schemas.microsoft.com/office/drawing/2014/main" id="{B0CCE558-3DB0-4D1C-8C3E-AD1A17486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387" y="1298196"/>
            <a:ext cx="2841072" cy="21308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82359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B4FEB1-5C72-4BE5-AED4-A91DC75AE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Widespread Urticaria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6367F7-E436-4B2F-B5A4-F66C98C95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6425" y="1794189"/>
            <a:ext cx="6792687" cy="502947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Suggestive of a more systemic aetiology e.g. illness, ingestion, spontaneous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If chronic - &gt; 6 weeks – routine appointment GP for investigation</a:t>
            </a:r>
          </a:p>
          <a:p>
            <a:pPr>
              <a:lnSpc>
                <a:spcPct val="150000"/>
              </a:lnSpc>
            </a:pPr>
            <a:r>
              <a:rPr lang="en-GB" dirty="0"/>
              <a:t>If acute - &lt; 6 weeks – you can prescribe antihistamines </a:t>
            </a:r>
            <a:r>
              <a:rPr lang="en-GB" dirty="0" err="1"/>
              <a:t>e.g</a:t>
            </a:r>
            <a:r>
              <a:rPr lang="en-GB" dirty="0"/>
              <a:t> chlorphenamine, cetirizine. Sedative antihistamine useful if sleep disturbed</a:t>
            </a:r>
          </a:p>
          <a:p>
            <a:pPr>
              <a:lnSpc>
                <a:spcPct val="150000"/>
              </a:lnSpc>
            </a:pPr>
            <a:r>
              <a:rPr lang="en-GB" dirty="0"/>
              <a:t>Bad cases often require unlicensed dosing e.g. cetirizine 10mg QDS</a:t>
            </a:r>
          </a:p>
          <a:p>
            <a:pPr>
              <a:lnSpc>
                <a:spcPct val="150000"/>
              </a:lnSpc>
            </a:pPr>
            <a:r>
              <a:rPr lang="en-GB" dirty="0"/>
              <a:t>Sometimes give prednisolone 20mg OD for 3-5 days if severe</a:t>
            </a:r>
          </a:p>
          <a:p>
            <a:pPr>
              <a:lnSpc>
                <a:spcPct val="150000"/>
              </a:lnSpc>
            </a:pPr>
            <a:r>
              <a:rPr lang="en-GB" dirty="0"/>
              <a:t>Advise to see GP if fails to clear up within a week or worsens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994F2004-79B7-4955-A930-656AAB557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375" y="1266629"/>
            <a:ext cx="2820178" cy="21128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26248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E868B-4699-42A8-9FAB-DA9E9F15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Localised Urticaria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C2BA81-5CE2-4246-A0E3-F79453F8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9"/>
            <a:ext cx="8906329" cy="5131189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GB" dirty="0"/>
              <a:t>If isolated to one area, enquire about:</a:t>
            </a:r>
            <a:endParaRPr lang="en-US" dirty="0"/>
          </a:p>
          <a:p>
            <a:pPr lvl="1">
              <a:lnSpc>
                <a:spcPct val="160000"/>
              </a:lnSpc>
            </a:pPr>
            <a:r>
              <a:rPr lang="en-GB" dirty="0"/>
              <a:t>Insect bites/stings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Handling plants/working in garden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Jewellery/make up if pattern fits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Heat/Cold contact</a:t>
            </a:r>
          </a:p>
          <a:p>
            <a:pPr lvl="1">
              <a:lnSpc>
                <a:spcPct val="160000"/>
              </a:lnSpc>
            </a:pPr>
            <a:r>
              <a:rPr lang="en-GB" dirty="0"/>
              <a:t>Tight clothing</a:t>
            </a:r>
          </a:p>
          <a:p>
            <a:pPr>
              <a:lnSpc>
                <a:spcPct val="160000"/>
              </a:lnSpc>
            </a:pPr>
            <a:r>
              <a:rPr lang="en-GB" dirty="0"/>
              <a:t>Appropriate for topical steroids e.g. hydrocortisone 1% or standard antihistamines depending on patient preference, or both.</a:t>
            </a:r>
          </a:p>
          <a:p>
            <a:pPr>
              <a:lnSpc>
                <a:spcPct val="160000"/>
              </a:lnSpc>
            </a:pPr>
            <a:r>
              <a:rPr lang="en-GB" dirty="0"/>
              <a:t>Likely to resolve in days if related to something as acute as a bite/sting, no need for GP appointment if clear history</a:t>
            </a:r>
          </a:p>
          <a:p>
            <a:pPr>
              <a:lnSpc>
                <a:spcPct val="160000"/>
              </a:lnSpc>
            </a:pPr>
            <a:r>
              <a:rPr lang="en-GB" dirty="0"/>
              <a:t>No need for “tests” – what are we going to say with a positive result, “NOW try to avoid wasps?”!</a:t>
            </a:r>
          </a:p>
        </p:txBody>
      </p:sp>
    </p:spTree>
    <p:extLst>
      <p:ext uri="{BB962C8B-B14F-4D97-AF65-F5344CB8AC3E}">
        <p14:creationId xmlns:p14="http://schemas.microsoft.com/office/powerpoint/2010/main" val="170189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D04568-DC29-C3F3-6F4E-6CE37331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Lyme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1CE7E7-E8D3-ABB4-5637-A56C64D70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773829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i="1" dirty="0"/>
              <a:t>Fig 1: Alopecia </a:t>
            </a:r>
            <a:r>
              <a:rPr lang="en-GB" i="1" dirty="0" err="1"/>
              <a:t>chronica</a:t>
            </a:r>
            <a:r>
              <a:rPr lang="en-GB" i="1" dirty="0"/>
              <a:t> </a:t>
            </a:r>
            <a:r>
              <a:rPr lang="en-GB" i="1" dirty="0" err="1"/>
              <a:t>migrans</a:t>
            </a:r>
            <a:r>
              <a:rPr lang="en-GB" dirty="0"/>
              <a:t>, the tell-tale sign of being told the patient has self-diagnosed Lyme disease more than you’d care to count…</a:t>
            </a:r>
            <a:endParaRPr lang="en-US"/>
          </a:p>
        </p:txBody>
      </p:sp>
      <p:pic>
        <p:nvPicPr>
          <p:cNvPr id="7" name="Picture 6" descr="A person sitting in a chair with his hands on his face&#10;&#10;Description automatically generated with medium confidence">
            <a:extLst>
              <a:ext uri="{FF2B5EF4-FFF2-40B4-BE49-F238E27FC236}">
                <a16:creationId xmlns="" xmlns:a16="http://schemas.microsoft.com/office/drawing/2014/main" id="{D4015F1B-69C7-D446-CB25-7AFF500D1C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89"/>
          <a:stretch/>
        </p:blipFill>
        <p:spPr>
          <a:xfrm>
            <a:off x="4233862" y="2089775"/>
            <a:ext cx="3724275" cy="3531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Arrow: Down 3">
            <a:extLst>
              <a:ext uri="{FF2B5EF4-FFF2-40B4-BE49-F238E27FC236}">
                <a16:creationId xmlns="" xmlns:a16="http://schemas.microsoft.com/office/drawing/2014/main" id="{100870E0-EEDF-B008-EC4C-D43B0E8B37F5}"/>
              </a:ext>
            </a:extLst>
          </p:cNvPr>
          <p:cNvSpPr/>
          <p:nvPr/>
        </p:nvSpPr>
        <p:spPr>
          <a:xfrm rot="2580000">
            <a:off x="5826469" y="1297868"/>
            <a:ext cx="480785" cy="9797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99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8A9C1A-EDA5-04AE-FFE5-D7CF6EE4F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FD8890-10F3-1F2C-37F3-12FB8D72E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926" y="1743529"/>
            <a:ext cx="7974013" cy="271779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 systemic condition with multiple symptoms, mostly flu-like at presentation, with huge crossover with multiple differential diagnoses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The </a:t>
            </a:r>
            <a:r>
              <a:rPr lang="en-GB" dirty="0" err="1"/>
              <a:t>pathognomic</a:t>
            </a:r>
            <a:r>
              <a:rPr lang="en-GB" dirty="0"/>
              <a:t> feature present in &gt;70% of cases is a rash called </a:t>
            </a:r>
            <a:r>
              <a:rPr lang="en-GB" i="1" dirty="0"/>
              <a:t>erythema </a:t>
            </a:r>
            <a:r>
              <a:rPr lang="en-GB" i="1" dirty="0" err="1"/>
              <a:t>chronica</a:t>
            </a:r>
            <a:r>
              <a:rPr lang="en-GB" i="1" dirty="0"/>
              <a:t> </a:t>
            </a:r>
            <a:r>
              <a:rPr lang="en-GB" i="1" dirty="0" err="1"/>
              <a:t>migrans</a:t>
            </a:r>
            <a:endParaRPr lang="en-GB" i="1" dirty="0"/>
          </a:p>
          <a:p>
            <a:pPr>
              <a:lnSpc>
                <a:spcPct val="150000"/>
              </a:lnSpc>
            </a:pPr>
            <a:r>
              <a:rPr lang="en-GB" dirty="0"/>
              <a:t>Caused by </a:t>
            </a:r>
            <a:r>
              <a:rPr lang="en-GB" i="1" dirty="0" err="1"/>
              <a:t>borellia</a:t>
            </a:r>
            <a:r>
              <a:rPr lang="en-GB" i="1" dirty="0"/>
              <a:t> </a:t>
            </a:r>
            <a:r>
              <a:rPr lang="en-GB" i="1" dirty="0" err="1"/>
              <a:t>burgdorferei</a:t>
            </a:r>
            <a:r>
              <a:rPr lang="en-GB" dirty="0"/>
              <a:t>, a bacterium transmitted by ticks</a:t>
            </a:r>
          </a:p>
          <a:p>
            <a:pPr>
              <a:lnSpc>
                <a:spcPct val="150000"/>
              </a:lnSpc>
            </a:pPr>
            <a:r>
              <a:rPr lang="en-GB" dirty="0"/>
              <a:t>Treatable, especially when caught early</a:t>
            </a:r>
          </a:p>
        </p:txBody>
      </p:sp>
      <p:pic>
        <p:nvPicPr>
          <p:cNvPr id="1026" name="Picture 2" descr="Ixodes tick">
            <a:extLst>
              <a:ext uri="{FF2B5EF4-FFF2-40B4-BE49-F238E27FC236}">
                <a16:creationId xmlns="" xmlns:a16="http://schemas.microsoft.com/office/drawing/2014/main" id="{4A2D632A-56EE-A0BA-088E-D398B1B31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57" y="4491913"/>
            <a:ext cx="2830285" cy="2122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2378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4B367-7927-761F-57C7-8F19FA66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tear your hair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8195C3-C005-0EC5-9DAF-C543437C5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800"/>
              <a:t>“I had a tick bite. Well, maybe. Something bit me. I don’t know. If it was a tick, I have Lyme disease”</a:t>
            </a:r>
          </a:p>
          <a:p>
            <a:pPr>
              <a:buFont typeface="+mj-lt"/>
              <a:buAutoNum type="arabicPeriod"/>
            </a:pPr>
            <a:r>
              <a:rPr lang="en-GB" sz="2800"/>
              <a:t>“I’ve got this rash and Google says that means I have Lyme disease”</a:t>
            </a:r>
          </a:p>
          <a:p>
            <a:pPr>
              <a:buFont typeface="+mj-lt"/>
              <a:buAutoNum type="arabicPeriod"/>
            </a:pPr>
            <a:r>
              <a:rPr lang="en-GB" sz="2800"/>
              <a:t>“3 weeks of antibiotics? I don’t know about that…can’t you do tests or something?”</a:t>
            </a:r>
          </a:p>
        </p:txBody>
      </p:sp>
    </p:spTree>
    <p:extLst>
      <p:ext uri="{BB962C8B-B14F-4D97-AF65-F5344CB8AC3E}">
        <p14:creationId xmlns:p14="http://schemas.microsoft.com/office/powerpoint/2010/main" val="82220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DEED34FE-E544-405C-E57F-549F3575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257356"/>
            <a:ext cx="8912225" cy="1281112"/>
          </a:xfrm>
        </p:spPr>
        <p:txBody>
          <a:bodyPr/>
          <a:lstStyle/>
          <a:p>
            <a:r>
              <a:rPr lang="en-GB" altLang="en-US"/>
              <a:t>Prescribing and non-prescribing options in: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="" xmlns:a16="http://schemas.microsoft.com/office/drawing/2014/main" id="{98C5ED55-DD96-93C2-9519-60F2C2259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en-GB" altLang="en-US" sz="3200"/>
              <a:t>Hay Fever</a:t>
            </a:r>
          </a:p>
          <a:p>
            <a:r>
              <a:rPr lang="en-GB" altLang="en-US" sz="3200"/>
              <a:t>Sinusitis</a:t>
            </a:r>
          </a:p>
          <a:p>
            <a:r>
              <a:rPr lang="en-GB" altLang="en-US" sz="3200"/>
              <a:t>Prickly Heat</a:t>
            </a:r>
          </a:p>
          <a:p>
            <a:r>
              <a:rPr lang="en-GB" altLang="en-US" sz="3200"/>
              <a:t>Urticaria</a:t>
            </a:r>
          </a:p>
          <a:p>
            <a:r>
              <a:rPr lang="en-GB" altLang="en-US" sz="3200"/>
              <a:t>Lyme Disease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6204E4-CC35-0A40-5FDA-81251F01C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2496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GB" sz="3600"/>
              <a:t>“I had a tick bite. Well, maybe. Something bit me. I don’t know. If it was a tick, I have Lyme disease”</a:t>
            </a:r>
            <a:br>
              <a:rPr lang="en-GB" sz="3600"/>
            </a:br>
            <a:r>
              <a:rPr lang="en-GB" sz="3600"/>
              <a:t/>
            </a:r>
            <a:br>
              <a:rPr lang="en-GB" sz="3600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C7A1C7-42B9-B1A2-4C84-9852CA513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354" y="1884768"/>
            <a:ext cx="8906329" cy="46575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Ticks live in wooded areas. They latch on and suck blood. The longer they are attached, the more likely they are to pass on </a:t>
            </a:r>
            <a:r>
              <a:rPr lang="en-GB" i="1" dirty="0"/>
              <a:t>b. </a:t>
            </a:r>
            <a:r>
              <a:rPr lang="en-GB" i="1" dirty="0" err="1"/>
              <a:t>burgdorferei</a:t>
            </a:r>
            <a:r>
              <a:rPr lang="en-GB" dirty="0"/>
              <a:t>, if they have it;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Contrary to popular belief, only about 10-15% of ticks in the UK carry </a:t>
            </a:r>
            <a:r>
              <a:rPr lang="en-GB" i="1" dirty="0"/>
              <a:t>b. </a:t>
            </a:r>
            <a:r>
              <a:rPr lang="en-GB" i="1" dirty="0" err="1"/>
              <a:t>burgdorferei</a:t>
            </a:r>
            <a:endParaRPr lang="en-GB" i="1" dirty="0"/>
          </a:p>
          <a:p>
            <a:pPr>
              <a:lnSpc>
                <a:spcPct val="150000"/>
              </a:lnSpc>
            </a:pPr>
            <a:r>
              <a:rPr lang="en-GB" dirty="0"/>
              <a:t>If something bit/stung them then flew away, it wasn’t a tick</a:t>
            </a:r>
          </a:p>
          <a:p>
            <a:pPr>
              <a:lnSpc>
                <a:spcPct val="150000"/>
              </a:lnSpc>
            </a:pPr>
            <a:r>
              <a:rPr lang="en-GB" dirty="0"/>
              <a:t>If they show a good picture of a tick in situ, fair enough</a:t>
            </a:r>
          </a:p>
          <a:p>
            <a:pPr>
              <a:lnSpc>
                <a:spcPct val="150000"/>
              </a:lnSpc>
            </a:pPr>
            <a:r>
              <a:rPr lang="en-GB" dirty="0"/>
              <a:t>If they turn up with one attached, best removed with a tick remover or fine tweezers, to remove all the mouth parts which carry the bugs.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18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8421EB-D26B-078E-D367-8A16E77D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4289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GB" sz="3600"/>
              <a:t>“I’ve got this rash and Google says that means I have Lyme disease”</a:t>
            </a:r>
            <a:br>
              <a:rPr lang="en-GB" sz="3600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9ED964-5329-CE2F-B54D-90B65D930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35988"/>
            <a:ext cx="8906329" cy="18742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Erythema </a:t>
            </a:r>
            <a:r>
              <a:rPr lang="en-GB" dirty="0" err="1"/>
              <a:t>chronica</a:t>
            </a:r>
            <a:r>
              <a:rPr lang="en-GB" dirty="0"/>
              <a:t> </a:t>
            </a:r>
            <a:r>
              <a:rPr lang="en-GB" dirty="0" err="1"/>
              <a:t>migrans</a:t>
            </a:r>
            <a:r>
              <a:rPr lang="en-GB" dirty="0"/>
              <a:t> typically starts 7-14 days after the tick bite, range 3-33 days</a:t>
            </a:r>
            <a:endParaRPr lang="en-US"/>
          </a:p>
          <a:p>
            <a:pPr>
              <a:lnSpc>
                <a:spcPct val="150000"/>
              </a:lnSpc>
            </a:pPr>
            <a:r>
              <a:rPr lang="en-GB" dirty="0"/>
              <a:t>Usually, a bullseye appearance but can just be red</a:t>
            </a:r>
          </a:p>
          <a:p>
            <a:pPr>
              <a:lnSpc>
                <a:spcPct val="150000"/>
              </a:lnSpc>
            </a:pPr>
            <a:r>
              <a:rPr lang="en-GB" dirty="0"/>
              <a:t>Usually not sore or itchy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C0530910-7D1E-BAD3-EC43-D15B16F2F4EE}"/>
              </a:ext>
            </a:extLst>
          </p:cNvPr>
          <p:cNvSpPr txBox="1">
            <a:spLocks/>
          </p:cNvSpPr>
          <p:nvPr/>
        </p:nvSpPr>
        <p:spPr>
          <a:xfrm>
            <a:off x="2474844" y="4284657"/>
            <a:ext cx="8915400" cy="39652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dirty="0"/>
              <a:t>Many patients appear in the first 3 days with a painful or itchy rash spreading from a bite/sting mark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This is more likely a common-or-garden localised response to either venom or bacterial infection from </a:t>
            </a:r>
            <a:r>
              <a:rPr lang="en-GB" dirty="0" err="1"/>
              <a:t>a.n.other</a:t>
            </a:r>
            <a:r>
              <a:rPr lang="en-GB" dirty="0"/>
              <a:t> insect bite/sting</a:t>
            </a:r>
          </a:p>
          <a:p>
            <a:pPr>
              <a:lnSpc>
                <a:spcPct val="150000"/>
              </a:lnSpc>
            </a:pPr>
            <a:r>
              <a:rPr lang="en-GB" dirty="0"/>
              <a:t>Can be managed as per Pharmacy 1st</a:t>
            </a:r>
          </a:p>
        </p:txBody>
      </p:sp>
      <p:pic>
        <p:nvPicPr>
          <p:cNvPr id="2050" name="Picture 2" descr="Erythema chronicum migrans">
            <a:extLst>
              <a:ext uri="{FF2B5EF4-FFF2-40B4-BE49-F238E27FC236}">
                <a16:creationId xmlns="" xmlns:a16="http://schemas.microsoft.com/office/drawing/2014/main" id="{43F06148-83F3-6CC8-ABF0-690461E1A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756" y="2301506"/>
            <a:ext cx="2317630" cy="17382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65776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520640-C775-5899-ABA4-3A33D9587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66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GB" sz="3600"/>
              <a:t>“3 weeks of antibiotics? I don’t know about that…can’t you do tests or something?”</a:t>
            </a:r>
            <a:br>
              <a:rPr lang="en-GB" sz="3600"/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E05F85-919D-F0D5-0924-B491EE5CC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0029"/>
            <a:ext cx="8906329" cy="481176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Strap in, here’s the tough bit…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Lyme disease can be treated, more effectively if antibiotics are started early i.e. within 2 weeks of catching… BUT…</a:t>
            </a:r>
          </a:p>
          <a:p>
            <a:pPr>
              <a:lnSpc>
                <a:spcPct val="150000"/>
              </a:lnSpc>
            </a:pPr>
            <a:r>
              <a:rPr lang="en-GB" dirty="0"/>
              <a:t>…blood tests, available in GP, are unlikely to be positive at 2 weeks and are usually more likely to show an antibody response between 6 – 12 weeks…BUT…</a:t>
            </a:r>
          </a:p>
          <a:p>
            <a:pPr>
              <a:lnSpc>
                <a:spcPct val="150000"/>
              </a:lnSpc>
            </a:pPr>
            <a:r>
              <a:rPr lang="en-GB" dirty="0"/>
              <a:t>…by then it’s pretty much too late to effectively treat, risking long-term or secondary complications to multiple organ systems.</a:t>
            </a:r>
          </a:p>
        </p:txBody>
      </p:sp>
    </p:spTree>
    <p:extLst>
      <p:ext uri="{BB962C8B-B14F-4D97-AF65-F5344CB8AC3E}">
        <p14:creationId xmlns:p14="http://schemas.microsoft.com/office/powerpoint/2010/main" val="1658680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956006-BCC9-773D-CFC6-3A3AAE743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 what should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8346A1-5255-85CC-4C70-058AE886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8"/>
            <a:ext cx="7969520" cy="49823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Take a good history with attention to timeline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dirty="0"/>
              <a:t>If confident that it was a tick, but no rash present, explain only 10-15% carry the disease and explain to patient about presentation of </a:t>
            </a:r>
            <a:r>
              <a:rPr lang="en-GB" i="1" dirty="0"/>
              <a:t>erythema </a:t>
            </a:r>
            <a:r>
              <a:rPr lang="en-GB" i="1" dirty="0" err="1"/>
              <a:t>chronica</a:t>
            </a:r>
            <a:r>
              <a:rPr lang="en-GB" i="1" dirty="0"/>
              <a:t> </a:t>
            </a:r>
            <a:r>
              <a:rPr lang="en-GB" i="1" dirty="0" err="1"/>
              <a:t>migrans</a:t>
            </a:r>
            <a:endParaRPr lang="en-GB" i="1" dirty="0"/>
          </a:p>
          <a:p>
            <a:pPr>
              <a:lnSpc>
                <a:spcPct val="150000"/>
              </a:lnSpc>
            </a:pPr>
            <a:r>
              <a:rPr lang="en-GB" dirty="0"/>
              <a:t>If rash consistent with ECM present and good tick history, suggest starting 3-week course of antibiotics whilst awaiting results of bloods done at 3-4 weeks, repeated 6 weeks later if initially negative (just finish course if positive on first test)</a:t>
            </a:r>
          </a:p>
          <a:p>
            <a:pPr>
              <a:lnSpc>
                <a:spcPct val="150000"/>
              </a:lnSpc>
            </a:pPr>
            <a:r>
              <a:rPr lang="en-GB" dirty="0"/>
              <a:t>Patient may conclude that simply taking the antibiotics is sensible; you don’t stop them halfway through if a week-3 test is negative and you’ll be finished by the time your bloods are positive</a:t>
            </a:r>
          </a:p>
          <a:p>
            <a:pPr>
              <a:lnSpc>
                <a:spcPct val="150000"/>
              </a:lnSpc>
            </a:pPr>
            <a:r>
              <a:rPr lang="en-GB" dirty="0"/>
              <a:t>Rx = Doxycycline 100mg BD or 200mg OD for 21 days, or, Amoxicillin 1g TDS for 21 days.</a:t>
            </a:r>
          </a:p>
        </p:txBody>
      </p:sp>
    </p:spTree>
    <p:extLst>
      <p:ext uri="{BB962C8B-B14F-4D97-AF65-F5344CB8AC3E}">
        <p14:creationId xmlns:p14="http://schemas.microsoft.com/office/powerpoint/2010/main" val="1692250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718A7B-E5E5-F83F-B3E4-D65F6595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5314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164385-ADEF-713A-909E-FF3A14C5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Hay Fever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F30459-82BE-83BD-ACE5-739A2808D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7881258" cy="3777622"/>
          </a:xfrm>
        </p:spPr>
        <p:txBody>
          <a:bodyPr/>
          <a:lstStyle/>
          <a:p>
            <a:r>
              <a:rPr lang="en-GB" sz="2000"/>
              <a:t>Grass and/or pollens</a:t>
            </a:r>
            <a:endParaRPr lang="en-US" sz="2000"/>
          </a:p>
          <a:p>
            <a:r>
              <a:rPr lang="en-GB" sz="2000"/>
              <a:t>Seasonal rather than perennial, but difficult to avoid unlike dog/cat</a:t>
            </a:r>
          </a:p>
          <a:p>
            <a:r>
              <a:rPr lang="en-GB" sz="2000"/>
              <a:t>Conjunctivitis – redness, itchiness, stringy discharge, oedema</a:t>
            </a:r>
          </a:p>
          <a:p>
            <a:r>
              <a:rPr lang="en-GB" sz="2000"/>
              <a:t>Rhinitis – sneezing, dripping, blockage</a:t>
            </a:r>
          </a:p>
          <a:p>
            <a:r>
              <a:rPr lang="en-GB" sz="2000"/>
              <a:t>Often a combination of systemic and localise control measures needed</a:t>
            </a:r>
          </a:p>
          <a:p>
            <a:r>
              <a:rPr lang="en-GB" sz="2000"/>
              <a:t>Compliance/adherence can be big issues – patients prefer "quick fix"</a:t>
            </a:r>
          </a:p>
        </p:txBody>
      </p:sp>
    </p:spTree>
    <p:extLst>
      <p:ext uri="{BB962C8B-B14F-4D97-AF65-F5344CB8AC3E}">
        <p14:creationId xmlns:p14="http://schemas.microsoft.com/office/powerpoint/2010/main" val="242408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98EA23-90AF-2E2A-F284-027B72D80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Non-Pharmacological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4B1EF5-EA34-4163-3FEE-3A67629E5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Avoiding the allergens is trickier than in other cases of rhinitis such as dander allergy</a:t>
            </a:r>
            <a:endParaRPr lang="en-US"/>
          </a:p>
          <a:p>
            <a:pPr>
              <a:lnSpc>
                <a:spcPct val="150000"/>
              </a:lnSpc>
            </a:pPr>
            <a:r>
              <a:rPr lang="en-GB" dirty="0"/>
              <a:t>If allergic to tree pollen, that is usually dispersed at dawn and dusk, so sleeping with the window open can increase exposure</a:t>
            </a:r>
          </a:p>
          <a:p>
            <a:pPr>
              <a:lnSpc>
                <a:spcPct val="150000"/>
              </a:lnSpc>
            </a:pPr>
            <a:r>
              <a:rPr lang="en-GB" dirty="0"/>
              <a:t>Avoid garden after mowing</a:t>
            </a:r>
          </a:p>
          <a:p>
            <a:pPr>
              <a:lnSpc>
                <a:spcPct val="150000"/>
              </a:lnSpc>
            </a:pPr>
            <a:r>
              <a:rPr lang="en-GB" dirty="0"/>
              <a:t>Avoid eye-rubbing as that breaks pollen into smaller chunks with more antigen surface area (easier said than done!)</a:t>
            </a:r>
          </a:p>
        </p:txBody>
      </p:sp>
    </p:spTree>
    <p:extLst>
      <p:ext uri="{BB962C8B-B14F-4D97-AF65-F5344CB8AC3E}">
        <p14:creationId xmlns:p14="http://schemas.microsoft.com/office/powerpoint/2010/main" val="282386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48824F-0507-1C31-B7A1-BD7DFA85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OTC/Pharmacy 1st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EBA414-103B-0DCA-6721-86B7E4DB2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6314"/>
            <a:ext cx="8906329" cy="455776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Conjunctivitis: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Sodium cromoglicate eye drops (</a:t>
            </a:r>
            <a:r>
              <a:rPr lang="en-GB" sz="1600" dirty="0" err="1">
                <a:ea typeface="+mn-lt"/>
                <a:cs typeface="+mn-lt"/>
              </a:rPr>
              <a:t>OTC,all</a:t>
            </a:r>
            <a:r>
              <a:rPr lang="en-GB" sz="1600" dirty="0">
                <a:ea typeface="+mn-lt"/>
                <a:cs typeface="+mn-lt"/>
              </a:rPr>
              <a:t> ages)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Rhinitis: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Xylometazoline drops/spray (&gt; 6yo), </a:t>
            </a:r>
            <a:r>
              <a:rPr lang="en-GB" sz="1600" dirty="0" err="1">
                <a:ea typeface="+mn-lt"/>
                <a:cs typeface="+mn-lt"/>
              </a:rPr>
              <a:t>Beclometasone</a:t>
            </a:r>
            <a:r>
              <a:rPr lang="en-GB" sz="1600" dirty="0">
                <a:ea typeface="+mn-lt"/>
                <a:cs typeface="+mn-lt"/>
              </a:rPr>
              <a:t> spray (&gt;18yo)</a:t>
            </a:r>
            <a:r>
              <a:rPr lang="en-US" sz="1600" dirty="0">
                <a:ea typeface="+mn-lt"/>
                <a:cs typeface="+mn-lt"/>
              </a:rPr>
              <a:t> (unless a prescriber)</a:t>
            </a: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Systemic: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Chlorphenamine (&gt;1mo), Cetirizine, Loratadine (&gt;2yo for liquids and 6yo for tablets)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GB" sz="1600" dirty="0"/>
          </a:p>
          <a:p>
            <a:pPr>
              <a:lnSpc>
                <a:spcPct val="150000"/>
              </a:lnSpc>
            </a:pP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>
                <a:ea typeface="+mn-lt"/>
                <a:cs typeface="+mn-lt"/>
              </a:rPr>
              <a:t>Therefore, without prescription, any child can have an appropriate antihistamine + eye drops, and anyone over 6 can also have a nasal spray/drops.</a:t>
            </a:r>
          </a:p>
        </p:txBody>
      </p:sp>
    </p:spTree>
    <p:extLst>
      <p:ext uri="{BB962C8B-B14F-4D97-AF65-F5344CB8AC3E}">
        <p14:creationId xmlns:p14="http://schemas.microsoft.com/office/powerpoint/2010/main" val="231881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8BBBB3-253E-4805-AB9C-DE1738441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Hay Fever Prescribing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378961-B799-4ADE-91C3-123AF697B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55102"/>
            <a:ext cx="8915400" cy="4323184"/>
          </a:xfrm>
        </p:spPr>
        <p:txBody>
          <a:bodyPr/>
          <a:lstStyle/>
          <a:p>
            <a:r>
              <a:rPr lang="en-GB"/>
              <a:t>Conjunctivitis – Olopatadine eye drops 1mg/ml eye drops</a:t>
            </a:r>
          </a:p>
          <a:p>
            <a:pPr lvl="1"/>
            <a:r>
              <a:rPr lang="en-GB"/>
              <a:t>Age 3+</a:t>
            </a:r>
          </a:p>
          <a:p>
            <a:pPr lvl="1"/>
            <a:r>
              <a:rPr lang="en-GB"/>
              <a:t>Slow onset of action and duration limited to 4 months</a:t>
            </a:r>
          </a:p>
          <a:p>
            <a:r>
              <a:rPr lang="en-GB"/>
              <a:t>Rhinitis – stronger steroids</a:t>
            </a:r>
          </a:p>
          <a:p>
            <a:pPr lvl="1"/>
            <a:r>
              <a:rPr lang="en-GB"/>
              <a:t>Mometasone, Budesonide, Fluticasone sprays</a:t>
            </a:r>
          </a:p>
          <a:p>
            <a:pPr lvl="1"/>
            <a:r>
              <a:rPr lang="en-GB" err="1"/>
              <a:t>Betametasone</a:t>
            </a:r>
            <a:r>
              <a:rPr lang="en-GB"/>
              <a:t>, Fluticasone drops</a:t>
            </a:r>
          </a:p>
          <a:p>
            <a:pPr lvl="1"/>
            <a:r>
              <a:rPr lang="en-GB" err="1"/>
              <a:t>Dymista</a:t>
            </a:r>
            <a:r>
              <a:rPr lang="en-GB"/>
              <a:t> – steroid + antihistamine</a:t>
            </a:r>
          </a:p>
          <a:p>
            <a:r>
              <a:rPr lang="en-GB"/>
              <a:t>Systemic – stronger antihistamine</a:t>
            </a:r>
          </a:p>
          <a:p>
            <a:pPr lvl="1"/>
            <a:r>
              <a:rPr lang="en-GB"/>
              <a:t>Fexofenadine 120mg daily (&gt;12),30mg BD (6-11yo)</a:t>
            </a:r>
          </a:p>
          <a:p>
            <a:r>
              <a:rPr lang="en-GB"/>
              <a:t>Licensed but not in guidelines – Kenalog 40mg IM / month</a:t>
            </a:r>
          </a:p>
          <a:p>
            <a:r>
              <a:rPr lang="en-GB"/>
              <a:t>Unlicensed – Cetirizine 10mg 2 – 4 times daily (ECG required)</a:t>
            </a:r>
          </a:p>
        </p:txBody>
      </p:sp>
    </p:spTree>
    <p:extLst>
      <p:ext uri="{BB962C8B-B14F-4D97-AF65-F5344CB8AC3E}">
        <p14:creationId xmlns:p14="http://schemas.microsoft.com/office/powerpoint/2010/main" val="326034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7E9C18-3264-4188-8715-72A9FC9E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Sinusitis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D01408-937A-4ACF-B925-74A80567C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6314"/>
            <a:ext cx="6772902" cy="447612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000" dirty="0"/>
              <a:t>Most patients using the term mean an uncomfortably stuffed up nose with headache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GB" sz="2000" dirty="0"/>
              <a:t>Viral illness, polyps, allergy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Usually resolves within 14 days with self-help measures and OTC meds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Same as for seasonal rhinitis – xylometazoline, </a:t>
            </a:r>
            <a:r>
              <a:rPr lang="en-GB" sz="2000" dirty="0" err="1"/>
              <a:t>beclometasone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Prescribing for non-infected sinusitis also the same as for seasonal rhinitis e.g. stronger nasal steroids</a:t>
            </a:r>
          </a:p>
        </p:txBody>
      </p:sp>
    </p:spTree>
    <p:extLst>
      <p:ext uri="{BB962C8B-B14F-4D97-AF65-F5344CB8AC3E}">
        <p14:creationId xmlns:p14="http://schemas.microsoft.com/office/powerpoint/2010/main" val="60738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7CEABD-470F-4213-9B5C-0B5E7DB0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Infected Sinusitis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FB08E8-2972-4C3A-ABA7-A8A6EA606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8"/>
            <a:ext cx="8906329" cy="491131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GB" sz="2400" dirty="0"/>
              <a:t>Congested nasal symptoms plus:</a:t>
            </a:r>
            <a:endParaRPr lang="en-US" dirty="0"/>
          </a:p>
          <a:p>
            <a:pPr lvl="1">
              <a:lnSpc>
                <a:spcPct val="170000"/>
              </a:lnSpc>
            </a:pPr>
            <a:r>
              <a:rPr lang="en-GB" sz="2000" dirty="0"/>
              <a:t>Duration &gt; 10 days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Acute facial / dental pain (“tingling teeth”)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Tender maxilla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Purulent discharge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Fever</a:t>
            </a:r>
          </a:p>
          <a:p>
            <a:pPr>
              <a:lnSpc>
                <a:spcPct val="170000"/>
              </a:lnSpc>
            </a:pPr>
            <a:r>
              <a:rPr lang="en-GB" sz="2400" dirty="0"/>
              <a:t>Rx either: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Doxycycline 200mg stat then 100mg daily, 5 days</a:t>
            </a:r>
          </a:p>
          <a:p>
            <a:pPr lvl="1">
              <a:lnSpc>
                <a:spcPct val="170000"/>
              </a:lnSpc>
            </a:pPr>
            <a:r>
              <a:rPr lang="en-GB" sz="2000" dirty="0"/>
              <a:t>Amoxicillin 500mg TDS, 5 days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Suggest urgent GP/OOH if appears unwell e.g. drowsy/confused/face visibly swollen</a:t>
            </a:r>
          </a:p>
        </p:txBody>
      </p:sp>
    </p:spTree>
    <p:extLst>
      <p:ext uri="{BB962C8B-B14F-4D97-AF65-F5344CB8AC3E}">
        <p14:creationId xmlns:p14="http://schemas.microsoft.com/office/powerpoint/2010/main" val="353402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EBE98F-FD72-4328-88F9-95ED06565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“Prickly Heat”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D6EC30-255F-457B-AA44-81AD0864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748" y="1713722"/>
            <a:ext cx="6993327" cy="431385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Miliaria Rubra is the proper name. There are three types of miliaria, but the one referred to as prickly heat and seen in the summer is </a:t>
            </a:r>
            <a:r>
              <a:rPr lang="en-GB" dirty="0" err="1"/>
              <a:t>m.rubra</a:t>
            </a:r>
            <a:r>
              <a:rPr lang="en-GB" dirty="0"/>
              <a:t>.</a:t>
            </a:r>
            <a:endParaRPr lang="en-US" dirty="0"/>
          </a:p>
          <a:p>
            <a:pPr marL="0" indent="0">
              <a:buNone/>
            </a:pPr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D5686C6-154B-4BF4-A675-B3632E0DE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802" y="3065326"/>
            <a:ext cx="4402395" cy="3306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046437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C460FABE93441B8B849F1D7FE904F" ma:contentTypeVersion="7" ma:contentTypeDescription="Create a new document." ma:contentTypeScope="" ma:versionID="8cf5fc1eeb5578d34c04f21f35979857">
  <xsd:schema xmlns:xsd="http://www.w3.org/2001/XMLSchema" xmlns:xs="http://www.w3.org/2001/XMLSchema" xmlns:p="http://schemas.microsoft.com/office/2006/metadata/properties" xmlns:ns2="f53195b2-2c74-4958-b9ba-9c3db847edd4" xmlns:ns3="7657c1e3-361d-4c5b-a249-bd7ee0303c37" targetNamespace="http://schemas.microsoft.com/office/2006/metadata/properties" ma:root="true" ma:fieldsID="a573caa24b559ca14c3f8b87efc6d592" ns2:_="" ns3:_="">
    <xsd:import namespace="f53195b2-2c74-4958-b9ba-9c3db847edd4"/>
    <xsd:import namespace="7657c1e3-361d-4c5b-a249-bd7ee0303c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3195b2-2c74-4958-b9ba-9c3db847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7c1e3-361d-4c5b-a249-bd7ee0303c3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63EBEC-EFD5-4236-932A-F14699446F1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f53195b2-2c74-4958-b9ba-9c3db847edd4"/>
    <ds:schemaRef ds:uri="http://purl.org/dc/elements/1.1/"/>
    <ds:schemaRef ds:uri="http://schemas.microsoft.com/office/2006/metadata/properties"/>
    <ds:schemaRef ds:uri="7657c1e3-361d-4c5b-a249-bd7ee0303c37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005BB9-1050-4DB8-9710-6DF570A2E3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3195b2-2c74-4958-b9ba-9c3db847edd4"/>
    <ds:schemaRef ds:uri="7657c1e3-361d-4c5b-a249-bd7ee0303c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98AD99-6E56-4813-B72D-ABEC93C6CD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1349</Words>
  <Application>Microsoft Office PowerPoint</Application>
  <PresentationFormat>Widescreen</PresentationFormat>
  <Paragraphs>155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Wisp</vt:lpstr>
      <vt:lpstr>Summer Sufferings</vt:lpstr>
      <vt:lpstr>Prescribing and non-prescribing options in:</vt:lpstr>
      <vt:lpstr>Hay Fever</vt:lpstr>
      <vt:lpstr>Non-Pharmacological Options</vt:lpstr>
      <vt:lpstr>OTC/Pharmacy 1st Options</vt:lpstr>
      <vt:lpstr>Hay Fever Prescribing</vt:lpstr>
      <vt:lpstr>Sinusitis</vt:lpstr>
      <vt:lpstr>Infected Sinusitis</vt:lpstr>
      <vt:lpstr>“Prickly Heat”</vt:lpstr>
      <vt:lpstr>“Prickly Heat”</vt:lpstr>
      <vt:lpstr>Non-Pharmacological Treatment</vt:lpstr>
      <vt:lpstr>Prescribing Options</vt:lpstr>
      <vt:lpstr>Urticaria</vt:lpstr>
      <vt:lpstr>Urticaria &amp; Angioedema</vt:lpstr>
      <vt:lpstr>Widespread Urticaria</vt:lpstr>
      <vt:lpstr>Localised Urticaria</vt:lpstr>
      <vt:lpstr>Lyme Disease</vt:lpstr>
      <vt:lpstr>What is it?</vt:lpstr>
      <vt:lpstr>Why tear your hair out?</vt:lpstr>
      <vt:lpstr>“I had a tick bite. Well, maybe. Something bit me. I don’t know. If it was a tick, I have Lyme disease”  </vt:lpstr>
      <vt:lpstr>“I’ve got this rash and Google says that means I have Lyme disease” </vt:lpstr>
      <vt:lpstr>“3 weeks of antibiotics? I don’t know about that…can’t you do tests or something?” </vt:lpstr>
      <vt:lpstr>So what should I do?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Masson</dc:creator>
  <cp:lastModifiedBy>Michelle Dunlop</cp:lastModifiedBy>
  <cp:revision>92</cp:revision>
  <dcterms:created xsi:type="dcterms:W3CDTF">2022-06-08T10:09:14Z</dcterms:created>
  <dcterms:modified xsi:type="dcterms:W3CDTF">2022-08-31T10:42:43Z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0x010100F30C460FABE93441B8B849F1D7FE904F</vt:lpwstr>
  </property>
</Properties>
</file>