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3">
  <p:sldMasterIdLst>
    <p:sldMasterId id="2147483648" r:id="rId4"/>
  </p:sldMasterIdLst>
  <p:notesMasterIdLst>
    <p:notesMasterId r:id="rId20"/>
  </p:notesMasterIdLst>
  <p:handoutMasterIdLst>
    <p:handoutMasterId r:id="rId21"/>
  </p:handoutMasterIdLst>
  <p:sldIdLst>
    <p:sldId id="440" r:id="rId5"/>
    <p:sldId id="448" r:id="rId6"/>
    <p:sldId id="439" r:id="rId7"/>
    <p:sldId id="463" r:id="rId8"/>
    <p:sldId id="464" r:id="rId9"/>
    <p:sldId id="469" r:id="rId10"/>
    <p:sldId id="447" r:id="rId11"/>
    <p:sldId id="466" r:id="rId12"/>
    <p:sldId id="467" r:id="rId13"/>
    <p:sldId id="449" r:id="rId14"/>
    <p:sldId id="459" r:id="rId15"/>
    <p:sldId id="468" r:id="rId16"/>
    <p:sldId id="460" r:id="rId17"/>
    <p:sldId id="461" r:id="rId18"/>
    <p:sldId id="465" r:id="rId19"/>
  </p:sldIdLst>
  <p:sldSz cx="9144000" cy="6858000" type="screen4x3"/>
  <p:notesSz cx="6797675" cy="9928225"/>
  <p:defaultTextStyle>
    <a:defPPr>
      <a:defRPr lang="en-GB"/>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FF00"/>
    <a:srgbClr val="FFFFCC"/>
    <a:srgbClr val="D53B2F"/>
    <a:srgbClr val="0928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B1A51A-363C-45B9-B9AC-F4A95B2BD26E}" v="17" dt="2022-06-13T13:15:08.407"/>
    <p1510:client id="{B8426D16-4EF8-40AF-84CF-8BCF8C486C8F}" v="58" dt="2022-06-07T14:44:31.0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528" autoAdjust="0"/>
  </p:normalViewPr>
  <p:slideViewPr>
    <p:cSldViewPr snapToGrid="0">
      <p:cViewPr varScale="1">
        <p:scale>
          <a:sx n="106" d="100"/>
          <a:sy n="106" d="100"/>
        </p:scale>
        <p:origin x="176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264"/>
    </p:cViewPr>
  </p:sorterViewPr>
  <p:notesViewPr>
    <p:cSldViewPr snapToGrid="0">
      <p:cViewPr varScale="1">
        <p:scale>
          <a:sx n="54" d="100"/>
          <a:sy n="54" d="100"/>
        </p:scale>
        <p:origin x="-1884" y="-96"/>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BBAC06-CFED-49CD-9BC5-4E4C7B71D4E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CF971D37-18B6-4D2C-BCA3-AEF445CAD6BB}">
      <dgm:prSet/>
      <dgm:spPr/>
      <dgm:t>
        <a:bodyPr anchor="ctr"/>
        <a:lstStyle/>
        <a:p>
          <a:r>
            <a:rPr lang="en-GB" dirty="0"/>
            <a:t>It has been assessed that it could </a:t>
          </a:r>
          <a:r>
            <a:rPr lang="en-GB" b="1" dirty="0"/>
            <a:t>take up to seven days for the reasonable worst case scenario</a:t>
          </a:r>
          <a:endParaRPr lang="en-GB" dirty="0"/>
        </a:p>
      </dgm:t>
    </dgm:pt>
    <dgm:pt modelId="{FD7BDFDE-43E6-4BA4-A919-F88FD6831CC4}" type="parTrans" cxnId="{EE34DEA4-B0E0-405D-B892-501213506162}">
      <dgm:prSet/>
      <dgm:spPr/>
      <dgm:t>
        <a:bodyPr/>
        <a:lstStyle/>
        <a:p>
          <a:endParaRPr lang="en-GB"/>
        </a:p>
      </dgm:t>
    </dgm:pt>
    <dgm:pt modelId="{5946F527-829E-4F77-B2D1-333A2C90C5C9}" type="sibTrans" cxnId="{EE34DEA4-B0E0-405D-B892-501213506162}">
      <dgm:prSet/>
      <dgm:spPr/>
      <dgm:t>
        <a:bodyPr/>
        <a:lstStyle/>
        <a:p>
          <a:endParaRPr lang="en-GB"/>
        </a:p>
      </dgm:t>
    </dgm:pt>
    <dgm:pt modelId="{ECDA9A7A-B741-47C5-A20B-5334C008E219}">
      <dgm:prSet/>
      <dgm:spPr/>
      <dgm:t>
        <a:bodyPr/>
        <a:lstStyle/>
        <a:p>
          <a:r>
            <a:rPr lang="en-GB" dirty="0"/>
            <a:t>The timeframe to a full power cut is likely to be less than two minutes, meaning there will be no preparation time. </a:t>
          </a:r>
        </a:p>
      </dgm:t>
    </dgm:pt>
    <dgm:pt modelId="{CD0F3CBE-65B6-4E74-B3CC-1C76E9877A26}" type="parTrans" cxnId="{85A8AFD5-B6F5-4FD8-88A5-E91A8330F7E3}">
      <dgm:prSet/>
      <dgm:spPr/>
      <dgm:t>
        <a:bodyPr/>
        <a:lstStyle/>
        <a:p>
          <a:endParaRPr lang="en-US"/>
        </a:p>
      </dgm:t>
    </dgm:pt>
    <dgm:pt modelId="{920E12F6-C2FB-4980-9864-089E270B1EF3}" type="sibTrans" cxnId="{85A8AFD5-B6F5-4FD8-88A5-E91A8330F7E3}">
      <dgm:prSet/>
      <dgm:spPr/>
      <dgm:t>
        <a:bodyPr/>
        <a:lstStyle/>
        <a:p>
          <a:endParaRPr lang="en-US"/>
        </a:p>
      </dgm:t>
    </dgm:pt>
    <dgm:pt modelId="{9E88AC53-4E4F-4640-A52B-DEDA71057AAE}">
      <dgm:prSet/>
      <dgm:spPr/>
      <dgm:t>
        <a:bodyPr/>
        <a:lstStyle/>
        <a:p>
          <a:r>
            <a:rPr lang="en-GB" dirty="0"/>
            <a:t>The time taken to restore power is highly dependent on what has caused the failure of the National Electricity Transmission System and the extent of the damage to the network</a:t>
          </a:r>
        </a:p>
      </dgm:t>
    </dgm:pt>
    <dgm:pt modelId="{56904DBD-157B-4B51-961C-CA2F568C659C}" type="parTrans" cxnId="{81E7BFFF-C47F-43AF-AE7F-049CA096508C}">
      <dgm:prSet/>
      <dgm:spPr/>
      <dgm:t>
        <a:bodyPr/>
        <a:lstStyle/>
        <a:p>
          <a:endParaRPr lang="en-US"/>
        </a:p>
      </dgm:t>
    </dgm:pt>
    <dgm:pt modelId="{87338F57-1EF2-48E9-814B-65A0D5E7C616}" type="sibTrans" cxnId="{81E7BFFF-C47F-43AF-AE7F-049CA096508C}">
      <dgm:prSet/>
      <dgm:spPr/>
      <dgm:t>
        <a:bodyPr/>
        <a:lstStyle/>
        <a:p>
          <a:endParaRPr lang="en-US"/>
        </a:p>
      </dgm:t>
    </dgm:pt>
    <dgm:pt modelId="{606F2BC9-A27B-46C3-A462-D1FCCFFBB989}" type="pres">
      <dgm:prSet presAssocID="{D2BBAC06-CFED-49CD-9BC5-4E4C7B71D4EE}" presName="vert0" presStyleCnt="0">
        <dgm:presLayoutVars>
          <dgm:dir/>
          <dgm:animOne val="branch"/>
          <dgm:animLvl val="lvl"/>
        </dgm:presLayoutVars>
      </dgm:prSet>
      <dgm:spPr/>
      <dgm:t>
        <a:bodyPr/>
        <a:lstStyle/>
        <a:p>
          <a:endParaRPr lang="en-GB"/>
        </a:p>
      </dgm:t>
    </dgm:pt>
    <dgm:pt modelId="{36F1F407-752D-415F-A3D3-59F55AC13128}" type="pres">
      <dgm:prSet presAssocID="{ECDA9A7A-B741-47C5-A20B-5334C008E219}" presName="thickLine" presStyleLbl="alignNode1" presStyleIdx="0" presStyleCnt="3"/>
      <dgm:spPr/>
    </dgm:pt>
    <dgm:pt modelId="{E75D5882-9777-477E-A847-4610DB3A3EDE}" type="pres">
      <dgm:prSet presAssocID="{ECDA9A7A-B741-47C5-A20B-5334C008E219}" presName="horz1" presStyleCnt="0"/>
      <dgm:spPr/>
    </dgm:pt>
    <dgm:pt modelId="{F8AE77A1-4698-4EBD-8B55-2D8F49E42F1E}" type="pres">
      <dgm:prSet presAssocID="{ECDA9A7A-B741-47C5-A20B-5334C008E219}" presName="tx1" presStyleLbl="revTx" presStyleIdx="0" presStyleCnt="3"/>
      <dgm:spPr/>
      <dgm:t>
        <a:bodyPr/>
        <a:lstStyle/>
        <a:p>
          <a:endParaRPr lang="en-GB"/>
        </a:p>
      </dgm:t>
    </dgm:pt>
    <dgm:pt modelId="{48C7B665-3E58-44A5-9B1A-B8D10902FC57}" type="pres">
      <dgm:prSet presAssocID="{ECDA9A7A-B741-47C5-A20B-5334C008E219}" presName="vert1" presStyleCnt="0"/>
      <dgm:spPr/>
    </dgm:pt>
    <dgm:pt modelId="{6175D4C9-0895-4F74-A3E5-8C1C8F27E7BB}" type="pres">
      <dgm:prSet presAssocID="{9E88AC53-4E4F-4640-A52B-DEDA71057AAE}" presName="thickLine" presStyleLbl="alignNode1" presStyleIdx="1" presStyleCnt="3"/>
      <dgm:spPr/>
    </dgm:pt>
    <dgm:pt modelId="{F7EABC0D-CFB4-4D4F-8A85-578C422F6B6C}" type="pres">
      <dgm:prSet presAssocID="{9E88AC53-4E4F-4640-A52B-DEDA71057AAE}" presName="horz1" presStyleCnt="0"/>
      <dgm:spPr/>
    </dgm:pt>
    <dgm:pt modelId="{383ED074-581B-4A6E-8DE9-7B8E88620492}" type="pres">
      <dgm:prSet presAssocID="{9E88AC53-4E4F-4640-A52B-DEDA71057AAE}" presName="tx1" presStyleLbl="revTx" presStyleIdx="1" presStyleCnt="3"/>
      <dgm:spPr/>
      <dgm:t>
        <a:bodyPr/>
        <a:lstStyle/>
        <a:p>
          <a:endParaRPr lang="en-GB"/>
        </a:p>
      </dgm:t>
    </dgm:pt>
    <dgm:pt modelId="{FB707FDF-35D8-4E72-ADE0-1D901EB65C66}" type="pres">
      <dgm:prSet presAssocID="{9E88AC53-4E4F-4640-A52B-DEDA71057AAE}" presName="vert1" presStyleCnt="0"/>
      <dgm:spPr/>
    </dgm:pt>
    <dgm:pt modelId="{F283EDE2-BAE8-48C4-97CD-B4600EDBB9F2}" type="pres">
      <dgm:prSet presAssocID="{CF971D37-18B6-4D2C-BCA3-AEF445CAD6BB}" presName="thickLine" presStyleLbl="alignNode1" presStyleIdx="2" presStyleCnt="3"/>
      <dgm:spPr/>
    </dgm:pt>
    <dgm:pt modelId="{B093EE44-39F8-46DD-B740-47690AA3FAB1}" type="pres">
      <dgm:prSet presAssocID="{CF971D37-18B6-4D2C-BCA3-AEF445CAD6BB}" presName="horz1" presStyleCnt="0"/>
      <dgm:spPr/>
    </dgm:pt>
    <dgm:pt modelId="{4540221A-6BA2-4298-9007-60982CCF86DE}" type="pres">
      <dgm:prSet presAssocID="{CF971D37-18B6-4D2C-BCA3-AEF445CAD6BB}" presName="tx1" presStyleLbl="revTx" presStyleIdx="2" presStyleCnt="3" custScaleY="83606"/>
      <dgm:spPr/>
      <dgm:t>
        <a:bodyPr/>
        <a:lstStyle/>
        <a:p>
          <a:endParaRPr lang="en-GB"/>
        </a:p>
      </dgm:t>
    </dgm:pt>
    <dgm:pt modelId="{F3C281A9-C918-4878-9E9B-B88150F05B42}" type="pres">
      <dgm:prSet presAssocID="{CF971D37-18B6-4D2C-BCA3-AEF445CAD6BB}" presName="vert1" presStyleCnt="0"/>
      <dgm:spPr/>
    </dgm:pt>
  </dgm:ptLst>
  <dgm:cxnLst>
    <dgm:cxn modelId="{C90E2A8D-B11B-4006-A8E3-FAAA6C56810B}" type="presOf" srcId="{CF971D37-18B6-4D2C-BCA3-AEF445CAD6BB}" destId="{4540221A-6BA2-4298-9007-60982CCF86DE}" srcOrd="0" destOrd="0" presId="urn:microsoft.com/office/officeart/2008/layout/LinedList"/>
    <dgm:cxn modelId="{EE34DEA4-B0E0-405D-B892-501213506162}" srcId="{D2BBAC06-CFED-49CD-9BC5-4E4C7B71D4EE}" destId="{CF971D37-18B6-4D2C-BCA3-AEF445CAD6BB}" srcOrd="2" destOrd="0" parTransId="{FD7BDFDE-43E6-4BA4-A919-F88FD6831CC4}" sibTransId="{5946F527-829E-4F77-B2D1-333A2C90C5C9}"/>
    <dgm:cxn modelId="{BDF8AC1B-BB3A-49B7-BAA9-97A8A112897A}" type="presOf" srcId="{D2BBAC06-CFED-49CD-9BC5-4E4C7B71D4EE}" destId="{606F2BC9-A27B-46C3-A462-D1FCCFFBB989}" srcOrd="0" destOrd="0" presId="urn:microsoft.com/office/officeart/2008/layout/LinedList"/>
    <dgm:cxn modelId="{A0A08E36-90D1-425C-B22E-70437E018CFB}" type="presOf" srcId="{ECDA9A7A-B741-47C5-A20B-5334C008E219}" destId="{F8AE77A1-4698-4EBD-8B55-2D8F49E42F1E}" srcOrd="0" destOrd="0" presId="urn:microsoft.com/office/officeart/2008/layout/LinedList"/>
    <dgm:cxn modelId="{85A8AFD5-B6F5-4FD8-88A5-E91A8330F7E3}" srcId="{D2BBAC06-CFED-49CD-9BC5-4E4C7B71D4EE}" destId="{ECDA9A7A-B741-47C5-A20B-5334C008E219}" srcOrd="0" destOrd="0" parTransId="{CD0F3CBE-65B6-4E74-B3CC-1C76E9877A26}" sibTransId="{920E12F6-C2FB-4980-9864-089E270B1EF3}"/>
    <dgm:cxn modelId="{66AB70D6-5264-4483-9D37-0A7D716ADACA}" type="presOf" srcId="{9E88AC53-4E4F-4640-A52B-DEDA71057AAE}" destId="{383ED074-581B-4A6E-8DE9-7B8E88620492}" srcOrd="0" destOrd="0" presId="urn:microsoft.com/office/officeart/2008/layout/LinedList"/>
    <dgm:cxn modelId="{81E7BFFF-C47F-43AF-AE7F-049CA096508C}" srcId="{D2BBAC06-CFED-49CD-9BC5-4E4C7B71D4EE}" destId="{9E88AC53-4E4F-4640-A52B-DEDA71057AAE}" srcOrd="1" destOrd="0" parTransId="{56904DBD-157B-4B51-961C-CA2F568C659C}" sibTransId="{87338F57-1EF2-48E9-814B-65A0D5E7C616}"/>
    <dgm:cxn modelId="{698C0E50-AA35-4CE0-BA24-684EE64F2C8E}" type="presParOf" srcId="{606F2BC9-A27B-46C3-A462-D1FCCFFBB989}" destId="{36F1F407-752D-415F-A3D3-59F55AC13128}" srcOrd="0" destOrd="0" presId="urn:microsoft.com/office/officeart/2008/layout/LinedList"/>
    <dgm:cxn modelId="{39865D59-7E98-42BC-AB9D-815360E46186}" type="presParOf" srcId="{606F2BC9-A27B-46C3-A462-D1FCCFFBB989}" destId="{E75D5882-9777-477E-A847-4610DB3A3EDE}" srcOrd="1" destOrd="0" presId="urn:microsoft.com/office/officeart/2008/layout/LinedList"/>
    <dgm:cxn modelId="{939A3DFB-5A1E-4341-9DFD-F90C14A4FDE6}" type="presParOf" srcId="{E75D5882-9777-477E-A847-4610DB3A3EDE}" destId="{F8AE77A1-4698-4EBD-8B55-2D8F49E42F1E}" srcOrd="0" destOrd="0" presId="urn:microsoft.com/office/officeart/2008/layout/LinedList"/>
    <dgm:cxn modelId="{5F745AC9-D111-4C0A-AEFE-C472DDBEDB13}" type="presParOf" srcId="{E75D5882-9777-477E-A847-4610DB3A3EDE}" destId="{48C7B665-3E58-44A5-9B1A-B8D10902FC57}" srcOrd="1" destOrd="0" presId="urn:microsoft.com/office/officeart/2008/layout/LinedList"/>
    <dgm:cxn modelId="{F3AA3D07-3963-4EA3-AE9E-B5EC0F963E10}" type="presParOf" srcId="{606F2BC9-A27B-46C3-A462-D1FCCFFBB989}" destId="{6175D4C9-0895-4F74-A3E5-8C1C8F27E7BB}" srcOrd="2" destOrd="0" presId="urn:microsoft.com/office/officeart/2008/layout/LinedList"/>
    <dgm:cxn modelId="{BD65C169-A4AE-48C4-BDB7-23D231091009}" type="presParOf" srcId="{606F2BC9-A27B-46C3-A462-D1FCCFFBB989}" destId="{F7EABC0D-CFB4-4D4F-8A85-578C422F6B6C}" srcOrd="3" destOrd="0" presId="urn:microsoft.com/office/officeart/2008/layout/LinedList"/>
    <dgm:cxn modelId="{69E7979E-590F-4BB1-B22F-904E958DA516}" type="presParOf" srcId="{F7EABC0D-CFB4-4D4F-8A85-578C422F6B6C}" destId="{383ED074-581B-4A6E-8DE9-7B8E88620492}" srcOrd="0" destOrd="0" presId="urn:microsoft.com/office/officeart/2008/layout/LinedList"/>
    <dgm:cxn modelId="{20C8A88D-631D-4C38-91AA-4C02672381A5}" type="presParOf" srcId="{F7EABC0D-CFB4-4D4F-8A85-578C422F6B6C}" destId="{FB707FDF-35D8-4E72-ADE0-1D901EB65C66}" srcOrd="1" destOrd="0" presId="urn:microsoft.com/office/officeart/2008/layout/LinedList"/>
    <dgm:cxn modelId="{F58F3562-5016-4C6C-9697-0E9DC8BE9626}" type="presParOf" srcId="{606F2BC9-A27B-46C3-A462-D1FCCFFBB989}" destId="{F283EDE2-BAE8-48C4-97CD-B4600EDBB9F2}" srcOrd="4" destOrd="0" presId="urn:microsoft.com/office/officeart/2008/layout/LinedList"/>
    <dgm:cxn modelId="{56E81612-6EA2-4F38-83BE-16BDC3D378E2}" type="presParOf" srcId="{606F2BC9-A27B-46C3-A462-D1FCCFFBB989}" destId="{B093EE44-39F8-46DD-B740-47690AA3FAB1}" srcOrd="5" destOrd="0" presId="urn:microsoft.com/office/officeart/2008/layout/LinedList"/>
    <dgm:cxn modelId="{4779F763-4A2C-487D-826A-BEB155192241}" type="presParOf" srcId="{B093EE44-39F8-46DD-B740-47690AA3FAB1}" destId="{4540221A-6BA2-4298-9007-60982CCF86DE}" srcOrd="0" destOrd="0" presId="urn:microsoft.com/office/officeart/2008/layout/LinedList"/>
    <dgm:cxn modelId="{22BF0DCB-78BD-48F2-AF41-949E17D5BB05}" type="presParOf" srcId="{B093EE44-39F8-46DD-B740-47690AA3FAB1}" destId="{F3C281A9-C918-4878-9E9B-B88150F05B4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BBAC06-CFED-49CD-9BC5-4E4C7B71D4E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CF971D37-18B6-4D2C-BCA3-AEF445CAD6BB}">
      <dgm:prSet custT="1"/>
      <dgm:spPr/>
      <dgm:t>
        <a:bodyPr anchor="ctr"/>
        <a:lstStyle/>
        <a:p>
          <a:r>
            <a:rPr lang="en-GB" sz="1800" dirty="0" smtClean="0"/>
            <a:t>The time taken to restore power is highly dependent on what has caused the failure of the National Electricity Transmission System and the extent of the damage to the network</a:t>
          </a:r>
          <a:endParaRPr lang="en-GB" sz="1800" dirty="0"/>
        </a:p>
      </dgm:t>
    </dgm:pt>
    <dgm:pt modelId="{FD7BDFDE-43E6-4BA4-A919-F88FD6831CC4}" type="parTrans" cxnId="{EE34DEA4-B0E0-405D-B892-501213506162}">
      <dgm:prSet/>
      <dgm:spPr/>
      <dgm:t>
        <a:bodyPr/>
        <a:lstStyle/>
        <a:p>
          <a:endParaRPr lang="en-GB" sz="1800"/>
        </a:p>
      </dgm:t>
    </dgm:pt>
    <dgm:pt modelId="{5946F527-829E-4F77-B2D1-333A2C90C5C9}" type="sibTrans" cxnId="{EE34DEA4-B0E0-405D-B892-501213506162}">
      <dgm:prSet/>
      <dgm:spPr/>
      <dgm:t>
        <a:bodyPr/>
        <a:lstStyle/>
        <a:p>
          <a:endParaRPr lang="en-GB" sz="1800"/>
        </a:p>
      </dgm:t>
    </dgm:pt>
    <dgm:pt modelId="{ECDA9A7A-B741-47C5-A20B-5334C008E219}">
      <dgm:prSet custT="1"/>
      <dgm:spPr/>
      <dgm:t>
        <a:bodyPr/>
        <a:lstStyle/>
        <a:p>
          <a:r>
            <a:rPr lang="en-GB" sz="1800" dirty="0"/>
            <a:t>The timeframe to a </a:t>
          </a:r>
          <a:r>
            <a:rPr lang="en-GB" sz="1800" dirty="0" smtClean="0"/>
            <a:t>power </a:t>
          </a:r>
          <a:r>
            <a:rPr lang="en-GB" sz="1800" dirty="0"/>
            <a:t>cut is likely to be less than two </a:t>
          </a:r>
          <a:r>
            <a:rPr lang="en-GB" sz="1800" dirty="0" smtClean="0"/>
            <a:t>minutes, meaning </a:t>
          </a:r>
          <a:r>
            <a:rPr lang="en-GB" sz="1800" dirty="0"/>
            <a:t>there will be no preparation time. </a:t>
          </a:r>
          <a:endParaRPr lang="en-GB" sz="1800" dirty="0" smtClean="0"/>
        </a:p>
        <a:p>
          <a:r>
            <a:rPr lang="en-GB" sz="1800" dirty="0" smtClean="0"/>
            <a:t>However if power cut is due to severe weather, whilst it may be difficult to prevent loss of power, plans can be made to minimise length of disruption</a:t>
          </a:r>
          <a:endParaRPr lang="en-GB" sz="1800" dirty="0"/>
        </a:p>
      </dgm:t>
    </dgm:pt>
    <dgm:pt modelId="{CD0F3CBE-65B6-4E74-B3CC-1C76E9877A26}" type="parTrans" cxnId="{85A8AFD5-B6F5-4FD8-88A5-E91A8330F7E3}">
      <dgm:prSet/>
      <dgm:spPr/>
      <dgm:t>
        <a:bodyPr/>
        <a:lstStyle/>
        <a:p>
          <a:endParaRPr lang="en-US" sz="1800"/>
        </a:p>
      </dgm:t>
    </dgm:pt>
    <dgm:pt modelId="{920E12F6-C2FB-4980-9864-089E270B1EF3}" type="sibTrans" cxnId="{85A8AFD5-B6F5-4FD8-88A5-E91A8330F7E3}">
      <dgm:prSet/>
      <dgm:spPr/>
      <dgm:t>
        <a:bodyPr/>
        <a:lstStyle/>
        <a:p>
          <a:endParaRPr lang="en-US" sz="1800"/>
        </a:p>
      </dgm:t>
    </dgm:pt>
    <dgm:pt modelId="{9E88AC53-4E4F-4640-A52B-DEDA71057AAE}">
      <dgm:prSet custT="1"/>
      <dgm:spPr/>
      <dgm:t>
        <a:bodyPr/>
        <a:lstStyle/>
        <a:p>
          <a:r>
            <a:rPr lang="en-GB" sz="1800" dirty="0" smtClean="0"/>
            <a:t>Most often associated with Storm Damage e.g. Storm Arwen, Storm Frank </a:t>
          </a:r>
        </a:p>
        <a:p>
          <a:endParaRPr lang="en-GB" sz="1800" dirty="0" smtClean="0"/>
        </a:p>
        <a:p>
          <a:r>
            <a:rPr lang="en-GB" sz="1800" dirty="0" smtClean="0"/>
            <a:t>Support is more likely to be available from other areas. </a:t>
          </a:r>
        </a:p>
      </dgm:t>
    </dgm:pt>
    <dgm:pt modelId="{56904DBD-157B-4B51-961C-CA2F568C659C}" type="parTrans" cxnId="{81E7BFFF-C47F-43AF-AE7F-049CA096508C}">
      <dgm:prSet/>
      <dgm:spPr/>
      <dgm:t>
        <a:bodyPr/>
        <a:lstStyle/>
        <a:p>
          <a:endParaRPr lang="en-US" sz="1800"/>
        </a:p>
      </dgm:t>
    </dgm:pt>
    <dgm:pt modelId="{87338F57-1EF2-48E9-814B-65A0D5E7C616}" type="sibTrans" cxnId="{81E7BFFF-C47F-43AF-AE7F-049CA096508C}">
      <dgm:prSet/>
      <dgm:spPr/>
      <dgm:t>
        <a:bodyPr/>
        <a:lstStyle/>
        <a:p>
          <a:endParaRPr lang="en-US" sz="1800"/>
        </a:p>
      </dgm:t>
    </dgm:pt>
    <dgm:pt modelId="{606F2BC9-A27B-46C3-A462-D1FCCFFBB989}" type="pres">
      <dgm:prSet presAssocID="{D2BBAC06-CFED-49CD-9BC5-4E4C7B71D4EE}" presName="vert0" presStyleCnt="0">
        <dgm:presLayoutVars>
          <dgm:dir/>
          <dgm:animOne val="branch"/>
          <dgm:animLvl val="lvl"/>
        </dgm:presLayoutVars>
      </dgm:prSet>
      <dgm:spPr/>
      <dgm:t>
        <a:bodyPr/>
        <a:lstStyle/>
        <a:p>
          <a:endParaRPr lang="en-GB"/>
        </a:p>
      </dgm:t>
    </dgm:pt>
    <dgm:pt modelId="{36F1F407-752D-415F-A3D3-59F55AC13128}" type="pres">
      <dgm:prSet presAssocID="{ECDA9A7A-B741-47C5-A20B-5334C008E219}" presName="thickLine" presStyleLbl="alignNode1" presStyleIdx="0" presStyleCnt="3"/>
      <dgm:spPr/>
    </dgm:pt>
    <dgm:pt modelId="{E75D5882-9777-477E-A847-4610DB3A3EDE}" type="pres">
      <dgm:prSet presAssocID="{ECDA9A7A-B741-47C5-A20B-5334C008E219}" presName="horz1" presStyleCnt="0"/>
      <dgm:spPr/>
    </dgm:pt>
    <dgm:pt modelId="{F8AE77A1-4698-4EBD-8B55-2D8F49E42F1E}" type="pres">
      <dgm:prSet presAssocID="{ECDA9A7A-B741-47C5-A20B-5334C008E219}" presName="tx1" presStyleLbl="revTx" presStyleIdx="0" presStyleCnt="3"/>
      <dgm:spPr/>
      <dgm:t>
        <a:bodyPr/>
        <a:lstStyle/>
        <a:p>
          <a:endParaRPr lang="en-GB"/>
        </a:p>
      </dgm:t>
    </dgm:pt>
    <dgm:pt modelId="{48C7B665-3E58-44A5-9B1A-B8D10902FC57}" type="pres">
      <dgm:prSet presAssocID="{ECDA9A7A-B741-47C5-A20B-5334C008E219}" presName="vert1" presStyleCnt="0"/>
      <dgm:spPr/>
    </dgm:pt>
    <dgm:pt modelId="{6175D4C9-0895-4F74-A3E5-8C1C8F27E7BB}" type="pres">
      <dgm:prSet presAssocID="{9E88AC53-4E4F-4640-A52B-DEDA71057AAE}" presName="thickLine" presStyleLbl="alignNode1" presStyleIdx="1" presStyleCnt="3"/>
      <dgm:spPr/>
    </dgm:pt>
    <dgm:pt modelId="{F7EABC0D-CFB4-4D4F-8A85-578C422F6B6C}" type="pres">
      <dgm:prSet presAssocID="{9E88AC53-4E4F-4640-A52B-DEDA71057AAE}" presName="horz1" presStyleCnt="0"/>
      <dgm:spPr/>
    </dgm:pt>
    <dgm:pt modelId="{383ED074-581B-4A6E-8DE9-7B8E88620492}" type="pres">
      <dgm:prSet presAssocID="{9E88AC53-4E4F-4640-A52B-DEDA71057AAE}" presName="tx1" presStyleLbl="revTx" presStyleIdx="1" presStyleCnt="3"/>
      <dgm:spPr/>
      <dgm:t>
        <a:bodyPr/>
        <a:lstStyle/>
        <a:p>
          <a:endParaRPr lang="en-GB"/>
        </a:p>
      </dgm:t>
    </dgm:pt>
    <dgm:pt modelId="{FB707FDF-35D8-4E72-ADE0-1D901EB65C66}" type="pres">
      <dgm:prSet presAssocID="{9E88AC53-4E4F-4640-A52B-DEDA71057AAE}" presName="vert1" presStyleCnt="0"/>
      <dgm:spPr/>
    </dgm:pt>
    <dgm:pt modelId="{F283EDE2-BAE8-48C4-97CD-B4600EDBB9F2}" type="pres">
      <dgm:prSet presAssocID="{CF971D37-18B6-4D2C-BCA3-AEF445CAD6BB}" presName="thickLine" presStyleLbl="alignNode1" presStyleIdx="2" presStyleCnt="3"/>
      <dgm:spPr/>
    </dgm:pt>
    <dgm:pt modelId="{B093EE44-39F8-46DD-B740-47690AA3FAB1}" type="pres">
      <dgm:prSet presAssocID="{CF971D37-18B6-4D2C-BCA3-AEF445CAD6BB}" presName="horz1" presStyleCnt="0"/>
      <dgm:spPr/>
    </dgm:pt>
    <dgm:pt modelId="{4540221A-6BA2-4298-9007-60982CCF86DE}" type="pres">
      <dgm:prSet presAssocID="{CF971D37-18B6-4D2C-BCA3-AEF445CAD6BB}" presName="tx1" presStyleLbl="revTx" presStyleIdx="2" presStyleCnt="3" custScaleY="83606"/>
      <dgm:spPr/>
      <dgm:t>
        <a:bodyPr/>
        <a:lstStyle/>
        <a:p>
          <a:endParaRPr lang="en-GB"/>
        </a:p>
      </dgm:t>
    </dgm:pt>
    <dgm:pt modelId="{F3C281A9-C918-4878-9E9B-B88150F05B42}" type="pres">
      <dgm:prSet presAssocID="{CF971D37-18B6-4D2C-BCA3-AEF445CAD6BB}" presName="vert1" presStyleCnt="0"/>
      <dgm:spPr/>
    </dgm:pt>
  </dgm:ptLst>
  <dgm:cxnLst>
    <dgm:cxn modelId="{364529A2-DFED-4E58-8562-3B675A27F72B}" type="presOf" srcId="{CF971D37-18B6-4D2C-BCA3-AEF445CAD6BB}" destId="{4540221A-6BA2-4298-9007-60982CCF86DE}" srcOrd="0" destOrd="0" presId="urn:microsoft.com/office/officeart/2008/layout/LinedList"/>
    <dgm:cxn modelId="{EE34DEA4-B0E0-405D-B892-501213506162}" srcId="{D2BBAC06-CFED-49CD-9BC5-4E4C7B71D4EE}" destId="{CF971D37-18B6-4D2C-BCA3-AEF445CAD6BB}" srcOrd="2" destOrd="0" parTransId="{FD7BDFDE-43E6-4BA4-A919-F88FD6831CC4}" sibTransId="{5946F527-829E-4F77-B2D1-333A2C90C5C9}"/>
    <dgm:cxn modelId="{F4D3C10D-3244-4314-B81B-66121E10BD9D}" type="presOf" srcId="{ECDA9A7A-B741-47C5-A20B-5334C008E219}" destId="{F8AE77A1-4698-4EBD-8B55-2D8F49E42F1E}" srcOrd="0" destOrd="0" presId="urn:microsoft.com/office/officeart/2008/layout/LinedList"/>
    <dgm:cxn modelId="{FBA189F2-CD1C-4625-BEDF-8F03C3576BF9}" type="presOf" srcId="{D2BBAC06-CFED-49CD-9BC5-4E4C7B71D4EE}" destId="{606F2BC9-A27B-46C3-A462-D1FCCFFBB989}" srcOrd="0" destOrd="0" presId="urn:microsoft.com/office/officeart/2008/layout/LinedList"/>
    <dgm:cxn modelId="{85A8AFD5-B6F5-4FD8-88A5-E91A8330F7E3}" srcId="{D2BBAC06-CFED-49CD-9BC5-4E4C7B71D4EE}" destId="{ECDA9A7A-B741-47C5-A20B-5334C008E219}" srcOrd="0" destOrd="0" parTransId="{CD0F3CBE-65B6-4E74-B3CC-1C76E9877A26}" sibTransId="{920E12F6-C2FB-4980-9864-089E270B1EF3}"/>
    <dgm:cxn modelId="{09E2A0D9-3B9B-40C9-B698-BF0CF80A1AAE}" type="presOf" srcId="{9E88AC53-4E4F-4640-A52B-DEDA71057AAE}" destId="{383ED074-581B-4A6E-8DE9-7B8E88620492}" srcOrd="0" destOrd="0" presId="urn:microsoft.com/office/officeart/2008/layout/LinedList"/>
    <dgm:cxn modelId="{81E7BFFF-C47F-43AF-AE7F-049CA096508C}" srcId="{D2BBAC06-CFED-49CD-9BC5-4E4C7B71D4EE}" destId="{9E88AC53-4E4F-4640-A52B-DEDA71057AAE}" srcOrd="1" destOrd="0" parTransId="{56904DBD-157B-4B51-961C-CA2F568C659C}" sibTransId="{87338F57-1EF2-48E9-814B-65A0D5E7C616}"/>
    <dgm:cxn modelId="{297EAC61-E6A5-4FB7-8436-C12C14FFC4F2}" type="presParOf" srcId="{606F2BC9-A27B-46C3-A462-D1FCCFFBB989}" destId="{36F1F407-752D-415F-A3D3-59F55AC13128}" srcOrd="0" destOrd="0" presId="urn:microsoft.com/office/officeart/2008/layout/LinedList"/>
    <dgm:cxn modelId="{18A87427-9259-44D3-A360-156D8CDCA55F}" type="presParOf" srcId="{606F2BC9-A27B-46C3-A462-D1FCCFFBB989}" destId="{E75D5882-9777-477E-A847-4610DB3A3EDE}" srcOrd="1" destOrd="0" presId="urn:microsoft.com/office/officeart/2008/layout/LinedList"/>
    <dgm:cxn modelId="{CDBDF81F-E1D3-4190-B4C3-615C242E825C}" type="presParOf" srcId="{E75D5882-9777-477E-A847-4610DB3A3EDE}" destId="{F8AE77A1-4698-4EBD-8B55-2D8F49E42F1E}" srcOrd="0" destOrd="0" presId="urn:microsoft.com/office/officeart/2008/layout/LinedList"/>
    <dgm:cxn modelId="{F22C4E83-E9FF-4376-826C-BB7D1CFFA8FF}" type="presParOf" srcId="{E75D5882-9777-477E-A847-4610DB3A3EDE}" destId="{48C7B665-3E58-44A5-9B1A-B8D10902FC57}" srcOrd="1" destOrd="0" presId="urn:microsoft.com/office/officeart/2008/layout/LinedList"/>
    <dgm:cxn modelId="{42F8D6FF-B4B1-4CBB-BB21-776D77F92F94}" type="presParOf" srcId="{606F2BC9-A27B-46C3-A462-D1FCCFFBB989}" destId="{6175D4C9-0895-4F74-A3E5-8C1C8F27E7BB}" srcOrd="2" destOrd="0" presId="urn:microsoft.com/office/officeart/2008/layout/LinedList"/>
    <dgm:cxn modelId="{E0AE816A-159D-477A-A7DC-0F72B3E0D87B}" type="presParOf" srcId="{606F2BC9-A27B-46C3-A462-D1FCCFFBB989}" destId="{F7EABC0D-CFB4-4D4F-8A85-578C422F6B6C}" srcOrd="3" destOrd="0" presId="urn:microsoft.com/office/officeart/2008/layout/LinedList"/>
    <dgm:cxn modelId="{B345302E-4201-4382-B85E-A4BCB016D07B}" type="presParOf" srcId="{F7EABC0D-CFB4-4D4F-8A85-578C422F6B6C}" destId="{383ED074-581B-4A6E-8DE9-7B8E88620492}" srcOrd="0" destOrd="0" presId="urn:microsoft.com/office/officeart/2008/layout/LinedList"/>
    <dgm:cxn modelId="{982F1D78-0549-4237-B011-8A68945E3D1A}" type="presParOf" srcId="{F7EABC0D-CFB4-4D4F-8A85-578C422F6B6C}" destId="{FB707FDF-35D8-4E72-ADE0-1D901EB65C66}" srcOrd="1" destOrd="0" presId="urn:microsoft.com/office/officeart/2008/layout/LinedList"/>
    <dgm:cxn modelId="{1A60BBD5-B8CD-4981-905E-6CA6BF025D5B}" type="presParOf" srcId="{606F2BC9-A27B-46C3-A462-D1FCCFFBB989}" destId="{F283EDE2-BAE8-48C4-97CD-B4600EDBB9F2}" srcOrd="4" destOrd="0" presId="urn:microsoft.com/office/officeart/2008/layout/LinedList"/>
    <dgm:cxn modelId="{1565387A-185C-4FB7-A533-89031320B7FB}" type="presParOf" srcId="{606F2BC9-A27B-46C3-A462-D1FCCFFBB989}" destId="{B093EE44-39F8-46DD-B740-47690AA3FAB1}" srcOrd="5" destOrd="0" presId="urn:microsoft.com/office/officeart/2008/layout/LinedList"/>
    <dgm:cxn modelId="{173657E2-1B71-442A-9A0D-FF5FEC273B53}" type="presParOf" srcId="{B093EE44-39F8-46DD-B740-47690AA3FAB1}" destId="{4540221A-6BA2-4298-9007-60982CCF86DE}" srcOrd="0" destOrd="0" presId="urn:microsoft.com/office/officeart/2008/layout/LinedList"/>
    <dgm:cxn modelId="{EB034760-8773-4E51-A04E-3CBC3ACABB40}" type="presParOf" srcId="{B093EE44-39F8-46DD-B740-47690AA3FAB1}" destId="{F3C281A9-C918-4878-9E9B-B88150F05B4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BBAC06-CFED-49CD-9BC5-4E4C7B71D4E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CF971D37-18B6-4D2C-BCA3-AEF445CAD6BB}">
      <dgm:prSet/>
      <dgm:spPr/>
      <dgm:t>
        <a:bodyPr anchor="ctr"/>
        <a:lstStyle/>
        <a:p>
          <a:endParaRPr lang="en-GB" dirty="0"/>
        </a:p>
      </dgm:t>
    </dgm:pt>
    <dgm:pt modelId="{FD7BDFDE-43E6-4BA4-A919-F88FD6831CC4}" type="parTrans" cxnId="{EE34DEA4-B0E0-405D-B892-501213506162}">
      <dgm:prSet/>
      <dgm:spPr/>
      <dgm:t>
        <a:bodyPr/>
        <a:lstStyle/>
        <a:p>
          <a:endParaRPr lang="en-GB"/>
        </a:p>
      </dgm:t>
    </dgm:pt>
    <dgm:pt modelId="{5946F527-829E-4F77-B2D1-333A2C90C5C9}" type="sibTrans" cxnId="{EE34DEA4-B0E0-405D-B892-501213506162}">
      <dgm:prSet/>
      <dgm:spPr/>
      <dgm:t>
        <a:bodyPr/>
        <a:lstStyle/>
        <a:p>
          <a:endParaRPr lang="en-GB"/>
        </a:p>
      </dgm:t>
    </dgm:pt>
    <dgm:pt modelId="{ECDA9A7A-B741-47C5-A20B-5334C008E219}">
      <dgm:prSet custT="1"/>
      <dgm:spPr/>
      <dgm:t>
        <a:bodyPr/>
        <a:lstStyle/>
        <a:p>
          <a:r>
            <a:rPr lang="en-GB" sz="1800" dirty="0" smtClean="0"/>
            <a:t>This occurs when there is insufficient power available to meet the UK needs. </a:t>
          </a:r>
        </a:p>
        <a:p>
          <a:endParaRPr lang="en-GB" sz="1800" dirty="0" smtClean="0"/>
        </a:p>
        <a:p>
          <a:r>
            <a:rPr lang="en-GB" sz="1800" dirty="0" smtClean="0"/>
            <a:t>This a rolling programme of planned power outages of 3 hours across the UK. </a:t>
          </a:r>
        </a:p>
        <a:p>
          <a:endParaRPr lang="en-GB" sz="1300" dirty="0" smtClean="0"/>
        </a:p>
        <a:p>
          <a:endParaRPr lang="en-GB" sz="1300" dirty="0" smtClean="0"/>
        </a:p>
        <a:p>
          <a:endParaRPr lang="en-GB" sz="1300" dirty="0"/>
        </a:p>
      </dgm:t>
    </dgm:pt>
    <dgm:pt modelId="{CD0F3CBE-65B6-4E74-B3CC-1C76E9877A26}" type="parTrans" cxnId="{85A8AFD5-B6F5-4FD8-88A5-E91A8330F7E3}">
      <dgm:prSet/>
      <dgm:spPr/>
      <dgm:t>
        <a:bodyPr/>
        <a:lstStyle/>
        <a:p>
          <a:endParaRPr lang="en-US"/>
        </a:p>
      </dgm:t>
    </dgm:pt>
    <dgm:pt modelId="{920E12F6-C2FB-4980-9864-089E270B1EF3}" type="sibTrans" cxnId="{85A8AFD5-B6F5-4FD8-88A5-E91A8330F7E3}">
      <dgm:prSet/>
      <dgm:spPr/>
      <dgm:t>
        <a:bodyPr/>
        <a:lstStyle/>
        <a:p>
          <a:endParaRPr lang="en-US"/>
        </a:p>
      </dgm:t>
    </dgm:pt>
    <dgm:pt modelId="{9E88AC53-4E4F-4640-A52B-DEDA71057AAE}">
      <dgm:prSet custT="1"/>
      <dgm:spPr/>
      <dgm:t>
        <a:bodyPr/>
        <a:lstStyle/>
        <a:p>
          <a:r>
            <a:rPr lang="en-GB" sz="1800" dirty="0" smtClean="0"/>
            <a:t>The programme has 18 different levels and 18 different zones (letters). As we progress through the levels we increasingly see back to back periods until we get to Level 18 where there is no power. </a:t>
          </a:r>
        </a:p>
        <a:p>
          <a:endParaRPr lang="en-GB" sz="1800" dirty="0" smtClean="0"/>
        </a:p>
        <a:p>
          <a:r>
            <a:rPr lang="en-GB" sz="1800" dirty="0" smtClean="0"/>
            <a:t>We will have warning of planned powered outages with an announcement made at 5pm each day confirming which level is being implemented.  </a:t>
          </a:r>
          <a:endParaRPr lang="en-GB" sz="1800" dirty="0"/>
        </a:p>
      </dgm:t>
    </dgm:pt>
    <dgm:pt modelId="{56904DBD-157B-4B51-961C-CA2F568C659C}" type="parTrans" cxnId="{81E7BFFF-C47F-43AF-AE7F-049CA096508C}">
      <dgm:prSet/>
      <dgm:spPr/>
      <dgm:t>
        <a:bodyPr/>
        <a:lstStyle/>
        <a:p>
          <a:endParaRPr lang="en-US"/>
        </a:p>
      </dgm:t>
    </dgm:pt>
    <dgm:pt modelId="{87338F57-1EF2-48E9-814B-65A0D5E7C616}" type="sibTrans" cxnId="{81E7BFFF-C47F-43AF-AE7F-049CA096508C}">
      <dgm:prSet/>
      <dgm:spPr/>
      <dgm:t>
        <a:bodyPr/>
        <a:lstStyle/>
        <a:p>
          <a:endParaRPr lang="en-US"/>
        </a:p>
      </dgm:t>
    </dgm:pt>
    <dgm:pt modelId="{606F2BC9-A27B-46C3-A462-D1FCCFFBB989}" type="pres">
      <dgm:prSet presAssocID="{D2BBAC06-CFED-49CD-9BC5-4E4C7B71D4EE}" presName="vert0" presStyleCnt="0">
        <dgm:presLayoutVars>
          <dgm:dir/>
          <dgm:animOne val="branch"/>
          <dgm:animLvl val="lvl"/>
        </dgm:presLayoutVars>
      </dgm:prSet>
      <dgm:spPr/>
      <dgm:t>
        <a:bodyPr/>
        <a:lstStyle/>
        <a:p>
          <a:endParaRPr lang="en-GB"/>
        </a:p>
      </dgm:t>
    </dgm:pt>
    <dgm:pt modelId="{36F1F407-752D-415F-A3D3-59F55AC13128}" type="pres">
      <dgm:prSet presAssocID="{ECDA9A7A-B741-47C5-A20B-5334C008E219}" presName="thickLine" presStyleLbl="alignNode1" presStyleIdx="0" presStyleCnt="3"/>
      <dgm:spPr/>
    </dgm:pt>
    <dgm:pt modelId="{E75D5882-9777-477E-A847-4610DB3A3EDE}" type="pres">
      <dgm:prSet presAssocID="{ECDA9A7A-B741-47C5-A20B-5334C008E219}" presName="horz1" presStyleCnt="0"/>
      <dgm:spPr/>
    </dgm:pt>
    <dgm:pt modelId="{F8AE77A1-4698-4EBD-8B55-2D8F49E42F1E}" type="pres">
      <dgm:prSet presAssocID="{ECDA9A7A-B741-47C5-A20B-5334C008E219}" presName="tx1" presStyleLbl="revTx" presStyleIdx="0" presStyleCnt="3"/>
      <dgm:spPr/>
      <dgm:t>
        <a:bodyPr/>
        <a:lstStyle/>
        <a:p>
          <a:endParaRPr lang="en-GB"/>
        </a:p>
      </dgm:t>
    </dgm:pt>
    <dgm:pt modelId="{48C7B665-3E58-44A5-9B1A-B8D10902FC57}" type="pres">
      <dgm:prSet presAssocID="{ECDA9A7A-B741-47C5-A20B-5334C008E219}" presName="vert1" presStyleCnt="0"/>
      <dgm:spPr/>
    </dgm:pt>
    <dgm:pt modelId="{6175D4C9-0895-4F74-A3E5-8C1C8F27E7BB}" type="pres">
      <dgm:prSet presAssocID="{9E88AC53-4E4F-4640-A52B-DEDA71057AAE}" presName="thickLine" presStyleLbl="alignNode1" presStyleIdx="1" presStyleCnt="3"/>
      <dgm:spPr/>
    </dgm:pt>
    <dgm:pt modelId="{F7EABC0D-CFB4-4D4F-8A85-578C422F6B6C}" type="pres">
      <dgm:prSet presAssocID="{9E88AC53-4E4F-4640-A52B-DEDA71057AAE}" presName="horz1" presStyleCnt="0"/>
      <dgm:spPr/>
    </dgm:pt>
    <dgm:pt modelId="{383ED074-581B-4A6E-8DE9-7B8E88620492}" type="pres">
      <dgm:prSet presAssocID="{9E88AC53-4E4F-4640-A52B-DEDA71057AAE}" presName="tx1" presStyleLbl="revTx" presStyleIdx="1" presStyleCnt="3" custScaleY="142905"/>
      <dgm:spPr/>
      <dgm:t>
        <a:bodyPr/>
        <a:lstStyle/>
        <a:p>
          <a:endParaRPr lang="en-GB"/>
        </a:p>
      </dgm:t>
    </dgm:pt>
    <dgm:pt modelId="{FB707FDF-35D8-4E72-ADE0-1D901EB65C66}" type="pres">
      <dgm:prSet presAssocID="{9E88AC53-4E4F-4640-A52B-DEDA71057AAE}" presName="vert1" presStyleCnt="0"/>
      <dgm:spPr/>
    </dgm:pt>
    <dgm:pt modelId="{F283EDE2-BAE8-48C4-97CD-B4600EDBB9F2}" type="pres">
      <dgm:prSet presAssocID="{CF971D37-18B6-4D2C-BCA3-AEF445CAD6BB}" presName="thickLine" presStyleLbl="alignNode1" presStyleIdx="2" presStyleCnt="3"/>
      <dgm:spPr/>
    </dgm:pt>
    <dgm:pt modelId="{B093EE44-39F8-46DD-B740-47690AA3FAB1}" type="pres">
      <dgm:prSet presAssocID="{CF971D37-18B6-4D2C-BCA3-AEF445CAD6BB}" presName="horz1" presStyleCnt="0"/>
      <dgm:spPr/>
    </dgm:pt>
    <dgm:pt modelId="{4540221A-6BA2-4298-9007-60982CCF86DE}" type="pres">
      <dgm:prSet presAssocID="{CF971D37-18B6-4D2C-BCA3-AEF445CAD6BB}" presName="tx1" presStyleLbl="revTx" presStyleIdx="2" presStyleCnt="3" custScaleY="83606"/>
      <dgm:spPr/>
      <dgm:t>
        <a:bodyPr/>
        <a:lstStyle/>
        <a:p>
          <a:endParaRPr lang="en-GB"/>
        </a:p>
      </dgm:t>
    </dgm:pt>
    <dgm:pt modelId="{F3C281A9-C918-4878-9E9B-B88150F05B42}" type="pres">
      <dgm:prSet presAssocID="{CF971D37-18B6-4D2C-BCA3-AEF445CAD6BB}" presName="vert1" presStyleCnt="0"/>
      <dgm:spPr/>
    </dgm:pt>
  </dgm:ptLst>
  <dgm:cxnLst>
    <dgm:cxn modelId="{EE34DEA4-B0E0-405D-B892-501213506162}" srcId="{D2BBAC06-CFED-49CD-9BC5-4E4C7B71D4EE}" destId="{CF971D37-18B6-4D2C-BCA3-AEF445CAD6BB}" srcOrd="2" destOrd="0" parTransId="{FD7BDFDE-43E6-4BA4-A919-F88FD6831CC4}" sibTransId="{5946F527-829E-4F77-B2D1-333A2C90C5C9}"/>
    <dgm:cxn modelId="{B006CE2D-79EA-45F7-943A-4D8893E1174A}" type="presOf" srcId="{ECDA9A7A-B741-47C5-A20B-5334C008E219}" destId="{F8AE77A1-4698-4EBD-8B55-2D8F49E42F1E}" srcOrd="0" destOrd="0" presId="urn:microsoft.com/office/officeart/2008/layout/LinedList"/>
    <dgm:cxn modelId="{28F11134-D333-4AFC-9B18-238B28C9E859}" type="presOf" srcId="{CF971D37-18B6-4D2C-BCA3-AEF445CAD6BB}" destId="{4540221A-6BA2-4298-9007-60982CCF86DE}" srcOrd="0" destOrd="0" presId="urn:microsoft.com/office/officeart/2008/layout/LinedList"/>
    <dgm:cxn modelId="{81E7BFFF-C47F-43AF-AE7F-049CA096508C}" srcId="{D2BBAC06-CFED-49CD-9BC5-4E4C7B71D4EE}" destId="{9E88AC53-4E4F-4640-A52B-DEDA71057AAE}" srcOrd="1" destOrd="0" parTransId="{56904DBD-157B-4B51-961C-CA2F568C659C}" sibTransId="{87338F57-1EF2-48E9-814B-65A0D5E7C616}"/>
    <dgm:cxn modelId="{CBF40E67-7AC2-4F08-BBA0-3B9D4961D47C}" type="presOf" srcId="{9E88AC53-4E4F-4640-A52B-DEDA71057AAE}" destId="{383ED074-581B-4A6E-8DE9-7B8E88620492}" srcOrd="0" destOrd="0" presId="urn:microsoft.com/office/officeart/2008/layout/LinedList"/>
    <dgm:cxn modelId="{85A8AFD5-B6F5-4FD8-88A5-E91A8330F7E3}" srcId="{D2BBAC06-CFED-49CD-9BC5-4E4C7B71D4EE}" destId="{ECDA9A7A-B741-47C5-A20B-5334C008E219}" srcOrd="0" destOrd="0" parTransId="{CD0F3CBE-65B6-4E74-B3CC-1C76E9877A26}" sibTransId="{920E12F6-C2FB-4980-9864-089E270B1EF3}"/>
    <dgm:cxn modelId="{CB4783B3-9FB1-4FCD-B53E-1E4DF99455C5}" type="presOf" srcId="{D2BBAC06-CFED-49CD-9BC5-4E4C7B71D4EE}" destId="{606F2BC9-A27B-46C3-A462-D1FCCFFBB989}" srcOrd="0" destOrd="0" presId="urn:microsoft.com/office/officeart/2008/layout/LinedList"/>
    <dgm:cxn modelId="{4F754E20-B544-44D5-85E3-C0E69CCA815F}" type="presParOf" srcId="{606F2BC9-A27B-46C3-A462-D1FCCFFBB989}" destId="{36F1F407-752D-415F-A3D3-59F55AC13128}" srcOrd="0" destOrd="0" presId="urn:microsoft.com/office/officeart/2008/layout/LinedList"/>
    <dgm:cxn modelId="{A6F22FA4-163C-4EFA-9C82-17F1CCA8A2F5}" type="presParOf" srcId="{606F2BC9-A27B-46C3-A462-D1FCCFFBB989}" destId="{E75D5882-9777-477E-A847-4610DB3A3EDE}" srcOrd="1" destOrd="0" presId="urn:microsoft.com/office/officeart/2008/layout/LinedList"/>
    <dgm:cxn modelId="{6924EE71-52DA-48E1-B6CD-3631946392F1}" type="presParOf" srcId="{E75D5882-9777-477E-A847-4610DB3A3EDE}" destId="{F8AE77A1-4698-4EBD-8B55-2D8F49E42F1E}" srcOrd="0" destOrd="0" presId="urn:microsoft.com/office/officeart/2008/layout/LinedList"/>
    <dgm:cxn modelId="{C141B345-16F4-4AA1-BB66-4EDBA9E45478}" type="presParOf" srcId="{E75D5882-9777-477E-A847-4610DB3A3EDE}" destId="{48C7B665-3E58-44A5-9B1A-B8D10902FC57}" srcOrd="1" destOrd="0" presId="urn:microsoft.com/office/officeart/2008/layout/LinedList"/>
    <dgm:cxn modelId="{BED55888-2263-483F-917D-92BA58228B4C}" type="presParOf" srcId="{606F2BC9-A27B-46C3-A462-D1FCCFFBB989}" destId="{6175D4C9-0895-4F74-A3E5-8C1C8F27E7BB}" srcOrd="2" destOrd="0" presId="urn:microsoft.com/office/officeart/2008/layout/LinedList"/>
    <dgm:cxn modelId="{D8B03064-7D47-4668-8E68-4C14ADC8A1B5}" type="presParOf" srcId="{606F2BC9-A27B-46C3-A462-D1FCCFFBB989}" destId="{F7EABC0D-CFB4-4D4F-8A85-578C422F6B6C}" srcOrd="3" destOrd="0" presId="urn:microsoft.com/office/officeart/2008/layout/LinedList"/>
    <dgm:cxn modelId="{9C01C32A-3CDE-43D6-A86D-AD85B225E379}" type="presParOf" srcId="{F7EABC0D-CFB4-4D4F-8A85-578C422F6B6C}" destId="{383ED074-581B-4A6E-8DE9-7B8E88620492}" srcOrd="0" destOrd="0" presId="urn:microsoft.com/office/officeart/2008/layout/LinedList"/>
    <dgm:cxn modelId="{C11BE8A9-853C-421A-9F7B-8B55D964A473}" type="presParOf" srcId="{F7EABC0D-CFB4-4D4F-8A85-578C422F6B6C}" destId="{FB707FDF-35D8-4E72-ADE0-1D901EB65C66}" srcOrd="1" destOrd="0" presId="urn:microsoft.com/office/officeart/2008/layout/LinedList"/>
    <dgm:cxn modelId="{E7D42D42-2294-4F22-A377-CD19D5D670B7}" type="presParOf" srcId="{606F2BC9-A27B-46C3-A462-D1FCCFFBB989}" destId="{F283EDE2-BAE8-48C4-97CD-B4600EDBB9F2}" srcOrd="4" destOrd="0" presId="urn:microsoft.com/office/officeart/2008/layout/LinedList"/>
    <dgm:cxn modelId="{5A503447-7D6C-43B3-8820-44566E5C0097}" type="presParOf" srcId="{606F2BC9-A27B-46C3-A462-D1FCCFFBB989}" destId="{B093EE44-39F8-46DD-B740-47690AA3FAB1}" srcOrd="5" destOrd="0" presId="urn:microsoft.com/office/officeart/2008/layout/LinedList"/>
    <dgm:cxn modelId="{8C7A69A3-FDF5-4844-BDE2-66416F6B44DD}" type="presParOf" srcId="{B093EE44-39F8-46DD-B740-47690AA3FAB1}" destId="{4540221A-6BA2-4298-9007-60982CCF86DE}" srcOrd="0" destOrd="0" presId="urn:microsoft.com/office/officeart/2008/layout/LinedList"/>
    <dgm:cxn modelId="{6F5F3420-E30E-4E07-B140-9977B15C8413}" type="presParOf" srcId="{B093EE44-39F8-46DD-B740-47690AA3FAB1}" destId="{F3C281A9-C918-4878-9E9B-B88150F05B4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F1F407-752D-415F-A3D3-59F55AC13128}">
      <dsp:nvSpPr>
        <dsp:cNvPr id="0" name=""/>
        <dsp:cNvSpPr/>
      </dsp:nvSpPr>
      <dsp:spPr>
        <a:xfrm>
          <a:off x="0" y="261"/>
          <a:ext cx="515120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AE77A1-4698-4EBD-8B55-2D8F49E42F1E}">
      <dsp:nvSpPr>
        <dsp:cNvPr id="0" name=""/>
        <dsp:cNvSpPr/>
      </dsp:nvSpPr>
      <dsp:spPr>
        <a:xfrm>
          <a:off x="0" y="261"/>
          <a:ext cx="5151206" cy="1037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GB" sz="1700" kern="1200" dirty="0"/>
            <a:t>The timeframe to a full power cut is likely to be less than two minutes, meaning there will be no preparation time. </a:t>
          </a:r>
        </a:p>
      </dsp:txBody>
      <dsp:txXfrm>
        <a:off x="0" y="261"/>
        <a:ext cx="5151206" cy="1037279"/>
      </dsp:txXfrm>
    </dsp:sp>
    <dsp:sp modelId="{6175D4C9-0895-4F74-A3E5-8C1C8F27E7BB}">
      <dsp:nvSpPr>
        <dsp:cNvPr id="0" name=""/>
        <dsp:cNvSpPr/>
      </dsp:nvSpPr>
      <dsp:spPr>
        <a:xfrm>
          <a:off x="0" y="1037541"/>
          <a:ext cx="515120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3ED074-581B-4A6E-8DE9-7B8E88620492}">
      <dsp:nvSpPr>
        <dsp:cNvPr id="0" name=""/>
        <dsp:cNvSpPr/>
      </dsp:nvSpPr>
      <dsp:spPr>
        <a:xfrm>
          <a:off x="0" y="1037541"/>
          <a:ext cx="5151206" cy="1037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GB" sz="1700" kern="1200" dirty="0"/>
            <a:t>The time taken to restore power is highly dependent on what has caused the failure of the National Electricity Transmission System and the extent of the damage to the network</a:t>
          </a:r>
        </a:p>
      </dsp:txBody>
      <dsp:txXfrm>
        <a:off x="0" y="1037541"/>
        <a:ext cx="5151206" cy="1037279"/>
      </dsp:txXfrm>
    </dsp:sp>
    <dsp:sp modelId="{F283EDE2-BAE8-48C4-97CD-B4600EDBB9F2}">
      <dsp:nvSpPr>
        <dsp:cNvPr id="0" name=""/>
        <dsp:cNvSpPr/>
      </dsp:nvSpPr>
      <dsp:spPr>
        <a:xfrm>
          <a:off x="0" y="2074821"/>
          <a:ext cx="515120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40221A-6BA2-4298-9007-60982CCF86DE}">
      <dsp:nvSpPr>
        <dsp:cNvPr id="0" name=""/>
        <dsp:cNvSpPr/>
      </dsp:nvSpPr>
      <dsp:spPr>
        <a:xfrm>
          <a:off x="0" y="2074821"/>
          <a:ext cx="5151206" cy="867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kern="1200" dirty="0"/>
            <a:t>It has been assessed that it could </a:t>
          </a:r>
          <a:r>
            <a:rPr lang="en-GB" sz="1700" b="1" kern="1200" dirty="0"/>
            <a:t>take up to seven days for the reasonable worst case scenario</a:t>
          </a:r>
          <a:endParaRPr lang="en-GB" sz="1700" kern="1200" dirty="0"/>
        </a:p>
      </dsp:txBody>
      <dsp:txXfrm>
        <a:off x="0" y="2074821"/>
        <a:ext cx="5151206" cy="8672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F1F407-752D-415F-A3D3-59F55AC13128}">
      <dsp:nvSpPr>
        <dsp:cNvPr id="0" name=""/>
        <dsp:cNvSpPr/>
      </dsp:nvSpPr>
      <dsp:spPr>
        <a:xfrm>
          <a:off x="0" y="372"/>
          <a:ext cx="77089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AE77A1-4698-4EBD-8B55-2D8F49E42F1E}">
      <dsp:nvSpPr>
        <dsp:cNvPr id="0" name=""/>
        <dsp:cNvSpPr/>
      </dsp:nvSpPr>
      <dsp:spPr>
        <a:xfrm>
          <a:off x="0" y="372"/>
          <a:ext cx="7708900" cy="1473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a:t>The timeframe to a </a:t>
          </a:r>
          <a:r>
            <a:rPr lang="en-GB" sz="1800" kern="1200" dirty="0" smtClean="0"/>
            <a:t>power </a:t>
          </a:r>
          <a:r>
            <a:rPr lang="en-GB" sz="1800" kern="1200" dirty="0"/>
            <a:t>cut is likely to be less than two </a:t>
          </a:r>
          <a:r>
            <a:rPr lang="en-GB" sz="1800" kern="1200" dirty="0" smtClean="0"/>
            <a:t>minutes, meaning </a:t>
          </a:r>
          <a:r>
            <a:rPr lang="en-GB" sz="1800" kern="1200" dirty="0"/>
            <a:t>there will be no preparation time. </a:t>
          </a:r>
          <a:endParaRPr lang="en-GB" sz="1800" kern="1200" dirty="0" smtClean="0"/>
        </a:p>
        <a:p>
          <a:pPr lvl="0" algn="l" defTabSz="800100">
            <a:lnSpc>
              <a:spcPct val="90000"/>
            </a:lnSpc>
            <a:spcBef>
              <a:spcPct val="0"/>
            </a:spcBef>
            <a:spcAft>
              <a:spcPct val="35000"/>
            </a:spcAft>
          </a:pPr>
          <a:r>
            <a:rPr lang="en-GB" sz="1800" kern="1200" dirty="0" smtClean="0"/>
            <a:t>However if power cut is due to severe weather, whilst it may be difficult to prevent loss of power, plans can be made to minimise length of disruption</a:t>
          </a:r>
          <a:endParaRPr lang="en-GB" sz="1800" kern="1200" dirty="0"/>
        </a:p>
      </dsp:txBody>
      <dsp:txXfrm>
        <a:off x="0" y="372"/>
        <a:ext cx="7708900" cy="1473013"/>
      </dsp:txXfrm>
    </dsp:sp>
    <dsp:sp modelId="{6175D4C9-0895-4F74-A3E5-8C1C8F27E7BB}">
      <dsp:nvSpPr>
        <dsp:cNvPr id="0" name=""/>
        <dsp:cNvSpPr/>
      </dsp:nvSpPr>
      <dsp:spPr>
        <a:xfrm>
          <a:off x="0" y="1473385"/>
          <a:ext cx="77089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3ED074-581B-4A6E-8DE9-7B8E88620492}">
      <dsp:nvSpPr>
        <dsp:cNvPr id="0" name=""/>
        <dsp:cNvSpPr/>
      </dsp:nvSpPr>
      <dsp:spPr>
        <a:xfrm>
          <a:off x="0" y="1473385"/>
          <a:ext cx="7708900" cy="1473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smtClean="0"/>
            <a:t>Most often associated with Storm Damage e.g. Storm Arwen, Storm Frank </a:t>
          </a:r>
        </a:p>
        <a:p>
          <a:pPr lvl="0" algn="l" defTabSz="800100">
            <a:lnSpc>
              <a:spcPct val="90000"/>
            </a:lnSpc>
            <a:spcBef>
              <a:spcPct val="0"/>
            </a:spcBef>
            <a:spcAft>
              <a:spcPct val="35000"/>
            </a:spcAft>
          </a:pPr>
          <a:endParaRPr lang="en-GB" sz="1800" kern="1200" dirty="0" smtClean="0"/>
        </a:p>
        <a:p>
          <a:pPr lvl="0" algn="l" defTabSz="800100">
            <a:lnSpc>
              <a:spcPct val="90000"/>
            </a:lnSpc>
            <a:spcBef>
              <a:spcPct val="0"/>
            </a:spcBef>
            <a:spcAft>
              <a:spcPct val="35000"/>
            </a:spcAft>
          </a:pPr>
          <a:r>
            <a:rPr lang="en-GB" sz="1800" kern="1200" dirty="0" smtClean="0"/>
            <a:t>Support is more likely to be available from other areas. </a:t>
          </a:r>
        </a:p>
      </dsp:txBody>
      <dsp:txXfrm>
        <a:off x="0" y="1473385"/>
        <a:ext cx="7708900" cy="1473013"/>
      </dsp:txXfrm>
    </dsp:sp>
    <dsp:sp modelId="{F283EDE2-BAE8-48C4-97CD-B4600EDBB9F2}">
      <dsp:nvSpPr>
        <dsp:cNvPr id="0" name=""/>
        <dsp:cNvSpPr/>
      </dsp:nvSpPr>
      <dsp:spPr>
        <a:xfrm>
          <a:off x="0" y="2946399"/>
          <a:ext cx="77089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40221A-6BA2-4298-9007-60982CCF86DE}">
      <dsp:nvSpPr>
        <dsp:cNvPr id="0" name=""/>
        <dsp:cNvSpPr/>
      </dsp:nvSpPr>
      <dsp:spPr>
        <a:xfrm>
          <a:off x="0" y="2946399"/>
          <a:ext cx="7708900" cy="1231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dirty="0" smtClean="0"/>
            <a:t>The time taken to restore power is highly dependent on what has caused the failure of the National Electricity Transmission System and the extent of the damage to the network</a:t>
          </a:r>
          <a:endParaRPr lang="en-GB" sz="1800" kern="1200" dirty="0"/>
        </a:p>
      </dsp:txBody>
      <dsp:txXfrm>
        <a:off x="0" y="2946399"/>
        <a:ext cx="7708900" cy="12315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F1F407-752D-415F-A3D3-59F55AC13128}">
      <dsp:nvSpPr>
        <dsp:cNvPr id="0" name=""/>
        <dsp:cNvSpPr/>
      </dsp:nvSpPr>
      <dsp:spPr>
        <a:xfrm>
          <a:off x="0" y="960"/>
          <a:ext cx="674243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AE77A1-4698-4EBD-8B55-2D8F49E42F1E}">
      <dsp:nvSpPr>
        <dsp:cNvPr id="0" name=""/>
        <dsp:cNvSpPr/>
      </dsp:nvSpPr>
      <dsp:spPr>
        <a:xfrm>
          <a:off x="0" y="960"/>
          <a:ext cx="6742430" cy="1551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smtClean="0"/>
            <a:t>This occurs when there is insufficient power available to meet the UK needs. </a:t>
          </a:r>
        </a:p>
        <a:p>
          <a:pPr lvl="0" algn="l" defTabSz="800100">
            <a:lnSpc>
              <a:spcPct val="90000"/>
            </a:lnSpc>
            <a:spcBef>
              <a:spcPct val="0"/>
            </a:spcBef>
            <a:spcAft>
              <a:spcPct val="35000"/>
            </a:spcAft>
          </a:pPr>
          <a:endParaRPr lang="en-GB" sz="1800" kern="1200" dirty="0" smtClean="0"/>
        </a:p>
        <a:p>
          <a:pPr lvl="0" algn="l" defTabSz="800100">
            <a:lnSpc>
              <a:spcPct val="90000"/>
            </a:lnSpc>
            <a:spcBef>
              <a:spcPct val="0"/>
            </a:spcBef>
            <a:spcAft>
              <a:spcPct val="35000"/>
            </a:spcAft>
          </a:pPr>
          <a:r>
            <a:rPr lang="en-GB" sz="1800" kern="1200" dirty="0" smtClean="0"/>
            <a:t>This a rolling programme of planned power outages of 3 hours across the UK. </a:t>
          </a:r>
        </a:p>
        <a:p>
          <a:pPr lvl="0" algn="l" defTabSz="800100">
            <a:lnSpc>
              <a:spcPct val="90000"/>
            </a:lnSpc>
            <a:spcBef>
              <a:spcPct val="0"/>
            </a:spcBef>
            <a:spcAft>
              <a:spcPct val="35000"/>
            </a:spcAft>
          </a:pPr>
          <a:endParaRPr lang="en-GB" sz="1300" kern="1200" dirty="0" smtClean="0"/>
        </a:p>
        <a:p>
          <a:pPr lvl="0" algn="l" defTabSz="800100">
            <a:lnSpc>
              <a:spcPct val="90000"/>
            </a:lnSpc>
            <a:spcBef>
              <a:spcPct val="0"/>
            </a:spcBef>
            <a:spcAft>
              <a:spcPct val="35000"/>
            </a:spcAft>
          </a:pPr>
          <a:endParaRPr lang="en-GB" sz="1300" kern="1200" dirty="0" smtClean="0"/>
        </a:p>
        <a:p>
          <a:pPr lvl="0" algn="l" defTabSz="800100">
            <a:lnSpc>
              <a:spcPct val="90000"/>
            </a:lnSpc>
            <a:spcBef>
              <a:spcPct val="0"/>
            </a:spcBef>
            <a:spcAft>
              <a:spcPct val="35000"/>
            </a:spcAft>
          </a:pPr>
          <a:endParaRPr lang="en-GB" sz="1300" kern="1200" dirty="0"/>
        </a:p>
      </dsp:txBody>
      <dsp:txXfrm>
        <a:off x="0" y="960"/>
        <a:ext cx="6742430" cy="1551365"/>
      </dsp:txXfrm>
    </dsp:sp>
    <dsp:sp modelId="{6175D4C9-0895-4F74-A3E5-8C1C8F27E7BB}">
      <dsp:nvSpPr>
        <dsp:cNvPr id="0" name=""/>
        <dsp:cNvSpPr/>
      </dsp:nvSpPr>
      <dsp:spPr>
        <a:xfrm>
          <a:off x="0" y="1552325"/>
          <a:ext cx="674243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3ED074-581B-4A6E-8DE9-7B8E88620492}">
      <dsp:nvSpPr>
        <dsp:cNvPr id="0" name=""/>
        <dsp:cNvSpPr/>
      </dsp:nvSpPr>
      <dsp:spPr>
        <a:xfrm>
          <a:off x="0" y="1552325"/>
          <a:ext cx="6735845" cy="2216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smtClean="0"/>
            <a:t>The programme has 18 different levels and 18 different zones (letters). As we progress through the levels we increasingly see back to back periods until we get to Level 18 where there is no power. </a:t>
          </a:r>
        </a:p>
        <a:p>
          <a:pPr lvl="0" algn="l" defTabSz="800100">
            <a:lnSpc>
              <a:spcPct val="90000"/>
            </a:lnSpc>
            <a:spcBef>
              <a:spcPct val="0"/>
            </a:spcBef>
            <a:spcAft>
              <a:spcPct val="35000"/>
            </a:spcAft>
          </a:pPr>
          <a:endParaRPr lang="en-GB" sz="1800" kern="1200" dirty="0" smtClean="0"/>
        </a:p>
        <a:p>
          <a:pPr lvl="0" algn="l" defTabSz="800100">
            <a:lnSpc>
              <a:spcPct val="90000"/>
            </a:lnSpc>
            <a:spcBef>
              <a:spcPct val="0"/>
            </a:spcBef>
            <a:spcAft>
              <a:spcPct val="35000"/>
            </a:spcAft>
          </a:pPr>
          <a:r>
            <a:rPr lang="en-GB" sz="1800" kern="1200" dirty="0" smtClean="0"/>
            <a:t>We will have warning of planned powered outages with an announcement made at 5pm each day confirming which level is being implemented.  </a:t>
          </a:r>
          <a:endParaRPr lang="en-GB" sz="1800" kern="1200" dirty="0"/>
        </a:p>
      </dsp:txBody>
      <dsp:txXfrm>
        <a:off x="0" y="1552325"/>
        <a:ext cx="6735845" cy="2216979"/>
      </dsp:txXfrm>
    </dsp:sp>
    <dsp:sp modelId="{F283EDE2-BAE8-48C4-97CD-B4600EDBB9F2}">
      <dsp:nvSpPr>
        <dsp:cNvPr id="0" name=""/>
        <dsp:cNvSpPr/>
      </dsp:nvSpPr>
      <dsp:spPr>
        <a:xfrm>
          <a:off x="0" y="3769305"/>
          <a:ext cx="674243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40221A-6BA2-4298-9007-60982CCF86DE}">
      <dsp:nvSpPr>
        <dsp:cNvPr id="0" name=""/>
        <dsp:cNvSpPr/>
      </dsp:nvSpPr>
      <dsp:spPr>
        <a:xfrm>
          <a:off x="0" y="3769305"/>
          <a:ext cx="6742430" cy="1297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220" tIns="236220" rIns="236220" bIns="236220" numCol="1" spcCol="1270" anchor="ctr" anchorCtr="0">
          <a:noAutofit/>
        </a:bodyPr>
        <a:lstStyle/>
        <a:p>
          <a:pPr lvl="0" algn="l" defTabSz="2755900">
            <a:lnSpc>
              <a:spcPct val="90000"/>
            </a:lnSpc>
            <a:spcBef>
              <a:spcPct val="0"/>
            </a:spcBef>
            <a:spcAft>
              <a:spcPct val="35000"/>
            </a:spcAft>
          </a:pPr>
          <a:endParaRPr lang="en-GB" sz="6200" kern="1200" dirty="0"/>
        </a:p>
      </dsp:txBody>
      <dsp:txXfrm>
        <a:off x="0" y="3769305"/>
        <a:ext cx="6742430" cy="129703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46400"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Times" pitchFamily="18" charset="0"/>
              </a:defRPr>
            </a:lvl1pPr>
          </a:lstStyle>
          <a:p>
            <a:endParaRPr lang="en-GB"/>
          </a:p>
        </p:txBody>
      </p:sp>
      <p:sp>
        <p:nvSpPr>
          <p:cNvPr id="25603" name="Rectangle 3"/>
          <p:cNvSpPr>
            <a:spLocks noGrp="1" noChangeArrowheads="1"/>
          </p:cNvSpPr>
          <p:nvPr>
            <p:ph type="dt" sz="quarter" idx="1"/>
          </p:nvPr>
        </p:nvSpPr>
        <p:spPr bwMode="auto">
          <a:xfrm>
            <a:off x="3849688" y="0"/>
            <a:ext cx="2946400"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8" charset="0"/>
              </a:defRPr>
            </a:lvl1pPr>
          </a:lstStyle>
          <a:p>
            <a:endParaRPr lang="en-GB"/>
          </a:p>
        </p:txBody>
      </p:sp>
      <p:sp>
        <p:nvSpPr>
          <p:cNvPr id="25604" name="Rectangle 4"/>
          <p:cNvSpPr>
            <a:spLocks noGrp="1" noChangeArrowheads="1"/>
          </p:cNvSpPr>
          <p:nvPr>
            <p:ph type="ftr" sz="quarter" idx="2"/>
          </p:nvPr>
        </p:nvSpPr>
        <p:spPr bwMode="auto">
          <a:xfrm>
            <a:off x="0" y="9429671"/>
            <a:ext cx="2946400" cy="49696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Times" pitchFamily="18" charset="0"/>
              </a:defRPr>
            </a:lvl1pPr>
          </a:lstStyle>
          <a:p>
            <a:endParaRPr lang="en-GB"/>
          </a:p>
        </p:txBody>
      </p:sp>
      <p:sp>
        <p:nvSpPr>
          <p:cNvPr id="25605" name="Rectangle 5"/>
          <p:cNvSpPr>
            <a:spLocks noGrp="1" noChangeArrowheads="1"/>
          </p:cNvSpPr>
          <p:nvPr>
            <p:ph type="sldNum" sz="quarter" idx="3"/>
          </p:nvPr>
        </p:nvSpPr>
        <p:spPr bwMode="auto">
          <a:xfrm>
            <a:off x="3849688" y="9429671"/>
            <a:ext cx="2946400" cy="49696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pitchFamily="18" charset="0"/>
              </a:defRPr>
            </a:lvl1pPr>
          </a:lstStyle>
          <a:p>
            <a:fld id="{F9BEE564-BFF2-4695-9A69-AB3FCA5C1AB5}" type="slidenum">
              <a:rPr lang="en-GB"/>
              <a:pPr/>
              <a:t>‹#›</a:t>
            </a:fld>
            <a:endParaRPr lang="en-GB"/>
          </a:p>
        </p:txBody>
      </p:sp>
    </p:spTree>
    <p:extLst>
      <p:ext uri="{BB962C8B-B14F-4D97-AF65-F5344CB8AC3E}">
        <p14:creationId xmlns:p14="http://schemas.microsoft.com/office/powerpoint/2010/main" val="468278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46400"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Times" pitchFamily="18" charset="0"/>
              </a:defRPr>
            </a:lvl1pPr>
          </a:lstStyle>
          <a:p>
            <a:endParaRPr lang="en-GB"/>
          </a:p>
        </p:txBody>
      </p:sp>
      <p:sp>
        <p:nvSpPr>
          <p:cNvPr id="65539" name="Rectangle 3"/>
          <p:cNvSpPr>
            <a:spLocks noGrp="1" noChangeArrowheads="1"/>
          </p:cNvSpPr>
          <p:nvPr>
            <p:ph type="dt" idx="1"/>
          </p:nvPr>
        </p:nvSpPr>
        <p:spPr bwMode="auto">
          <a:xfrm>
            <a:off x="3849688" y="0"/>
            <a:ext cx="2946400"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8" charset="0"/>
              </a:defRPr>
            </a:lvl1pPr>
          </a:lstStyle>
          <a:p>
            <a:endParaRPr lang="en-GB"/>
          </a:p>
        </p:txBody>
      </p:sp>
      <p:sp>
        <p:nvSpPr>
          <p:cNvPr id="65540"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p:spPr>
      </p:sp>
      <p:sp>
        <p:nvSpPr>
          <p:cNvPr id="65541" name="Rectangle 5"/>
          <p:cNvSpPr>
            <a:spLocks noGrp="1" noChangeArrowheads="1"/>
          </p:cNvSpPr>
          <p:nvPr>
            <p:ph type="body" sz="quarter" idx="3"/>
          </p:nvPr>
        </p:nvSpPr>
        <p:spPr bwMode="auto">
          <a:xfrm>
            <a:off x="681038" y="4715629"/>
            <a:ext cx="5435600" cy="44679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5542" name="Rectangle 6"/>
          <p:cNvSpPr>
            <a:spLocks noGrp="1" noChangeArrowheads="1"/>
          </p:cNvSpPr>
          <p:nvPr>
            <p:ph type="ftr" sz="quarter" idx="4"/>
          </p:nvPr>
        </p:nvSpPr>
        <p:spPr bwMode="auto">
          <a:xfrm>
            <a:off x="0" y="9429671"/>
            <a:ext cx="2946400" cy="49696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Times" pitchFamily="18" charset="0"/>
              </a:defRPr>
            </a:lvl1pPr>
          </a:lstStyle>
          <a:p>
            <a:endParaRPr lang="en-GB"/>
          </a:p>
        </p:txBody>
      </p:sp>
      <p:sp>
        <p:nvSpPr>
          <p:cNvPr id="65543" name="Rectangle 7"/>
          <p:cNvSpPr>
            <a:spLocks noGrp="1" noChangeArrowheads="1"/>
          </p:cNvSpPr>
          <p:nvPr>
            <p:ph type="sldNum" sz="quarter" idx="5"/>
          </p:nvPr>
        </p:nvSpPr>
        <p:spPr bwMode="auto">
          <a:xfrm>
            <a:off x="3849688" y="9429671"/>
            <a:ext cx="2946400" cy="49696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pitchFamily="18" charset="0"/>
              </a:defRPr>
            </a:lvl1pPr>
          </a:lstStyle>
          <a:p>
            <a:fld id="{BC47B5EB-46EA-418E-94BD-B6A6D900569D}" type="slidenum">
              <a:rPr lang="en-GB"/>
              <a:pPr/>
              <a:t>‹#›</a:t>
            </a:fld>
            <a:endParaRPr lang="en-GB"/>
          </a:p>
        </p:txBody>
      </p:sp>
    </p:spTree>
    <p:extLst>
      <p:ext uri="{BB962C8B-B14F-4D97-AF65-F5344CB8AC3E}">
        <p14:creationId xmlns:p14="http://schemas.microsoft.com/office/powerpoint/2010/main" val="17876435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47B5EB-46EA-418E-94BD-B6A6D900569D}" type="slidenum">
              <a:rPr lang="en-GB" smtClean="0"/>
              <a:pPr/>
              <a:t>4</a:t>
            </a:fld>
            <a:endParaRPr lang="en-GB"/>
          </a:p>
        </p:txBody>
      </p:sp>
    </p:spTree>
    <p:extLst>
      <p:ext uri="{BB962C8B-B14F-4D97-AF65-F5344CB8AC3E}">
        <p14:creationId xmlns:p14="http://schemas.microsoft.com/office/powerpoint/2010/main" val="9406833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116" name="Picture 20" descr="1"/>
          <p:cNvPicPr>
            <a:picLocks noChangeAspect="1" noChangeArrowheads="1"/>
          </p:cNvPicPr>
          <p:nvPr/>
        </p:nvPicPr>
        <p:blipFill>
          <a:blip r:embed="rId2" cstate="print"/>
          <a:srcRect/>
          <a:stretch>
            <a:fillRect/>
          </a:stretch>
        </p:blipFill>
        <p:spPr bwMode="auto">
          <a:xfrm>
            <a:off x="17463" y="4763"/>
            <a:ext cx="9107487" cy="6846887"/>
          </a:xfrm>
          <a:prstGeom prst="rect">
            <a:avLst/>
          </a:prstGeom>
          <a:noFill/>
        </p:spPr>
      </p:pic>
      <p:sp>
        <p:nvSpPr>
          <p:cNvPr id="4099" name="Rectangle 3"/>
          <p:cNvSpPr>
            <a:spLocks noGrp="1" noChangeArrowheads="1"/>
          </p:cNvSpPr>
          <p:nvPr>
            <p:ph type="ctrTitle"/>
          </p:nvPr>
        </p:nvSpPr>
        <p:spPr>
          <a:xfrm>
            <a:off x="1104900" y="2971800"/>
            <a:ext cx="7175500" cy="1143000"/>
          </a:xfrm>
        </p:spPr>
        <p:txBody>
          <a:bodyPr/>
          <a:lstStyle>
            <a:lvl1pPr>
              <a:defRPr sz="4800"/>
            </a:lvl1pPr>
          </a:lstStyle>
          <a:p>
            <a:r>
              <a:rPr lang="en-GB" dirty="0"/>
              <a:t>Click to edit Master title style</a:t>
            </a:r>
          </a:p>
        </p:txBody>
      </p:sp>
      <p:sp>
        <p:nvSpPr>
          <p:cNvPr id="4100" name="Rectangle 4"/>
          <p:cNvSpPr>
            <a:spLocks noGrp="1" noChangeArrowheads="1"/>
          </p:cNvSpPr>
          <p:nvPr>
            <p:ph type="subTitle" idx="1"/>
          </p:nvPr>
        </p:nvSpPr>
        <p:spPr>
          <a:xfrm>
            <a:off x="1371600" y="4254500"/>
            <a:ext cx="6400800" cy="1600200"/>
          </a:xfrm>
        </p:spPr>
        <p:txBody>
          <a:bodyPr/>
          <a:lstStyle>
            <a:lvl1pPr marL="0" indent="0" algn="ctr">
              <a:buFontTx/>
              <a:buNone/>
              <a:defRPr/>
            </a:lvl1pPr>
          </a:lstStyle>
          <a:p>
            <a:r>
              <a:rPr lang="en-GB" dirty="0"/>
              <a:t>Click to edit Master subtitle style</a:t>
            </a:r>
          </a:p>
        </p:txBody>
      </p:sp>
      <p:sp>
        <p:nvSpPr>
          <p:cNvPr id="4101" name="Rectangle 5"/>
          <p:cNvSpPr>
            <a:spLocks noGrp="1" noChangeArrowheads="1"/>
          </p:cNvSpPr>
          <p:nvPr>
            <p:ph type="dt" sz="half" idx="2"/>
          </p:nvPr>
        </p:nvSpPr>
        <p:spPr/>
        <p:txBody>
          <a:bodyPr/>
          <a:lstStyle>
            <a:lvl1pPr>
              <a:defRPr/>
            </a:lvl1pPr>
          </a:lstStyle>
          <a:p>
            <a:endParaRPr lang="en-GB"/>
          </a:p>
        </p:txBody>
      </p:sp>
      <p:sp>
        <p:nvSpPr>
          <p:cNvPr id="4102" name="Rectangle 6"/>
          <p:cNvSpPr>
            <a:spLocks noGrp="1" noChangeArrowheads="1"/>
          </p:cNvSpPr>
          <p:nvPr>
            <p:ph type="ftr" sz="quarter" idx="3"/>
          </p:nvPr>
        </p:nvSpPr>
        <p:spPr/>
        <p:txBody>
          <a:bodyPr/>
          <a:lstStyle>
            <a:lvl1pPr>
              <a:defRPr/>
            </a:lvl1pPr>
          </a:lstStyle>
          <a:p>
            <a:endParaRPr lang="en-GB"/>
          </a:p>
        </p:txBody>
      </p:sp>
      <p:sp>
        <p:nvSpPr>
          <p:cNvPr id="4103" name="Rectangle 7"/>
          <p:cNvSpPr>
            <a:spLocks noGrp="1" noChangeArrowheads="1"/>
          </p:cNvSpPr>
          <p:nvPr>
            <p:ph type="sldNum" sz="quarter" idx="4"/>
          </p:nvPr>
        </p:nvSpPr>
        <p:spPr/>
        <p:txBody>
          <a:bodyPr/>
          <a:lstStyle>
            <a:lvl1pPr>
              <a:defRPr/>
            </a:lvl1pPr>
          </a:lstStyle>
          <a:p>
            <a:fld id="{CDFFDE26-8DF2-491A-A9C3-977A0BE02C11}"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4603021-3B74-48CC-A1DC-411A5A3FFF0B}"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15075" y="1676400"/>
            <a:ext cx="1749425" cy="43815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066800" y="1676400"/>
            <a:ext cx="5095875" cy="4381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ADEDFB4-6E73-4C83-940B-246303B2437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368300"/>
            <a:ext cx="6997700" cy="1143000"/>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0FE6301-DD36-4A7D-9F3F-57E79C0E1A8B}"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05B216F-B87C-48AD-8BCA-4F46B163AFEE}"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066800" y="2781300"/>
            <a:ext cx="342265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1850" y="2781300"/>
            <a:ext cx="342265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DD0945D-0959-4D30-AC66-58873373AFE4}"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3A1E0644-AA83-48B5-9FDA-0AEA8FFA6BEF}"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298F2BCC-56F4-41FA-8B46-EE89C9FB5AE3}"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8BAAE94E-4C39-441D-9D57-9CD582ED1B8D}"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F7CF14A-226A-4C47-B46D-CA36AE612F3A}"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ED1093C6-12A7-4B48-B17F-351AE5CD66BD}"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92869"/>
        </a:solidFill>
        <a:effectLst/>
      </p:bgPr>
    </p:bg>
    <p:spTree>
      <p:nvGrpSpPr>
        <p:cNvPr id="1" name=""/>
        <p:cNvGrpSpPr/>
        <p:nvPr/>
      </p:nvGrpSpPr>
      <p:grpSpPr>
        <a:xfrm>
          <a:off x="0" y="0"/>
          <a:ext cx="0" cy="0"/>
          <a:chOff x="0" y="0"/>
          <a:chExt cx="0" cy="0"/>
        </a:xfrm>
      </p:grpSpPr>
      <p:pic>
        <p:nvPicPr>
          <p:cNvPr id="1038" name="Picture 14" descr="1"/>
          <p:cNvPicPr>
            <a:picLocks noChangeAspect="1" noChangeArrowheads="1"/>
          </p:cNvPicPr>
          <p:nvPr/>
        </p:nvPicPr>
        <p:blipFill>
          <a:blip r:embed="rId13" cstate="print"/>
          <a:srcRect/>
          <a:stretch>
            <a:fillRect/>
          </a:stretch>
        </p:blipFill>
        <p:spPr bwMode="auto">
          <a:xfrm>
            <a:off x="17463" y="4763"/>
            <a:ext cx="9107487" cy="6846887"/>
          </a:xfrm>
          <a:prstGeom prst="rect">
            <a:avLst/>
          </a:prstGeom>
          <a:noFill/>
        </p:spPr>
      </p:pic>
      <p:sp>
        <p:nvSpPr>
          <p:cNvPr id="1026" name="Rectangle 2"/>
          <p:cNvSpPr>
            <a:spLocks noGrp="1" noChangeArrowheads="1"/>
          </p:cNvSpPr>
          <p:nvPr>
            <p:ph type="title"/>
          </p:nvPr>
        </p:nvSpPr>
        <p:spPr bwMode="auto">
          <a:xfrm>
            <a:off x="203200" y="368300"/>
            <a:ext cx="69977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965200" y="1790700"/>
            <a:ext cx="7708900" cy="4178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atin typeface="Times" pitchFamily="18" charset="0"/>
              </a:defRPr>
            </a:lvl1pPr>
          </a:lstStyle>
          <a:p>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pitchFamily="18" charset="0"/>
              </a:defRPr>
            </a:lvl1pPr>
          </a:lstStyle>
          <a:p>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pitchFamily="18" charset="0"/>
              </a:defRPr>
            </a:lvl1pPr>
          </a:lstStyle>
          <a:p>
            <a:fld id="{A728DDF8-4455-4252-B555-EC4B19446865}"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StoneSansSemibold" pitchFamily="34" charset="0"/>
        </a:defRPr>
      </a:lvl2pPr>
      <a:lvl3pPr algn="l" rtl="0" eaLnBrk="0" fontAlgn="base" hangingPunct="0">
        <a:spcBef>
          <a:spcPct val="0"/>
        </a:spcBef>
        <a:spcAft>
          <a:spcPct val="0"/>
        </a:spcAft>
        <a:defRPr sz="3600">
          <a:solidFill>
            <a:schemeClr val="tx2"/>
          </a:solidFill>
          <a:latin typeface="StoneSansSemibold" pitchFamily="34" charset="0"/>
        </a:defRPr>
      </a:lvl3pPr>
      <a:lvl4pPr algn="l" rtl="0" eaLnBrk="0" fontAlgn="base" hangingPunct="0">
        <a:spcBef>
          <a:spcPct val="0"/>
        </a:spcBef>
        <a:spcAft>
          <a:spcPct val="0"/>
        </a:spcAft>
        <a:defRPr sz="3600">
          <a:solidFill>
            <a:schemeClr val="tx2"/>
          </a:solidFill>
          <a:latin typeface="StoneSansSemibold" pitchFamily="34" charset="0"/>
        </a:defRPr>
      </a:lvl4pPr>
      <a:lvl5pPr algn="l" rtl="0" eaLnBrk="0" fontAlgn="base" hangingPunct="0">
        <a:spcBef>
          <a:spcPct val="0"/>
        </a:spcBef>
        <a:spcAft>
          <a:spcPct val="0"/>
        </a:spcAft>
        <a:defRPr sz="3600">
          <a:solidFill>
            <a:schemeClr val="tx2"/>
          </a:solidFill>
          <a:latin typeface="StoneSansSemibold" pitchFamily="34" charset="0"/>
        </a:defRPr>
      </a:lvl5pPr>
      <a:lvl6pPr marL="457200" algn="l" rtl="0" eaLnBrk="0" fontAlgn="base" hangingPunct="0">
        <a:spcBef>
          <a:spcPct val="0"/>
        </a:spcBef>
        <a:spcAft>
          <a:spcPct val="0"/>
        </a:spcAft>
        <a:defRPr sz="3600">
          <a:solidFill>
            <a:schemeClr val="tx2"/>
          </a:solidFill>
          <a:latin typeface="StoneSansSemibold" pitchFamily="34" charset="0"/>
        </a:defRPr>
      </a:lvl6pPr>
      <a:lvl7pPr marL="914400" algn="l" rtl="0" eaLnBrk="0" fontAlgn="base" hangingPunct="0">
        <a:spcBef>
          <a:spcPct val="0"/>
        </a:spcBef>
        <a:spcAft>
          <a:spcPct val="0"/>
        </a:spcAft>
        <a:defRPr sz="3600">
          <a:solidFill>
            <a:schemeClr val="tx2"/>
          </a:solidFill>
          <a:latin typeface="StoneSansSemibold" pitchFamily="34" charset="0"/>
        </a:defRPr>
      </a:lvl7pPr>
      <a:lvl8pPr marL="1371600" algn="l" rtl="0" eaLnBrk="0" fontAlgn="base" hangingPunct="0">
        <a:spcBef>
          <a:spcPct val="0"/>
        </a:spcBef>
        <a:spcAft>
          <a:spcPct val="0"/>
        </a:spcAft>
        <a:defRPr sz="3600">
          <a:solidFill>
            <a:schemeClr val="tx2"/>
          </a:solidFill>
          <a:latin typeface="StoneSansSemibold" pitchFamily="34" charset="0"/>
        </a:defRPr>
      </a:lvl8pPr>
      <a:lvl9pPr marL="1828800" algn="l" rtl="0" eaLnBrk="0" fontAlgn="base" hangingPunct="0">
        <a:spcBef>
          <a:spcPct val="0"/>
        </a:spcBef>
        <a:spcAft>
          <a:spcPct val="0"/>
        </a:spcAft>
        <a:defRPr sz="3600">
          <a:solidFill>
            <a:schemeClr val="tx2"/>
          </a:solidFill>
          <a:latin typeface="StoneSansSemibold" pitchFamily="34" charset="0"/>
        </a:defRPr>
      </a:lvl9pPr>
    </p:titleStyle>
    <p:bodyStyle>
      <a:lvl1pPr marL="342900" indent="-342900" algn="l" rtl="0" eaLnBrk="0" fontAlgn="base" hangingPunct="0">
        <a:lnSpc>
          <a:spcPct val="90000"/>
        </a:lnSpc>
        <a:spcBef>
          <a:spcPct val="20000"/>
        </a:spcBef>
        <a:spcAft>
          <a:spcPct val="0"/>
        </a:spcAft>
        <a:buChar char="•"/>
        <a:defRPr sz="30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har char="–"/>
        <a:defRPr sz="3000">
          <a:solidFill>
            <a:schemeClr val="tx1"/>
          </a:solidFill>
          <a:latin typeface="+mn-lt"/>
        </a:defRPr>
      </a:lvl2pPr>
      <a:lvl3pPr marL="1143000" indent="-228600" algn="l" rtl="0" eaLnBrk="0" fontAlgn="base" hangingPunct="0">
        <a:lnSpc>
          <a:spcPct val="90000"/>
        </a:lnSpc>
        <a:spcBef>
          <a:spcPct val="20000"/>
        </a:spcBef>
        <a:spcAft>
          <a:spcPct val="0"/>
        </a:spcAft>
        <a:buChar char="•"/>
        <a:defRPr sz="3000">
          <a:solidFill>
            <a:schemeClr val="tx1"/>
          </a:solidFill>
          <a:latin typeface="+mn-lt"/>
        </a:defRPr>
      </a:lvl3pPr>
      <a:lvl4pPr marL="1600200" indent="-228600" algn="l" rtl="0" eaLnBrk="0" fontAlgn="base" hangingPunct="0">
        <a:lnSpc>
          <a:spcPct val="90000"/>
        </a:lnSpc>
        <a:spcBef>
          <a:spcPct val="20000"/>
        </a:spcBef>
        <a:spcAft>
          <a:spcPct val="0"/>
        </a:spcAft>
        <a:buChar char="–"/>
        <a:defRPr sz="3000">
          <a:solidFill>
            <a:schemeClr val="tx1"/>
          </a:solidFill>
          <a:latin typeface="+mn-lt"/>
        </a:defRPr>
      </a:lvl4pPr>
      <a:lvl5pPr marL="2057400" indent="-228600" algn="l" rtl="0" eaLnBrk="0" fontAlgn="base" hangingPunct="0">
        <a:lnSpc>
          <a:spcPct val="90000"/>
        </a:lnSpc>
        <a:spcBef>
          <a:spcPct val="20000"/>
        </a:spcBef>
        <a:spcAft>
          <a:spcPct val="0"/>
        </a:spcAft>
        <a:buChar char="»"/>
        <a:defRPr sz="3000">
          <a:solidFill>
            <a:schemeClr val="tx1"/>
          </a:solidFill>
          <a:latin typeface="+mn-lt"/>
        </a:defRPr>
      </a:lvl5pPr>
      <a:lvl6pPr marL="2514600" indent="-228600" algn="l" rtl="0" eaLnBrk="0" fontAlgn="base" hangingPunct="0">
        <a:lnSpc>
          <a:spcPct val="90000"/>
        </a:lnSpc>
        <a:spcBef>
          <a:spcPct val="20000"/>
        </a:spcBef>
        <a:spcAft>
          <a:spcPct val="0"/>
        </a:spcAft>
        <a:buChar char="»"/>
        <a:defRPr sz="3000">
          <a:solidFill>
            <a:schemeClr val="tx1"/>
          </a:solidFill>
          <a:latin typeface="+mn-lt"/>
        </a:defRPr>
      </a:lvl6pPr>
      <a:lvl7pPr marL="2971800" indent="-228600" algn="l" rtl="0" eaLnBrk="0" fontAlgn="base" hangingPunct="0">
        <a:lnSpc>
          <a:spcPct val="90000"/>
        </a:lnSpc>
        <a:spcBef>
          <a:spcPct val="20000"/>
        </a:spcBef>
        <a:spcAft>
          <a:spcPct val="0"/>
        </a:spcAft>
        <a:buChar char="»"/>
        <a:defRPr sz="3000">
          <a:solidFill>
            <a:schemeClr val="tx1"/>
          </a:solidFill>
          <a:latin typeface="+mn-lt"/>
        </a:defRPr>
      </a:lvl7pPr>
      <a:lvl8pPr marL="3429000" indent="-228600" algn="l" rtl="0" eaLnBrk="0" fontAlgn="base" hangingPunct="0">
        <a:lnSpc>
          <a:spcPct val="90000"/>
        </a:lnSpc>
        <a:spcBef>
          <a:spcPct val="20000"/>
        </a:spcBef>
        <a:spcAft>
          <a:spcPct val="0"/>
        </a:spcAft>
        <a:buChar char="»"/>
        <a:defRPr sz="3000">
          <a:solidFill>
            <a:schemeClr val="tx1"/>
          </a:solidFill>
          <a:latin typeface="+mn-lt"/>
        </a:defRPr>
      </a:lvl8pPr>
      <a:lvl9pPr marL="3886200" indent="-228600" algn="l" rtl="0" eaLnBrk="0" fontAlgn="base" hangingPunct="0">
        <a:lnSpc>
          <a:spcPct val="90000"/>
        </a:lnSpc>
        <a:spcBef>
          <a:spcPct val="20000"/>
        </a:spcBef>
        <a:spcAft>
          <a:spcPct val="0"/>
        </a:spcAft>
        <a:buChar char="»"/>
        <a:defRPr sz="3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hyperlink" Target="mailto:helen.clark2@nhs.scot" TargetMode="External"/><Relationship Id="rId1" Type="http://schemas.openxmlformats.org/officeDocument/2006/relationships/slideLayout" Target="../slideLayouts/slideLayout8.xml"/><Relationship Id="rId4" Type="http://schemas.openxmlformats.org/officeDocument/2006/relationships/image" Target="../media/image12.tmp"/></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mailto:helen.clark2@nhs.scot"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GB" dirty="0"/>
              <a:t>POWER </a:t>
            </a:r>
            <a:r>
              <a:rPr lang="en-GB" dirty="0" smtClean="0"/>
              <a:t>RESILIENCE</a:t>
            </a:r>
            <a:endParaRPr lang="en-GB" dirty="0"/>
          </a:p>
        </p:txBody>
      </p:sp>
      <p:sp>
        <p:nvSpPr>
          <p:cNvPr id="3" name="Content Placeholder 2"/>
          <p:cNvSpPr>
            <a:spLocks noGrp="1"/>
          </p:cNvSpPr>
          <p:nvPr>
            <p:ph type="subTitle" idx="1"/>
          </p:nvPr>
        </p:nvSpPr>
        <p:spPr/>
        <p:txBody>
          <a:bodyPr/>
          <a:lstStyle/>
          <a:p>
            <a:pPr marL="0" indent="0" algn="ctr">
              <a:buNone/>
            </a:pPr>
            <a:endParaRPr lang="en-GB" sz="4800" dirty="0"/>
          </a:p>
          <a:p>
            <a:pPr marL="0" indent="0" algn="ctr">
              <a:buNone/>
            </a:pPr>
            <a:endParaRPr lang="en-GB" sz="4800" dirty="0"/>
          </a:p>
        </p:txBody>
      </p:sp>
    </p:spTree>
    <p:extLst>
      <p:ext uri="{BB962C8B-B14F-4D97-AF65-F5344CB8AC3E}">
        <p14:creationId xmlns:p14="http://schemas.microsoft.com/office/powerpoint/2010/main" val="3264772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ROTA Load Disconnection 	</a:t>
            </a:r>
            <a:endParaRPr lang="en-GB" dirty="0"/>
          </a:p>
        </p:txBody>
      </p:sp>
      <p:graphicFrame>
        <p:nvGraphicFramePr>
          <p:cNvPr id="4" name="Content Placeholder 4">
            <a:extLst>
              <a:ext uri="{FF2B5EF4-FFF2-40B4-BE49-F238E27FC236}">
                <a16:creationId xmlns:a16="http://schemas.microsoft.com/office/drawing/2014/main" xmlns="" id="{8AFCECE3-7869-45A9-8BC8-9C50FBB92D73}"/>
              </a:ext>
            </a:extLst>
          </p:cNvPr>
          <p:cNvGraphicFramePr>
            <a:graphicFrameLocks noGrp="1"/>
          </p:cNvGraphicFramePr>
          <p:nvPr>
            <p:ph idx="1"/>
            <p:extLst>
              <p:ext uri="{D42A27DB-BD31-4B8C-83A1-F6EECF244321}">
                <p14:modId xmlns:p14="http://schemas.microsoft.com/office/powerpoint/2010/main" val="2054169532"/>
              </p:ext>
            </p:extLst>
          </p:nvPr>
        </p:nvGraphicFramePr>
        <p:xfrm>
          <a:off x="215900" y="2580640"/>
          <a:ext cx="6742430" cy="5067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32146" y="3030220"/>
            <a:ext cx="1849294" cy="3299460"/>
          </a:xfrm>
          <a:prstGeom prst="rect">
            <a:avLst/>
          </a:prstGeom>
        </p:spPr>
      </p:pic>
      <p:sp>
        <p:nvSpPr>
          <p:cNvPr id="6" name="TextBox 5"/>
          <p:cNvSpPr txBox="1"/>
          <p:nvPr/>
        </p:nvSpPr>
        <p:spPr>
          <a:xfrm>
            <a:off x="571500" y="1737360"/>
            <a:ext cx="8328660" cy="843280"/>
          </a:xfrm>
          <a:prstGeom prst="rect">
            <a:avLst/>
          </a:prstGeom>
          <a:noFill/>
        </p:spPr>
        <p:txBody>
          <a:bodyPr wrap="square" rtlCol="0">
            <a:spAutoFit/>
          </a:bodyPr>
          <a:lstStyle/>
          <a:p>
            <a:pPr marL="0" indent="0" algn="l">
              <a:buNone/>
            </a:pPr>
            <a:r>
              <a:rPr lang="en-GB" dirty="0">
                <a:solidFill>
                  <a:schemeClr val="accent2"/>
                </a:solidFill>
                <a:latin typeface="StoneSansSemibold"/>
              </a:rPr>
              <a:t>This will likely be managed as a Major Incident as multiple sites and service will be effected at the same time.</a:t>
            </a:r>
          </a:p>
        </p:txBody>
      </p:sp>
    </p:spTree>
    <p:extLst>
      <p:ext uri="{BB962C8B-B14F-4D97-AF65-F5344CB8AC3E}">
        <p14:creationId xmlns:p14="http://schemas.microsoft.com/office/powerpoint/2010/main" val="25663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 THEY WORK?</a:t>
            </a:r>
          </a:p>
        </p:txBody>
      </p:sp>
      <p:sp>
        <p:nvSpPr>
          <p:cNvPr id="3" name="Content Placeholder 2"/>
          <p:cNvSpPr>
            <a:spLocks noGrp="1"/>
          </p:cNvSpPr>
          <p:nvPr>
            <p:ph idx="1"/>
          </p:nvPr>
        </p:nvSpPr>
        <p:spPr>
          <a:xfrm>
            <a:off x="571500" y="1790700"/>
            <a:ext cx="8102600" cy="4178300"/>
          </a:xfrm>
        </p:spPr>
        <p:txBody>
          <a:bodyPr/>
          <a:lstStyle/>
          <a:p>
            <a:pPr marL="0" indent="0">
              <a:buNone/>
            </a:pPr>
            <a:r>
              <a:rPr lang="en-GB" sz="2400" dirty="0" smtClean="0"/>
              <a:t>All </a:t>
            </a:r>
            <a:r>
              <a:rPr lang="en-GB" sz="2400" dirty="0"/>
              <a:t>users of electricity are divided into groups called ‘blocks’; a customer's block is decided by their postcode and position on the local network. These blocks are then switched off in turn, on a ‘rota’, for a period of three hours. If the level of electricity shortfall increases, more blocks are switched off, resulting in interruption to a larger number of customers. Once introduced </a:t>
            </a:r>
            <a:r>
              <a:rPr lang="en-GB" sz="2400" dirty="0" err="1"/>
              <a:t>Rota</a:t>
            </a:r>
            <a:r>
              <a:rPr lang="en-GB" sz="2400" dirty="0"/>
              <a:t> Load Disconnections will continue for the full duration of the shortfall in electricity generation.</a:t>
            </a:r>
          </a:p>
        </p:txBody>
      </p:sp>
      <p:pic>
        <p:nvPicPr>
          <p:cNvPr id="6" name="Picture 5"/>
          <p:cNvPicPr/>
          <p:nvPr/>
        </p:nvPicPr>
        <p:blipFill>
          <a:blip r:embed="rId2"/>
          <a:stretch>
            <a:fillRect/>
          </a:stretch>
        </p:blipFill>
        <p:spPr>
          <a:xfrm>
            <a:off x="314960" y="4932680"/>
            <a:ext cx="8544560" cy="1793240"/>
          </a:xfrm>
          <a:prstGeom prst="rect">
            <a:avLst/>
          </a:prstGeom>
        </p:spPr>
      </p:pic>
    </p:spTree>
    <p:extLst>
      <p:ext uri="{BB962C8B-B14F-4D97-AF65-F5344CB8AC3E}">
        <p14:creationId xmlns:p14="http://schemas.microsoft.com/office/powerpoint/2010/main" val="89532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you need to do?</a:t>
            </a:r>
            <a:endParaRPr lang="en-GB" dirty="0"/>
          </a:p>
        </p:txBody>
      </p:sp>
      <p:sp>
        <p:nvSpPr>
          <p:cNvPr id="3" name="Content Placeholder 2"/>
          <p:cNvSpPr>
            <a:spLocks noGrp="1"/>
          </p:cNvSpPr>
          <p:nvPr>
            <p:ph idx="1"/>
          </p:nvPr>
        </p:nvSpPr>
        <p:spPr>
          <a:xfrm>
            <a:off x="571500" y="1790700"/>
            <a:ext cx="8102600" cy="4178300"/>
          </a:xfrm>
        </p:spPr>
        <p:txBody>
          <a:bodyPr/>
          <a:lstStyle/>
          <a:p>
            <a:r>
              <a:rPr lang="en-GB" sz="2400" dirty="0" smtClean="0"/>
              <a:t>Find out which </a:t>
            </a:r>
            <a:r>
              <a:rPr lang="en-GB" sz="2400" dirty="0" err="1" smtClean="0"/>
              <a:t>Rota</a:t>
            </a:r>
            <a:r>
              <a:rPr lang="en-GB" sz="2400" dirty="0" smtClean="0"/>
              <a:t> Block you sit on</a:t>
            </a:r>
          </a:p>
          <a:p>
            <a:r>
              <a:rPr lang="en-GB" sz="2400" dirty="0" smtClean="0"/>
              <a:t>Decide what services would be affected and if you would be able to keep them going without power or if you need to cancel rearrange them for when the power is back on (refer to your BIAs and BCPs)</a:t>
            </a:r>
          </a:p>
          <a:p>
            <a:r>
              <a:rPr lang="en-GB" sz="2400" dirty="0" smtClean="0"/>
              <a:t>Can you adjust working hours to work around the disconnection</a:t>
            </a:r>
          </a:p>
          <a:p>
            <a:r>
              <a:rPr lang="en-GB" sz="2400" dirty="0" smtClean="0"/>
              <a:t>Is there an alternative service that can be accessed/pts redirected</a:t>
            </a:r>
          </a:p>
          <a:p>
            <a:r>
              <a:rPr lang="en-GB" sz="2400" dirty="0" smtClean="0"/>
              <a:t>Do you have any power critical equipment/stock that could be affected (refrigerated medication </a:t>
            </a:r>
            <a:r>
              <a:rPr lang="en-GB" sz="2400" dirty="0" err="1" smtClean="0"/>
              <a:t>etc</a:t>
            </a:r>
            <a:r>
              <a:rPr lang="en-GB" sz="2400" dirty="0" smtClean="0"/>
              <a:t>)</a:t>
            </a:r>
          </a:p>
          <a:p>
            <a:pPr marL="0" indent="0">
              <a:buNone/>
            </a:pPr>
            <a:endParaRPr lang="en-GB" sz="2400" dirty="0"/>
          </a:p>
        </p:txBody>
      </p:sp>
    </p:spTree>
    <p:extLst>
      <p:ext uri="{BB962C8B-B14F-4D97-AF65-F5344CB8AC3E}">
        <p14:creationId xmlns:p14="http://schemas.microsoft.com/office/powerpoint/2010/main" val="1732959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512085" cy="1162050"/>
          </a:xfrm>
        </p:spPr>
        <p:txBody>
          <a:bodyPr anchor="t"/>
          <a:lstStyle/>
          <a:p>
            <a:r>
              <a:rPr lang="en-GB" sz="3200" dirty="0" smtClean="0"/>
              <a:t>What</a:t>
            </a:r>
            <a:r>
              <a:rPr lang="en-GB" sz="2800" dirty="0" smtClean="0"/>
              <a:t> next?</a:t>
            </a:r>
            <a:endParaRPr lang="en-GB" sz="2800" dirty="0"/>
          </a:p>
        </p:txBody>
      </p:sp>
      <p:sp>
        <p:nvSpPr>
          <p:cNvPr id="9" name="Text Placeholder 8"/>
          <p:cNvSpPr>
            <a:spLocks noGrp="1"/>
          </p:cNvSpPr>
          <p:nvPr>
            <p:ph type="body" sz="half" idx="2"/>
          </p:nvPr>
        </p:nvSpPr>
        <p:spPr>
          <a:xfrm>
            <a:off x="457200" y="1435100"/>
            <a:ext cx="3539446" cy="4691063"/>
          </a:xfrm>
        </p:spPr>
        <p:txBody>
          <a:bodyPr/>
          <a:lstStyle/>
          <a:p>
            <a:pPr marL="285750" indent="-285750">
              <a:buFont typeface="Arial" panose="020B0604020202020204" pitchFamily="34" charset="0"/>
              <a:buChar char="•"/>
            </a:pPr>
            <a:r>
              <a:rPr lang="en-GB" sz="1800" dirty="0" smtClean="0"/>
              <a:t>Complete Power Resilience Planning Template and send back </a:t>
            </a:r>
            <a:r>
              <a:rPr lang="en-GB" sz="1800" dirty="0" smtClean="0"/>
              <a:t>to </a:t>
            </a:r>
            <a:r>
              <a:rPr lang="en-GB" sz="1800" dirty="0" smtClean="0">
                <a:hlinkClick r:id="rId2"/>
              </a:rPr>
              <a:t>helen.clark2@nhs.scot</a:t>
            </a:r>
            <a:endParaRPr lang="en-GB" sz="1800" dirty="0" smtClean="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smtClean="0"/>
              <a:t>Complete &amp; Print Action Cards for both </a:t>
            </a:r>
          </a:p>
          <a:p>
            <a:pPr marL="742950" lvl="1" indent="-285750">
              <a:buFont typeface="Arial" panose="020B0604020202020204" pitchFamily="34" charset="0"/>
              <a:buChar char="•"/>
            </a:pPr>
            <a:r>
              <a:rPr lang="en-GB" sz="1600" dirty="0" smtClean="0"/>
              <a:t>Planned </a:t>
            </a:r>
          </a:p>
          <a:p>
            <a:pPr marL="742950" lvl="1" indent="-285750">
              <a:buFont typeface="Arial" panose="020B0604020202020204" pitchFamily="34" charset="0"/>
              <a:buChar char="•"/>
            </a:pPr>
            <a:r>
              <a:rPr lang="en-GB" sz="1600" dirty="0" smtClean="0"/>
              <a:t>Unplanned </a:t>
            </a:r>
          </a:p>
          <a:p>
            <a:pPr lvl="1"/>
            <a:endParaRPr lang="en-GB" dirty="0"/>
          </a:p>
          <a:p>
            <a:pPr marL="285750" indent="-285750">
              <a:buFont typeface="Arial" panose="020B0604020202020204" pitchFamily="34" charset="0"/>
              <a:buChar char="•"/>
            </a:pPr>
            <a:r>
              <a:rPr lang="en-GB" sz="1800" dirty="0" smtClean="0"/>
              <a:t>Discuss Power Resilience with staff to ensure familiarity with plan </a:t>
            </a:r>
          </a:p>
          <a:p>
            <a:pPr marL="742950" lvl="1" indent="-285750">
              <a:buFont typeface="Arial" panose="020B0604020202020204" pitchFamily="34" charset="0"/>
              <a:buChar char="•"/>
            </a:pPr>
            <a:r>
              <a:rPr lang="en-GB" sz="1600" dirty="0" smtClean="0"/>
              <a:t>Consider home needs as </a:t>
            </a:r>
            <a:r>
              <a:rPr lang="en-GB" sz="1600" dirty="0" smtClean="0"/>
              <a:t>well</a:t>
            </a:r>
          </a:p>
          <a:p>
            <a:pPr lvl="1"/>
            <a:endParaRPr lang="en-GB" dirty="0"/>
          </a:p>
        </p:txBody>
      </p:sp>
      <p:pic>
        <p:nvPicPr>
          <p:cNvPr id="4" name="Picture 3" descr="Power Resilience Planning Template - GMED - Word"/>
          <p:cNvPicPr>
            <a:picLocks noChangeAspect="1"/>
          </p:cNvPicPr>
          <p:nvPr/>
        </p:nvPicPr>
        <p:blipFill rotWithShape="1">
          <a:blip r:embed="rId3" cstate="print">
            <a:extLst>
              <a:ext uri="{28A0092B-C50C-407E-A947-70E740481C1C}">
                <a14:useLocalDpi xmlns:a14="http://schemas.microsoft.com/office/drawing/2010/main" val="0"/>
              </a:ext>
            </a:extLst>
          </a:blip>
          <a:srcRect l="13021" t="13830" r="47229" b="36263"/>
          <a:stretch/>
        </p:blipFill>
        <p:spPr>
          <a:xfrm>
            <a:off x="3894378" y="1624261"/>
            <a:ext cx="5147354" cy="3525001"/>
          </a:xfrm>
          <a:prstGeom prst="rect">
            <a:avLst/>
          </a:prstGeom>
        </p:spPr>
      </p:pic>
      <p:pic>
        <p:nvPicPr>
          <p:cNvPr id="6" name="Picture 5" descr="Power Resilience Appendix I - GP ROTA disconnection - Word"/>
          <p:cNvPicPr>
            <a:picLocks noChangeAspect="1"/>
          </p:cNvPicPr>
          <p:nvPr/>
        </p:nvPicPr>
        <p:blipFill rotWithShape="1">
          <a:blip r:embed="rId4" cstate="print">
            <a:extLst>
              <a:ext uri="{28A0092B-C50C-407E-A947-70E740481C1C}">
                <a14:useLocalDpi xmlns:a14="http://schemas.microsoft.com/office/drawing/2010/main" val="0"/>
              </a:ext>
            </a:extLst>
          </a:blip>
          <a:srcRect l="23816" t="14419" r="57894" b="41557"/>
          <a:stretch/>
        </p:blipFill>
        <p:spPr>
          <a:xfrm>
            <a:off x="6352674" y="2891236"/>
            <a:ext cx="2737184" cy="3593786"/>
          </a:xfrm>
          <a:prstGeom prst="rect">
            <a:avLst/>
          </a:prstGeom>
        </p:spPr>
      </p:pic>
    </p:spTree>
    <p:extLst>
      <p:ext uri="{BB962C8B-B14F-4D97-AF65-F5344CB8AC3E}">
        <p14:creationId xmlns:p14="http://schemas.microsoft.com/office/powerpoint/2010/main" val="1130992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0674" t="25094" r="23708" b="16707"/>
          <a:stretch/>
        </p:blipFill>
        <p:spPr>
          <a:xfrm>
            <a:off x="334184" y="1823662"/>
            <a:ext cx="8552961" cy="5034338"/>
          </a:xfrm>
          <a:prstGeom prst="rect">
            <a:avLst/>
          </a:prstGeom>
        </p:spPr>
      </p:pic>
      <p:sp>
        <p:nvSpPr>
          <p:cNvPr id="5" name="Title 4"/>
          <p:cNvSpPr>
            <a:spLocks noGrp="1"/>
          </p:cNvSpPr>
          <p:nvPr>
            <p:ph type="title"/>
          </p:nvPr>
        </p:nvSpPr>
        <p:spPr/>
        <p:txBody>
          <a:bodyPr/>
          <a:lstStyle/>
          <a:p>
            <a:r>
              <a:rPr lang="en-GB" dirty="0" smtClean="0"/>
              <a:t>Suggestions for Home Emergency Kit </a:t>
            </a:r>
            <a:endParaRPr lang="en-GB" dirty="0"/>
          </a:p>
        </p:txBody>
      </p:sp>
    </p:spTree>
    <p:extLst>
      <p:ext uri="{BB962C8B-B14F-4D97-AF65-F5344CB8AC3E}">
        <p14:creationId xmlns:p14="http://schemas.microsoft.com/office/powerpoint/2010/main" val="3777320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GB" dirty="0" smtClean="0"/>
              <a:t>Any Questions?</a:t>
            </a:r>
            <a:endParaRPr lang="en-GB" dirty="0"/>
          </a:p>
        </p:txBody>
      </p:sp>
      <p:sp>
        <p:nvSpPr>
          <p:cNvPr id="4" name="Subtitle 3"/>
          <p:cNvSpPr>
            <a:spLocks noGrp="1"/>
          </p:cNvSpPr>
          <p:nvPr>
            <p:ph type="subTitle" idx="1"/>
          </p:nvPr>
        </p:nvSpPr>
        <p:spPr/>
        <p:txBody>
          <a:bodyPr/>
          <a:lstStyle/>
          <a:p>
            <a:r>
              <a:rPr lang="en-GB" dirty="0" smtClean="0">
                <a:hlinkClick r:id="rId2"/>
              </a:rPr>
              <a:t>helen.clark2@nhs.scot</a:t>
            </a:r>
            <a:endParaRPr lang="en-GB" dirty="0" smtClean="0"/>
          </a:p>
          <a:p>
            <a:endParaRPr lang="en-GB" dirty="0"/>
          </a:p>
        </p:txBody>
      </p:sp>
    </p:spTree>
    <p:extLst>
      <p:ext uri="{BB962C8B-B14F-4D97-AF65-F5344CB8AC3E}">
        <p14:creationId xmlns:p14="http://schemas.microsoft.com/office/powerpoint/2010/main" val="3481896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 of Power Failures </a:t>
            </a:r>
            <a:endParaRPr lang="en-GB" dirty="0"/>
          </a:p>
        </p:txBody>
      </p:sp>
      <p:sp>
        <p:nvSpPr>
          <p:cNvPr id="3" name="Content Placeholder 2"/>
          <p:cNvSpPr>
            <a:spLocks noGrp="1"/>
          </p:cNvSpPr>
          <p:nvPr>
            <p:ph idx="1"/>
          </p:nvPr>
        </p:nvSpPr>
        <p:spPr/>
        <p:txBody>
          <a:bodyPr/>
          <a:lstStyle/>
          <a:p>
            <a:r>
              <a:rPr lang="en-GB" dirty="0" smtClean="0"/>
              <a:t>Unplanned </a:t>
            </a:r>
          </a:p>
          <a:p>
            <a:pPr lvl="1"/>
            <a:r>
              <a:rPr lang="en-GB" dirty="0" smtClean="0"/>
              <a:t>NETS (National Electricity Transmission System) failure</a:t>
            </a:r>
          </a:p>
          <a:p>
            <a:pPr lvl="1"/>
            <a:r>
              <a:rPr lang="en-GB" dirty="0" smtClean="0"/>
              <a:t>Localised Power Failure </a:t>
            </a:r>
          </a:p>
          <a:p>
            <a:pPr lvl="1"/>
            <a:endParaRPr lang="en-GB" dirty="0" smtClean="0"/>
          </a:p>
          <a:p>
            <a:r>
              <a:rPr lang="en-GB" dirty="0" smtClean="0"/>
              <a:t>Planned</a:t>
            </a:r>
          </a:p>
          <a:p>
            <a:pPr lvl="1"/>
            <a:r>
              <a:rPr lang="en-GB" dirty="0" smtClean="0"/>
              <a:t>ROTA Load Disconnection</a:t>
            </a:r>
            <a:endParaRPr lang="en-GB" dirty="0"/>
          </a:p>
        </p:txBody>
      </p:sp>
    </p:spTree>
    <p:extLst>
      <p:ext uri="{BB962C8B-B14F-4D97-AF65-F5344CB8AC3E}">
        <p14:creationId xmlns:p14="http://schemas.microsoft.com/office/powerpoint/2010/main" val="2139576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NETS Failure</a:t>
            </a:r>
          </a:p>
        </p:txBody>
      </p:sp>
      <p:pic>
        <p:nvPicPr>
          <p:cNvPr id="4" name="Picture 3">
            <a:extLst>
              <a:ext uri="{FF2B5EF4-FFF2-40B4-BE49-F238E27FC236}">
                <a16:creationId xmlns:a16="http://schemas.microsoft.com/office/drawing/2014/main" xmlns="" id="{AEB80172-AEBC-499A-AE60-56DE361C97C5}"/>
              </a:ext>
            </a:extLst>
          </p:cNvPr>
          <p:cNvPicPr>
            <a:picLocks noChangeAspect="1"/>
          </p:cNvPicPr>
          <p:nvPr/>
        </p:nvPicPr>
        <p:blipFill>
          <a:blip r:embed="rId2"/>
          <a:stretch>
            <a:fillRect/>
          </a:stretch>
        </p:blipFill>
        <p:spPr>
          <a:xfrm>
            <a:off x="5722706" y="2160570"/>
            <a:ext cx="3308278" cy="2918130"/>
          </a:xfrm>
          <a:prstGeom prst="rect">
            <a:avLst/>
          </a:prstGeom>
        </p:spPr>
      </p:pic>
      <p:graphicFrame>
        <p:nvGraphicFramePr>
          <p:cNvPr id="5" name="Content Placeholder 4">
            <a:extLst>
              <a:ext uri="{FF2B5EF4-FFF2-40B4-BE49-F238E27FC236}">
                <a16:creationId xmlns:a16="http://schemas.microsoft.com/office/drawing/2014/main" xmlns="" id="{8AFCECE3-7869-45A9-8BC8-9C50FBB92D73}"/>
              </a:ext>
            </a:extLst>
          </p:cNvPr>
          <p:cNvGraphicFramePr>
            <a:graphicFrameLocks noGrp="1"/>
          </p:cNvGraphicFramePr>
          <p:nvPr>
            <p:ph idx="1"/>
            <p:extLst>
              <p:ext uri="{D42A27DB-BD31-4B8C-83A1-F6EECF244321}">
                <p14:modId xmlns:p14="http://schemas.microsoft.com/office/powerpoint/2010/main" val="876999210"/>
              </p:ext>
            </p:extLst>
          </p:nvPr>
        </p:nvGraphicFramePr>
        <p:xfrm>
          <a:off x="571500" y="2160570"/>
          <a:ext cx="5151206" cy="2942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9327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a:xfrm>
            <a:off x="422031" y="849924"/>
            <a:ext cx="6682154" cy="685800"/>
          </a:xfrm>
        </p:spPr>
        <p:txBody>
          <a:bodyPr/>
          <a:lstStyle/>
          <a:p>
            <a:pPr algn="l"/>
            <a:r>
              <a:rPr lang="en-GB" sz="3200" b="1" dirty="0"/>
              <a:t>Electricity Restoration</a:t>
            </a:r>
          </a:p>
        </p:txBody>
      </p:sp>
      <p:sp>
        <p:nvSpPr>
          <p:cNvPr id="496643" name="Rectangle 3"/>
          <p:cNvSpPr>
            <a:spLocks noGrp="1" noChangeArrowheads="1"/>
          </p:cNvSpPr>
          <p:nvPr>
            <p:ph type="body" idx="1"/>
          </p:nvPr>
        </p:nvSpPr>
        <p:spPr>
          <a:xfrm>
            <a:off x="422031" y="1633591"/>
            <a:ext cx="7551738" cy="3252835"/>
          </a:xfrm>
        </p:spPr>
        <p:txBody>
          <a:bodyPr/>
          <a:lstStyle/>
          <a:p>
            <a:pPr marL="0" indent="0">
              <a:buNone/>
            </a:pPr>
            <a:r>
              <a:rPr lang="en-GB" sz="2400" dirty="0"/>
              <a:t>Electricity Restoration is the procedure to recover from a total or partial shutdown of the National Electricity Transmission system which has caused an extensive loss of supplies. Formally known as ‘Black Start’</a:t>
            </a:r>
          </a:p>
          <a:p>
            <a:pPr marL="0" indent="0">
              <a:buNone/>
            </a:pPr>
            <a:endParaRPr lang="en-GB" sz="2400" dirty="0"/>
          </a:p>
          <a:p>
            <a:pPr marL="0" indent="0" eaLnBrk="1" hangingPunct="1">
              <a:buFont typeface="Arial" panose="020B0604020202020204" pitchFamily="34" charset="0"/>
              <a:buNone/>
              <a:defRPr/>
            </a:pPr>
            <a:r>
              <a:rPr lang="en-GB" altLang="en-US" sz="2400" b="1" dirty="0">
                <a:solidFill>
                  <a:srgbClr val="161618"/>
                </a:solidFill>
              </a:rPr>
              <a:t>Potential Causes </a:t>
            </a:r>
          </a:p>
          <a:p>
            <a:pPr eaLnBrk="1" hangingPunct="1">
              <a:defRPr/>
            </a:pPr>
            <a:r>
              <a:rPr lang="en-GB" altLang="en-US" sz="2400" dirty="0">
                <a:solidFill>
                  <a:srgbClr val="161618"/>
                </a:solidFill>
              </a:rPr>
              <a:t>Multiple Faults – Severe weather                </a:t>
            </a:r>
          </a:p>
          <a:p>
            <a:pPr eaLnBrk="1" hangingPunct="1">
              <a:defRPr/>
            </a:pPr>
            <a:r>
              <a:rPr lang="en-GB" altLang="en-US" sz="2400" dirty="0">
                <a:solidFill>
                  <a:srgbClr val="161618"/>
                </a:solidFill>
              </a:rPr>
              <a:t>System Issues – Generation failure</a:t>
            </a:r>
          </a:p>
          <a:p>
            <a:pPr eaLnBrk="1" hangingPunct="1">
              <a:defRPr/>
            </a:pPr>
            <a:r>
              <a:rPr lang="en-GB" altLang="en-US" sz="2400" dirty="0">
                <a:solidFill>
                  <a:srgbClr val="161618"/>
                </a:solidFill>
              </a:rPr>
              <a:t>Terrorism – Cyber attack. </a:t>
            </a:r>
          </a:p>
          <a:p>
            <a:pPr eaLnBrk="1" hangingPunct="1">
              <a:defRPr/>
            </a:pPr>
            <a:endParaRPr lang="en-GB" altLang="en-US" sz="2400" dirty="0">
              <a:solidFill>
                <a:srgbClr val="161618"/>
              </a:solidFill>
            </a:endParaRPr>
          </a:p>
          <a:p>
            <a:pPr marL="0" indent="0" eaLnBrk="1" hangingPunct="1">
              <a:buFont typeface="Arial" panose="020B0604020202020204" pitchFamily="34" charset="0"/>
              <a:buNone/>
              <a:defRPr/>
            </a:pPr>
            <a:r>
              <a:rPr lang="en-GB" altLang="en-US" sz="2400" b="1" dirty="0">
                <a:solidFill>
                  <a:srgbClr val="161618"/>
                </a:solidFill>
              </a:rPr>
              <a:t>Recovery</a:t>
            </a:r>
          </a:p>
          <a:p>
            <a:pPr eaLnBrk="1" hangingPunct="1">
              <a:defRPr/>
            </a:pPr>
            <a:r>
              <a:rPr lang="en-GB" sz="2400" dirty="0"/>
              <a:t>Up to 7 days with potential for localised intermittent supplies for up to 14 days,</a:t>
            </a:r>
            <a:endParaRPr lang="en-GB" altLang="en-US" sz="2400" u="sng" dirty="0">
              <a:solidFill>
                <a:srgbClr val="161618"/>
              </a:solidFill>
            </a:endParaRPr>
          </a:p>
          <a:p>
            <a:pPr eaLnBrk="1" hangingPunct="1">
              <a:defRPr/>
            </a:pPr>
            <a:endParaRPr lang="en-GB" altLang="en-US" sz="2400" dirty="0">
              <a:solidFill>
                <a:srgbClr val="161618"/>
              </a:solidFill>
            </a:endParaRPr>
          </a:p>
          <a:p>
            <a:pPr marL="0" indent="0">
              <a:buNone/>
            </a:pPr>
            <a:endParaRPr lang="en-GB" sz="2800" dirty="0"/>
          </a:p>
        </p:txBody>
      </p:sp>
      <p:pic>
        <p:nvPicPr>
          <p:cNvPr id="4" name="Picture 11">
            <a:extLst>
              <a:ext uri="{FF2B5EF4-FFF2-40B4-BE49-F238E27FC236}">
                <a16:creationId xmlns:a16="http://schemas.microsoft.com/office/drawing/2014/main" xmlns="" id="{3E725CE8-3B95-424D-AF34-A3893EC9EA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9573" y="4729213"/>
            <a:ext cx="2283218" cy="93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xmlns="" id="{7B184916-BD46-403D-8FF8-8A399E98D9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7866" y="2987558"/>
            <a:ext cx="384492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xmlns="" id="{72D71D4E-0863-40DC-958C-19FA749C1D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7150" y="3767468"/>
            <a:ext cx="2795641"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6995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to expect?</a:t>
            </a:r>
            <a:endParaRPr lang="en-GB" dirty="0"/>
          </a:p>
        </p:txBody>
      </p:sp>
      <p:sp>
        <p:nvSpPr>
          <p:cNvPr id="5" name="Rectangle 3"/>
          <p:cNvSpPr>
            <a:spLocks noGrp="1" noChangeArrowheads="1"/>
          </p:cNvSpPr>
          <p:nvPr>
            <p:ph idx="1"/>
          </p:nvPr>
        </p:nvSpPr>
        <p:spPr/>
        <p:txBody>
          <a:bodyPr/>
          <a:lstStyle/>
          <a:p>
            <a:pPr>
              <a:defRPr/>
            </a:pPr>
            <a:r>
              <a:rPr lang="en-GB" sz="2000" b="1" dirty="0"/>
              <a:t>No warning </a:t>
            </a:r>
          </a:p>
          <a:p>
            <a:pPr>
              <a:defRPr/>
            </a:pPr>
            <a:r>
              <a:rPr lang="en-GB" sz="2000" b="1" dirty="0"/>
              <a:t>Lack of Communications</a:t>
            </a:r>
          </a:p>
          <a:p>
            <a:pPr lvl="1">
              <a:defRPr/>
            </a:pPr>
            <a:r>
              <a:rPr lang="en-GB" sz="1600" dirty="0">
                <a:solidFill>
                  <a:schemeClr val="accent2">
                    <a:lumMod val="10000"/>
                  </a:schemeClr>
                </a:solidFill>
              </a:rPr>
              <a:t>landlines resilient for 5 days but will be very congested </a:t>
            </a:r>
          </a:p>
          <a:p>
            <a:pPr lvl="1">
              <a:defRPr/>
            </a:pPr>
            <a:r>
              <a:rPr lang="en-GB" sz="1600" dirty="0">
                <a:solidFill>
                  <a:schemeClr val="accent2">
                    <a:lumMod val="10000"/>
                  </a:schemeClr>
                </a:solidFill>
              </a:rPr>
              <a:t>mobiles down within minutes / hour</a:t>
            </a:r>
          </a:p>
          <a:p>
            <a:pPr>
              <a:defRPr/>
            </a:pPr>
            <a:r>
              <a:rPr lang="en-GB" sz="2000" b="1" dirty="0"/>
              <a:t>Transport</a:t>
            </a:r>
          </a:p>
          <a:p>
            <a:pPr lvl="1">
              <a:defRPr/>
            </a:pPr>
            <a:r>
              <a:rPr lang="en-GB" sz="1600" dirty="0">
                <a:solidFill>
                  <a:schemeClr val="accent2">
                    <a:lumMod val="10000"/>
                  </a:schemeClr>
                </a:solidFill>
              </a:rPr>
              <a:t>trains, planes and ferry disruption, Roads also affected as signs and traffic lights down. Fuel also inaccessible without power.</a:t>
            </a:r>
          </a:p>
          <a:p>
            <a:pPr>
              <a:defRPr/>
            </a:pPr>
            <a:r>
              <a:rPr lang="en-GB" sz="2000" b="1" dirty="0"/>
              <a:t>Finance &amp; Retail </a:t>
            </a:r>
          </a:p>
          <a:p>
            <a:pPr lvl="1">
              <a:defRPr/>
            </a:pPr>
            <a:r>
              <a:rPr lang="en-GB" sz="1600" dirty="0">
                <a:solidFill>
                  <a:schemeClr val="accent2">
                    <a:lumMod val="10000"/>
                  </a:schemeClr>
                </a:solidFill>
              </a:rPr>
              <a:t>cash only transactions, no ATMs, no tills and shops struggling. </a:t>
            </a:r>
          </a:p>
          <a:p>
            <a:pPr>
              <a:defRPr/>
            </a:pPr>
            <a:r>
              <a:rPr lang="en-GB" sz="2000" b="1" dirty="0"/>
              <a:t>Health </a:t>
            </a:r>
          </a:p>
          <a:p>
            <a:pPr lvl="1">
              <a:defRPr/>
            </a:pPr>
            <a:r>
              <a:rPr lang="en-GB" sz="1600" dirty="0">
                <a:solidFill>
                  <a:schemeClr val="accent2">
                    <a:lumMod val="10000"/>
                  </a:schemeClr>
                </a:solidFill>
              </a:rPr>
              <a:t>hospitals have backups but persons at risk in community, concerns over care homes.</a:t>
            </a:r>
          </a:p>
          <a:p>
            <a:pPr>
              <a:defRPr/>
            </a:pPr>
            <a:r>
              <a:rPr lang="en-GB" sz="2000" b="1" dirty="0"/>
              <a:t>Animal Health </a:t>
            </a:r>
          </a:p>
          <a:p>
            <a:pPr lvl="1">
              <a:defRPr/>
            </a:pPr>
            <a:r>
              <a:rPr lang="en-GB" sz="1600" dirty="0">
                <a:solidFill>
                  <a:schemeClr val="accent2">
                    <a:lumMod val="10000"/>
                  </a:schemeClr>
                </a:solidFill>
              </a:rPr>
              <a:t>milking of cows, heating for poultry farms, </a:t>
            </a:r>
            <a:r>
              <a:rPr lang="en-GB" sz="1600" dirty="0" err="1">
                <a:solidFill>
                  <a:schemeClr val="accent2">
                    <a:lumMod val="10000"/>
                  </a:schemeClr>
                </a:solidFill>
              </a:rPr>
              <a:t>etc</a:t>
            </a:r>
            <a:endParaRPr lang="en-GB" sz="1600" dirty="0">
              <a:solidFill>
                <a:schemeClr val="accent2">
                  <a:lumMod val="10000"/>
                </a:schemeClr>
              </a:solidFill>
            </a:endParaRPr>
          </a:p>
          <a:p>
            <a:pPr>
              <a:defRPr/>
            </a:pPr>
            <a:r>
              <a:rPr lang="en-GB" sz="2000" b="1" dirty="0"/>
              <a:t>Water </a:t>
            </a:r>
          </a:p>
          <a:p>
            <a:pPr lvl="1">
              <a:defRPr/>
            </a:pPr>
            <a:r>
              <a:rPr lang="en-GB" sz="1600" dirty="0">
                <a:solidFill>
                  <a:schemeClr val="accent2">
                    <a:lumMod val="10000"/>
                  </a:schemeClr>
                </a:solidFill>
              </a:rPr>
              <a:t>key drinking water treatment works have backups but some supplies which need pumps will fail</a:t>
            </a:r>
          </a:p>
        </p:txBody>
      </p:sp>
    </p:spTree>
    <p:extLst>
      <p:ext uri="{BB962C8B-B14F-4D97-AF65-F5344CB8AC3E}">
        <p14:creationId xmlns:p14="http://schemas.microsoft.com/office/powerpoint/2010/main" val="188716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NETs Failure  </a:t>
            </a:r>
            <a:endParaRPr lang="en-GB" dirty="0"/>
          </a:p>
        </p:txBody>
      </p:sp>
      <p:sp>
        <p:nvSpPr>
          <p:cNvPr id="3" name="Content Placeholder 2"/>
          <p:cNvSpPr>
            <a:spLocks noGrp="1"/>
          </p:cNvSpPr>
          <p:nvPr>
            <p:ph idx="1"/>
          </p:nvPr>
        </p:nvSpPr>
        <p:spPr>
          <a:xfrm>
            <a:off x="571500" y="2998649"/>
            <a:ext cx="5971540" cy="2970351"/>
          </a:xfrm>
        </p:spPr>
        <p:txBody>
          <a:bodyPr/>
          <a:lstStyle/>
          <a:p>
            <a:r>
              <a:rPr lang="en-GB" sz="2400" dirty="0" smtClean="0"/>
              <a:t>Is a Nationwide /large scale power outage, usually with little to no notice which could last for up to 7-14 days depending on the circumstances.</a:t>
            </a:r>
          </a:p>
          <a:p>
            <a:r>
              <a:rPr lang="en-GB" sz="2400" dirty="0" smtClean="0"/>
              <a:t>There will be no power, no water, no </a:t>
            </a:r>
            <a:r>
              <a:rPr lang="en-GB" sz="2400" dirty="0" err="1" smtClean="0"/>
              <a:t>comms</a:t>
            </a:r>
            <a:r>
              <a:rPr lang="en-GB" sz="2400" dirty="0" smtClean="0"/>
              <a:t>, no IT, no fuel, no </a:t>
            </a:r>
            <a:r>
              <a:rPr lang="en-GB" sz="2400" b="1" dirty="0" smtClean="0"/>
              <a:t>Think Die </a:t>
            </a:r>
            <a:r>
              <a:rPr lang="en-GB" sz="2400" b="1" dirty="0"/>
              <a:t>H</a:t>
            </a:r>
            <a:r>
              <a:rPr lang="en-GB" sz="2400" b="1" dirty="0" smtClean="0"/>
              <a:t>ard 4</a:t>
            </a:r>
            <a:r>
              <a:rPr lang="en-GB" sz="2400" dirty="0" smtClean="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2998649"/>
            <a:ext cx="1968500" cy="2987040"/>
          </a:xfrm>
          <a:prstGeom prst="rect">
            <a:avLst/>
          </a:prstGeom>
        </p:spPr>
      </p:pic>
      <p:sp>
        <p:nvSpPr>
          <p:cNvPr id="7" name="TextBox 6"/>
          <p:cNvSpPr txBox="1"/>
          <p:nvPr/>
        </p:nvSpPr>
        <p:spPr>
          <a:xfrm>
            <a:off x="650240" y="1798320"/>
            <a:ext cx="7863840" cy="1200329"/>
          </a:xfrm>
          <a:prstGeom prst="rect">
            <a:avLst/>
          </a:prstGeom>
          <a:noFill/>
        </p:spPr>
        <p:txBody>
          <a:bodyPr wrap="square" rtlCol="0">
            <a:spAutoFit/>
          </a:bodyPr>
          <a:lstStyle/>
          <a:p>
            <a:pPr marL="0" indent="0" algn="l">
              <a:buNone/>
            </a:pPr>
            <a:r>
              <a:rPr lang="en-GB">
                <a:solidFill>
                  <a:schemeClr val="accent2"/>
                </a:solidFill>
                <a:latin typeface="StoneSansSemibold"/>
              </a:rPr>
              <a:t>This would be a Catastrophic event and a Major Incident for NHSG and the HSCPs including activation of the Local Resilience Partnership</a:t>
            </a:r>
            <a:endParaRPr lang="en-GB" dirty="0">
              <a:solidFill>
                <a:schemeClr val="accent2"/>
              </a:solidFill>
              <a:latin typeface="StoneSansSemibold"/>
            </a:endParaRPr>
          </a:p>
        </p:txBody>
      </p:sp>
    </p:spTree>
    <p:extLst>
      <p:ext uri="{BB962C8B-B14F-4D97-AF65-F5344CB8AC3E}">
        <p14:creationId xmlns:p14="http://schemas.microsoft.com/office/powerpoint/2010/main" val="1664819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Localised Power Failure	</a:t>
            </a:r>
            <a:endParaRPr lang="en-GB" dirty="0"/>
          </a:p>
        </p:txBody>
      </p:sp>
      <p:graphicFrame>
        <p:nvGraphicFramePr>
          <p:cNvPr id="4" name="Content Placeholder 4">
            <a:extLst>
              <a:ext uri="{FF2B5EF4-FFF2-40B4-BE49-F238E27FC236}">
                <a16:creationId xmlns:a16="http://schemas.microsoft.com/office/drawing/2014/main" xmlns="" id="{8AFCECE3-7869-45A9-8BC8-9C50FBB92D73}"/>
              </a:ext>
            </a:extLst>
          </p:cNvPr>
          <p:cNvGraphicFramePr>
            <a:graphicFrameLocks noGrp="1"/>
          </p:cNvGraphicFramePr>
          <p:nvPr>
            <p:ph idx="1"/>
            <p:extLst>
              <p:ext uri="{D42A27DB-BD31-4B8C-83A1-F6EECF244321}">
                <p14:modId xmlns:p14="http://schemas.microsoft.com/office/powerpoint/2010/main" val="3046550419"/>
              </p:ext>
            </p:extLst>
          </p:nvPr>
        </p:nvGraphicFramePr>
        <p:xfrm>
          <a:off x="965200" y="1790700"/>
          <a:ext cx="7708900" cy="4178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8334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Unplanned Power Outage</a:t>
            </a:r>
            <a:endParaRPr lang="en-GB" dirty="0"/>
          </a:p>
        </p:txBody>
      </p:sp>
      <p:sp>
        <p:nvSpPr>
          <p:cNvPr id="3" name="Content Placeholder 2"/>
          <p:cNvSpPr>
            <a:spLocks noGrp="1"/>
          </p:cNvSpPr>
          <p:nvPr>
            <p:ph idx="1"/>
          </p:nvPr>
        </p:nvSpPr>
        <p:spPr>
          <a:xfrm>
            <a:off x="571500" y="1790700"/>
            <a:ext cx="8102600" cy="4178300"/>
          </a:xfrm>
        </p:spPr>
        <p:txBody>
          <a:bodyPr/>
          <a:lstStyle/>
          <a:p>
            <a:pPr marL="0" indent="0">
              <a:buNone/>
            </a:pPr>
            <a:r>
              <a:rPr lang="en-GB" sz="2400" dirty="0" smtClean="0">
                <a:solidFill>
                  <a:schemeClr val="accent2"/>
                </a:solidFill>
              </a:rPr>
              <a:t>Managed under Business Continuity</a:t>
            </a:r>
          </a:p>
          <a:p>
            <a:pPr marL="0" indent="0">
              <a:buNone/>
            </a:pPr>
            <a:endParaRPr lang="en-GB" dirty="0" smtClean="0"/>
          </a:p>
          <a:p>
            <a:r>
              <a:rPr lang="en-GB" sz="2400" dirty="0" smtClean="0"/>
              <a:t>This type of event is usually unexpected but maybe foreseen due to bad weather events </a:t>
            </a:r>
            <a:r>
              <a:rPr lang="en-GB" sz="2400" dirty="0" err="1" smtClean="0"/>
              <a:t>etc</a:t>
            </a:r>
            <a:endParaRPr lang="en-GB" sz="2400" dirty="0" smtClean="0"/>
          </a:p>
          <a:p>
            <a:r>
              <a:rPr lang="en-GB" sz="2400" dirty="0" smtClean="0"/>
              <a:t>Business Continuity Plan and Business Impact </a:t>
            </a:r>
            <a:r>
              <a:rPr lang="en-GB" sz="2400" dirty="0"/>
              <a:t>A</a:t>
            </a:r>
            <a:r>
              <a:rPr lang="en-GB" sz="2400" dirty="0" smtClean="0"/>
              <a:t>nalysis should help services respond to this type of event</a:t>
            </a:r>
            <a:endParaRPr lang="en-GB"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7700" y="4805680"/>
            <a:ext cx="2946400" cy="1830070"/>
          </a:xfrm>
          <a:prstGeom prst="rect">
            <a:avLst/>
          </a:prstGeom>
        </p:spPr>
      </p:pic>
    </p:spTree>
    <p:extLst>
      <p:ext uri="{BB962C8B-B14F-4D97-AF65-F5344CB8AC3E}">
        <p14:creationId xmlns:p14="http://schemas.microsoft.com/office/powerpoint/2010/main" val="377543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services need to do?</a:t>
            </a:r>
            <a:endParaRPr lang="en-GB" dirty="0"/>
          </a:p>
        </p:txBody>
      </p:sp>
      <p:sp>
        <p:nvSpPr>
          <p:cNvPr id="3" name="Content Placeholder 2"/>
          <p:cNvSpPr>
            <a:spLocks noGrp="1"/>
          </p:cNvSpPr>
          <p:nvPr>
            <p:ph idx="1"/>
          </p:nvPr>
        </p:nvSpPr>
        <p:spPr>
          <a:xfrm>
            <a:off x="571500" y="1790700"/>
            <a:ext cx="8102600" cy="4178300"/>
          </a:xfrm>
        </p:spPr>
        <p:txBody>
          <a:bodyPr/>
          <a:lstStyle/>
          <a:p>
            <a:r>
              <a:rPr lang="en-GB" sz="2400" dirty="0" smtClean="0"/>
              <a:t>Have a Business Impact Analysis (BIA) that identifies the most critical services and </a:t>
            </a:r>
          </a:p>
          <a:p>
            <a:r>
              <a:rPr lang="en-GB" sz="2400" dirty="0"/>
              <a:t>Mitigate the effects of a power outage where </a:t>
            </a:r>
            <a:r>
              <a:rPr lang="en-GB" sz="2400" dirty="0" smtClean="0"/>
              <a:t>possible by establishing ways to keep providing these where possible (alternative premises, back up batteries </a:t>
            </a:r>
            <a:r>
              <a:rPr lang="en-GB" sz="2400" dirty="0" err="1" smtClean="0"/>
              <a:t>etc</a:t>
            </a:r>
            <a:r>
              <a:rPr lang="en-GB" sz="2400" dirty="0" smtClean="0"/>
              <a:t>)</a:t>
            </a:r>
          </a:p>
          <a:p>
            <a:r>
              <a:rPr lang="en-GB" sz="2400" dirty="0" smtClean="0"/>
              <a:t>Have Business Continuity Plan (BCP) in place to deal with disruptive events (including Power Outages)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 y="4582160"/>
            <a:ext cx="3817620" cy="1885696"/>
          </a:xfrm>
          <a:prstGeom prst="rect">
            <a:avLst/>
          </a:prstGeom>
        </p:spPr>
      </p:pic>
    </p:spTree>
    <p:extLst>
      <p:ext uri="{BB962C8B-B14F-4D97-AF65-F5344CB8AC3E}">
        <p14:creationId xmlns:p14="http://schemas.microsoft.com/office/powerpoint/2010/main" val="3869966454"/>
      </p:ext>
    </p:extLst>
  </p:cSld>
  <p:clrMapOvr>
    <a:masterClrMapping/>
  </p:clrMapOvr>
  <p:timing>
    <p:tnLst>
      <p:par>
        <p:cTn id="1" dur="indefinite" restart="never" nodeType="tmRoot"/>
      </p:par>
    </p:tnLst>
  </p:timing>
</p:sld>
</file>

<file path=ppt/theme/theme1.xml><?xml version="1.0" encoding="utf-8"?>
<a:theme xmlns:a="http://schemas.openxmlformats.org/drawingml/2006/main" name="NHSGRASC.POT">
  <a:themeElements>
    <a:clrScheme name="NHSGRASC.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NHSGRASC.POT">
      <a:majorFont>
        <a:latin typeface="StoneSansSemibold"/>
        <a:ea typeface=""/>
        <a:cs typeface=""/>
      </a:majorFont>
      <a:minorFont>
        <a:latin typeface="StoneSans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0099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HSGRASC.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HSGRASC.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HSGRASC.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HSGRASC.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HSGRASC.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HSGRASC.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HSGRASC.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72e9c54-fa02-4b60-80ca-8d76c2ae4921" xsi:nil="true"/>
    <lcf76f155ced4ddcb4097134ff3c332f xmlns="7c3e4407-ce08-4a2d-9265-34e7455a487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6F8D426F3B6504687B3321CFA016072" ma:contentTypeVersion="12" ma:contentTypeDescription="Create a new document." ma:contentTypeScope="" ma:versionID="b6871d9d7ec9f2c1f6304f6fb809b05b">
  <xsd:schema xmlns:xsd="http://www.w3.org/2001/XMLSchema" xmlns:xs="http://www.w3.org/2001/XMLSchema" xmlns:p="http://schemas.microsoft.com/office/2006/metadata/properties" xmlns:ns2="7c3e4407-ce08-4a2d-9265-34e7455a4871" xmlns:ns3="972e9c54-fa02-4b60-80ca-8d76c2ae4921" targetNamespace="http://schemas.microsoft.com/office/2006/metadata/properties" ma:root="true" ma:fieldsID="c36ec13a857a4d1b3f254e6d2e907db3" ns2:_="" ns3:_="">
    <xsd:import namespace="7c3e4407-ce08-4a2d-9265-34e7455a4871"/>
    <xsd:import namespace="972e9c54-fa02-4b60-80ca-8d76c2ae492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3e4407-ce08-4a2d-9265-34e7455a48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6ac32b6-d060-42fb-93c0-6c46742e1a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2e9c54-fa02-4b60-80ca-8d76c2ae492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17aa327-b5a3-421e-b047-f0f71df935c1}" ma:internalName="TaxCatchAll" ma:showField="CatchAllData" ma:web="972e9c54-fa02-4b60-80ca-8d76c2ae49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E36D86-1AF6-465E-A76E-AF286A05EDC4}">
  <ds:schemaRefs>
    <ds:schemaRef ds:uri="http://schemas.microsoft.com/office/2006/metadata/properties"/>
    <ds:schemaRef ds:uri="http://schemas.microsoft.com/office/infopath/2007/PartnerControls"/>
    <ds:schemaRef ds:uri="972e9c54-fa02-4b60-80ca-8d76c2ae4921"/>
    <ds:schemaRef ds:uri="7c3e4407-ce08-4a2d-9265-34e7455a4871"/>
  </ds:schemaRefs>
</ds:datastoreItem>
</file>

<file path=customXml/itemProps2.xml><?xml version="1.0" encoding="utf-8"?>
<ds:datastoreItem xmlns:ds="http://schemas.openxmlformats.org/officeDocument/2006/customXml" ds:itemID="{6BBD2FEC-2276-49BE-BED0-4A72603BFE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3e4407-ce08-4a2d-9265-34e7455a4871"/>
    <ds:schemaRef ds:uri="972e9c54-fa02-4b60-80ca-8d76c2ae49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C4CD09-EEC3-42E7-AA39-66AC01FAF2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D:\Guidelines\Templates\NHS PowerPoint\NHS_GRAM\NHSGRASC.POT</Template>
  <TotalTime>4558</TotalTime>
  <Words>860</Words>
  <Application>Microsoft Office PowerPoint</Application>
  <PresentationFormat>On-screen Show (4:3)</PresentationFormat>
  <Paragraphs>87</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StoneSansSemibold</vt:lpstr>
      <vt:lpstr>Times</vt:lpstr>
      <vt:lpstr>Times New Roman</vt:lpstr>
      <vt:lpstr>NHSGRASC.POT</vt:lpstr>
      <vt:lpstr>POWER RESILIENCE</vt:lpstr>
      <vt:lpstr>Type of Power Failures </vt:lpstr>
      <vt:lpstr>NETS Failure</vt:lpstr>
      <vt:lpstr>Electricity Restoration</vt:lpstr>
      <vt:lpstr>What to expect?</vt:lpstr>
      <vt:lpstr>NETs Failure  </vt:lpstr>
      <vt:lpstr>Localised Power Failure </vt:lpstr>
      <vt:lpstr>Unplanned Power Outage</vt:lpstr>
      <vt:lpstr>What do services need to do?</vt:lpstr>
      <vt:lpstr>ROTA Load Disconnection  </vt:lpstr>
      <vt:lpstr>HOW DO THEY WORK?</vt:lpstr>
      <vt:lpstr>What do you need to do?</vt:lpstr>
      <vt:lpstr>What next?</vt:lpstr>
      <vt:lpstr>Suggestions for Home Emergency Kit </vt:lpstr>
      <vt:lpstr>Any Questions?</vt:lpstr>
    </vt:vector>
  </TitlesOfParts>
  <Company>nhsg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One</dc:title>
  <dc:creator>SJAMIESON</dc:creator>
  <cp:lastModifiedBy>Helen Clark (NHS Grampian)</cp:lastModifiedBy>
  <cp:revision>408</cp:revision>
  <cp:lastPrinted>2018-01-16T12:27:34Z</cp:lastPrinted>
  <dcterms:created xsi:type="dcterms:W3CDTF">2005-04-04T11:30:04Z</dcterms:created>
  <dcterms:modified xsi:type="dcterms:W3CDTF">2023-02-20T14:48:35Z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0x010100A6F8D426F3B6504687B3321CFA016072</vt:lpwstr>
  </property>
</Properties>
</file>