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67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6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49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3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5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0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59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5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1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2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4ABF-93AE-4F46-A249-21DB01A7206E}" type="datetimeFigureOut">
              <a:rPr lang="en-GB" smtClean="0"/>
              <a:pPr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1C33-1778-46E8-8566-F0593B4DE1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3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21829" y="60394"/>
            <a:ext cx="8757138" cy="636130"/>
          </a:xfrm>
          <a:prstGeom prst="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txBody>
          <a:bodyPr vert="horz" lIns="53068" tIns="26534" rIns="53068" bIns="26534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43" b="1" dirty="0">
                <a:latin typeface="+mn-lt"/>
                <a:cs typeface="Arial" panose="020B0604020202020204" pitchFamily="34" charset="0"/>
              </a:rPr>
              <a:t>Pharmacy Clinical Waste Sharps Segregation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49076" y="830855"/>
            <a:ext cx="2856577" cy="4052947"/>
          </a:xfrm>
          <a:prstGeom prst="round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30245" y="789757"/>
            <a:ext cx="2856577" cy="4071672"/>
          </a:xfrm>
          <a:prstGeom prst="round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2142" y="1015656"/>
            <a:ext cx="27266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30L purple lidded bins should be used for patient returned sharps bins containing cytotoxic medication.  </a:t>
            </a:r>
          </a:p>
          <a:p>
            <a:r>
              <a:rPr lang="en-GB" sz="1200" dirty="0">
                <a:latin typeface="+mj-lt"/>
              </a:rPr>
              <a:t>Sharps, used syringes, and similar invasive devices used to administer cytotoxic medicines. </a:t>
            </a:r>
          </a:p>
          <a:p>
            <a:endParaRPr lang="en-GB" sz="12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59532" y="3888310"/>
            <a:ext cx="2814308" cy="813685"/>
          </a:xfrm>
          <a:prstGeom prst="rect">
            <a:avLst/>
          </a:prstGeom>
        </p:spPr>
        <p:txBody>
          <a:bodyPr wrap="square" lIns="74295" tIns="37148" rIns="74295" bIns="37148">
            <a:spAutoFit/>
          </a:bodyPr>
          <a:lstStyle/>
          <a:p>
            <a:pPr algn="just"/>
            <a:endParaRPr lang="en-GB" sz="1200" dirty="0">
              <a:latin typeface="+mj-lt"/>
            </a:endParaRPr>
          </a:p>
          <a:p>
            <a:pPr algn="ctr"/>
            <a:r>
              <a:rPr lang="en-GB" sz="1200" b="1" dirty="0">
                <a:latin typeface="+mj-lt"/>
              </a:rPr>
              <a:t>MUST BE SECURELY SEALED &amp; STORED SAFELY</a:t>
            </a:r>
          </a:p>
          <a:p>
            <a:pPr algn="ctr"/>
            <a:endParaRPr lang="en-GB" sz="12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51378" y="3811431"/>
            <a:ext cx="2814308" cy="998351"/>
          </a:xfrm>
          <a:prstGeom prst="rect">
            <a:avLst/>
          </a:prstGeom>
        </p:spPr>
        <p:txBody>
          <a:bodyPr wrap="square" lIns="74295" tIns="37148" rIns="74295" bIns="37148">
            <a:spAutoFit/>
          </a:bodyPr>
          <a:lstStyle/>
          <a:p>
            <a:pPr algn="just"/>
            <a:endParaRPr lang="en-GB" sz="1200" dirty="0">
              <a:latin typeface="+mj-lt"/>
            </a:endParaRPr>
          </a:p>
          <a:p>
            <a:pPr algn="ctr"/>
            <a:r>
              <a:rPr lang="en-GB" sz="1200" b="1" dirty="0">
                <a:latin typeface="+mj-lt"/>
              </a:rPr>
              <a:t>MUST BE SECURELY SEALED &amp; STORED SAFELY</a:t>
            </a:r>
          </a:p>
          <a:p>
            <a:pPr algn="ctr"/>
            <a:endParaRPr lang="en-GB" sz="1200" b="1" dirty="0">
              <a:latin typeface="+mj-lt"/>
            </a:endParaRPr>
          </a:p>
          <a:p>
            <a:pPr algn="just"/>
            <a:endParaRPr lang="en-GB" sz="1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0562" y="1020125"/>
            <a:ext cx="2532185" cy="444353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30L blue lidded bins should be used for patient returned sharps boxes.  </a:t>
            </a:r>
            <a:endParaRPr lang="en-GB" sz="12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495960" y="4853336"/>
            <a:ext cx="9358085" cy="185028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76411" y="5423303"/>
            <a:ext cx="1633233" cy="70176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343913" y="4830330"/>
            <a:ext cx="8046995" cy="232839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GB" sz="1300" b="1" dirty="0"/>
              <a:t>30L Sharps bins (both blue and purple lidded) must have the following details completed:</a:t>
            </a:r>
          </a:p>
          <a:p>
            <a:pPr lvl="0"/>
            <a:r>
              <a:rPr lang="en-GB" sz="1300" dirty="0"/>
              <a:t>Contractor Code and “sharps waste”. Date and Signature when Bin Assembled, Date and Signature Bin Sealed</a:t>
            </a:r>
          </a:p>
          <a:p>
            <a:pPr lvl="0"/>
            <a:r>
              <a:rPr lang="en-GB" sz="1300" b="1" dirty="0"/>
              <a:t>Patient sharps bins (0.6L, 2l and 4l) must have the following information completed:</a:t>
            </a:r>
          </a:p>
          <a:p>
            <a:pPr lvl="0"/>
            <a:r>
              <a:rPr lang="en-GB" sz="1300" dirty="0"/>
              <a:t>Date and signature when bin assembled, date and signature bin sealed, CHI number if known (contractor code can be used if CHI is unknown)</a:t>
            </a:r>
          </a:p>
          <a:p>
            <a:pPr lvl="0"/>
            <a:r>
              <a:rPr lang="en-GB" sz="1300" b="1" dirty="0"/>
              <a:t>ALL INFORMATION MUST BE COMPLETED IN INDELIBLE MARKER.  BINS MISSING ANY DETAIL WILL NOT BE COLLECTED</a:t>
            </a:r>
          </a:p>
          <a:p>
            <a:pPr lvl="0"/>
            <a:endParaRPr lang="en-GB" sz="1429" dirty="0"/>
          </a:p>
          <a:p>
            <a:endParaRPr lang="en-GB" sz="1429" dirty="0"/>
          </a:p>
          <a:p>
            <a:pPr lvl="0"/>
            <a:endParaRPr lang="en-GB" sz="1429" b="1" dirty="0"/>
          </a:p>
          <a:p>
            <a:endParaRPr lang="en-GB" sz="1143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761321" y="819252"/>
            <a:ext cx="2307300" cy="3919933"/>
          </a:xfrm>
          <a:prstGeom prst="round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4438" y="1001059"/>
            <a:ext cx="22441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Patient returns 0.6l* , 2L</a:t>
            </a:r>
          </a:p>
          <a:p>
            <a:pPr algn="ctr"/>
            <a:r>
              <a:rPr lang="en-GB" sz="1200" b="1" dirty="0">
                <a:latin typeface="+mj-lt"/>
              </a:rPr>
              <a:t> or 4L sharps bin to your pharmacy.  If this contains cytotoxic waste place the bin into a 30L purple lidded container.  If it contains non cytotoxic waste, place into a 30L blue lidded sharps container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540" y="2534243"/>
            <a:ext cx="923925" cy="1538648"/>
          </a:xfrm>
          <a:prstGeom prst="rect">
            <a:avLst/>
          </a:prstGeom>
          <a:solidFill>
            <a:schemeClr val="accent4">
              <a:lumMod val="60000"/>
              <a:lumOff val="40000"/>
              <a:alpha val="77000"/>
            </a:schemeClr>
          </a:solidFill>
        </p:spPr>
      </p:pic>
      <p:sp>
        <p:nvSpPr>
          <p:cNvPr id="13" name="Right Arrow 12"/>
          <p:cNvSpPr/>
          <p:nvPr/>
        </p:nvSpPr>
        <p:spPr>
          <a:xfrm>
            <a:off x="6590805" y="2731325"/>
            <a:ext cx="1567542" cy="318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Arrow 13"/>
          <p:cNvSpPr/>
          <p:nvPr/>
        </p:nvSpPr>
        <p:spPr>
          <a:xfrm>
            <a:off x="3716977" y="2731324"/>
            <a:ext cx="1425039" cy="2850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347" y="2198586"/>
            <a:ext cx="2009781" cy="16933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264" y="2198586"/>
            <a:ext cx="1979713" cy="16897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42016" y="4267200"/>
            <a:ext cx="160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*0.6l boxes are being removed as an option.</a:t>
            </a:r>
          </a:p>
        </p:txBody>
      </p:sp>
    </p:spTree>
    <p:extLst>
      <p:ext uri="{BB962C8B-B14F-4D97-AF65-F5344CB8AC3E}">
        <p14:creationId xmlns:p14="http://schemas.microsoft.com/office/powerpoint/2010/main" val="45275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21829" y="60394"/>
            <a:ext cx="8757138" cy="636130"/>
          </a:xfrm>
          <a:prstGeom prst="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txBody>
          <a:bodyPr vert="horz" lIns="53068" tIns="26534" rIns="53068" bIns="26534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43" b="1" dirty="0">
                <a:latin typeface="+mn-lt"/>
                <a:cs typeface="Arial" panose="020B0604020202020204" pitchFamily="34" charset="0"/>
              </a:rPr>
              <a:t>Pharmacy Patient Medicine Returns Segregation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49076" y="830855"/>
            <a:ext cx="2856577" cy="4052947"/>
          </a:xfrm>
          <a:prstGeom prst="round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30245" y="789757"/>
            <a:ext cx="2856577" cy="4071672"/>
          </a:xfrm>
          <a:prstGeom prst="round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2142" y="1015656"/>
            <a:ext cx="2726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30L purple lidded bins should be used for patient returned Cytotoxic Medication. </a:t>
            </a:r>
          </a:p>
          <a:p>
            <a:r>
              <a:rPr lang="en-GB" sz="1200" dirty="0">
                <a:latin typeface="+mj-lt"/>
              </a:rPr>
              <a:t>This waste stream must be used for returned MDI inhalers but please write “Aerosols” on the container.</a:t>
            </a:r>
          </a:p>
          <a:p>
            <a:endParaRPr lang="en-GB" sz="12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59532" y="3888310"/>
            <a:ext cx="2814308" cy="813685"/>
          </a:xfrm>
          <a:prstGeom prst="rect">
            <a:avLst/>
          </a:prstGeom>
        </p:spPr>
        <p:txBody>
          <a:bodyPr wrap="square" lIns="74295" tIns="37148" rIns="74295" bIns="37148">
            <a:spAutoFit/>
          </a:bodyPr>
          <a:lstStyle/>
          <a:p>
            <a:pPr algn="just"/>
            <a:endParaRPr lang="en-GB" sz="1200" dirty="0">
              <a:latin typeface="+mj-lt"/>
            </a:endParaRPr>
          </a:p>
          <a:p>
            <a:pPr algn="ctr"/>
            <a:r>
              <a:rPr lang="en-GB" sz="1200" b="1" dirty="0">
                <a:latin typeface="+mj-lt"/>
              </a:rPr>
              <a:t>MUST BE SECURELY SEALED &amp; STORED SAFELY</a:t>
            </a:r>
          </a:p>
          <a:p>
            <a:pPr algn="ctr"/>
            <a:endParaRPr lang="en-GB" sz="12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51378" y="3811431"/>
            <a:ext cx="2814308" cy="998351"/>
          </a:xfrm>
          <a:prstGeom prst="rect">
            <a:avLst/>
          </a:prstGeom>
        </p:spPr>
        <p:txBody>
          <a:bodyPr wrap="square" lIns="74295" tIns="37148" rIns="74295" bIns="37148">
            <a:spAutoFit/>
          </a:bodyPr>
          <a:lstStyle/>
          <a:p>
            <a:pPr algn="just"/>
            <a:endParaRPr lang="en-GB" sz="1200" dirty="0">
              <a:latin typeface="+mj-lt"/>
            </a:endParaRPr>
          </a:p>
          <a:p>
            <a:pPr algn="ctr"/>
            <a:r>
              <a:rPr lang="en-GB" sz="1200" b="1" dirty="0">
                <a:latin typeface="+mj-lt"/>
              </a:rPr>
              <a:t>MUST BE SECURELY SEALED &amp; STORED SAFELY</a:t>
            </a:r>
          </a:p>
          <a:p>
            <a:pPr algn="ctr"/>
            <a:endParaRPr lang="en-GB" sz="1200" b="1" dirty="0">
              <a:latin typeface="+mj-lt"/>
            </a:endParaRPr>
          </a:p>
          <a:p>
            <a:pPr algn="just"/>
            <a:endParaRPr lang="en-GB" sz="1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0562" y="1020125"/>
            <a:ext cx="2532185" cy="444353"/>
          </a:xfrm>
          <a:prstGeom prst="rect">
            <a:avLst/>
          </a:prstGeom>
          <a:noFill/>
        </p:spPr>
        <p:txBody>
          <a:bodyPr wrap="square" lIns="74295" tIns="37148" rIns="74295" bIns="37148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22L blue lidded bins should be used for patient returned medicines.  </a:t>
            </a:r>
            <a:endParaRPr lang="en-GB" sz="12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495960" y="4853336"/>
            <a:ext cx="9358085" cy="185028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76411" y="5423303"/>
            <a:ext cx="1633233" cy="70176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343913" y="4830330"/>
            <a:ext cx="8046995" cy="252844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sz="1300" b="1" dirty="0"/>
              <a:t> 22L Blue Medicines Waste Bins must have the following details completed on the side of the bin:</a:t>
            </a:r>
          </a:p>
          <a:p>
            <a:pPr lvl="0"/>
            <a:r>
              <a:rPr lang="en-GB" sz="1300" dirty="0"/>
              <a:t>Contractor Code and “waste medication” ”.  Date and Signature Bin Sealed.</a:t>
            </a:r>
          </a:p>
          <a:p>
            <a:pPr lvl="0"/>
            <a:r>
              <a:rPr lang="en-GB" sz="1300" b="1" dirty="0"/>
              <a:t>30L Purple bins must have the following details completed:</a:t>
            </a:r>
          </a:p>
          <a:p>
            <a:pPr lvl="0"/>
            <a:r>
              <a:rPr lang="en-GB" sz="1300" dirty="0"/>
              <a:t>Contractor Code, and “waste medication” and/or “Aerosols”. Date and Signature when Bin Assembled, Date and Signature Bin Sealed.</a:t>
            </a:r>
          </a:p>
          <a:p>
            <a:pPr lvl="0"/>
            <a:r>
              <a:rPr lang="en-GB" sz="1300" b="1" dirty="0"/>
              <a:t>All </a:t>
            </a:r>
            <a:r>
              <a:rPr lang="en-GB" sz="1300" b="1" u="sng" dirty="0"/>
              <a:t>MDI</a:t>
            </a:r>
            <a:r>
              <a:rPr lang="en-GB" sz="1300" b="1" dirty="0"/>
              <a:t> Inhaler Recycling must be sent via purple lidded stream to ensure HTI makes the waste gases inert.</a:t>
            </a:r>
          </a:p>
          <a:p>
            <a:pPr lvl="0"/>
            <a:r>
              <a:rPr lang="en-GB" sz="1300" b="1" dirty="0"/>
              <a:t>ALL INFORMATION MUST BE COMPLETED IN INDELIBLE MARKER.  BINS MISSING ANY DETAIL WILL NOT BE COLLECTED</a:t>
            </a:r>
          </a:p>
          <a:p>
            <a:pPr lvl="0"/>
            <a:endParaRPr lang="en-GB" sz="1429" dirty="0"/>
          </a:p>
          <a:p>
            <a:endParaRPr lang="en-GB" sz="1429" dirty="0"/>
          </a:p>
          <a:p>
            <a:pPr lvl="0"/>
            <a:endParaRPr lang="en-GB" sz="1429" b="1" dirty="0"/>
          </a:p>
          <a:p>
            <a:endParaRPr lang="en-GB" sz="1143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761321" y="819252"/>
            <a:ext cx="2307300" cy="3919933"/>
          </a:xfrm>
          <a:prstGeom prst="roundRect">
            <a:avLst/>
          </a:prstGeom>
          <a:solidFill>
            <a:srgbClr val="FFFF00">
              <a:alpha val="6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4438" y="1001059"/>
            <a:ext cx="2244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Patient returns unwanted or out of date waste, if possible ask patient to remove all cardboard outers so only Medication Waste is being incinerated.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6590805" y="2731325"/>
            <a:ext cx="1567542" cy="318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Arrow 13"/>
          <p:cNvSpPr/>
          <p:nvPr/>
        </p:nvSpPr>
        <p:spPr>
          <a:xfrm>
            <a:off x="3716977" y="2731324"/>
            <a:ext cx="1425039" cy="2850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264" y="2198586"/>
            <a:ext cx="1979713" cy="1689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394" y="2084832"/>
            <a:ext cx="1778031" cy="1536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60" y="1924374"/>
            <a:ext cx="1483544" cy="19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8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8368</TotalTime>
  <Words>411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Law, Simon</dc:creator>
  <cp:lastModifiedBy>Boags, Aileen</cp:lastModifiedBy>
  <cp:revision>26</cp:revision>
  <cp:lastPrinted>2023-01-24T15:51:36Z</cp:lastPrinted>
  <dcterms:created xsi:type="dcterms:W3CDTF">2019-10-31T16:54:36Z</dcterms:created>
  <dcterms:modified xsi:type="dcterms:W3CDTF">2023-02-09T14:44:11Z</dcterms:modified>
</cp:coreProperties>
</file>