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handoutMasterIdLst>
    <p:handoutMasterId r:id="rId49"/>
  </p:handoutMasterIdLst>
  <p:sldIdLst>
    <p:sldId id="294" r:id="rId2"/>
    <p:sldId id="295" r:id="rId3"/>
    <p:sldId id="315" r:id="rId4"/>
    <p:sldId id="318" r:id="rId5"/>
    <p:sldId id="322" r:id="rId6"/>
    <p:sldId id="319" r:id="rId7"/>
    <p:sldId id="320" r:id="rId8"/>
    <p:sldId id="321" r:id="rId9"/>
    <p:sldId id="293" r:id="rId10"/>
    <p:sldId id="257" r:id="rId11"/>
    <p:sldId id="258" r:id="rId12"/>
    <p:sldId id="259" r:id="rId13"/>
    <p:sldId id="314" r:id="rId14"/>
    <p:sldId id="260" r:id="rId15"/>
    <p:sldId id="261" r:id="rId16"/>
    <p:sldId id="262" r:id="rId17"/>
    <p:sldId id="264" r:id="rId18"/>
    <p:sldId id="263" r:id="rId19"/>
    <p:sldId id="265" r:id="rId20"/>
    <p:sldId id="266" r:id="rId21"/>
    <p:sldId id="267" r:id="rId22"/>
    <p:sldId id="268" r:id="rId23"/>
    <p:sldId id="269" r:id="rId24"/>
    <p:sldId id="270" r:id="rId25"/>
    <p:sldId id="271" r:id="rId26"/>
    <p:sldId id="272" r:id="rId27"/>
    <p:sldId id="273" r:id="rId28"/>
    <p:sldId id="274" r:id="rId29"/>
    <p:sldId id="275" r:id="rId30"/>
    <p:sldId id="276" r:id="rId31"/>
    <p:sldId id="277" r:id="rId32"/>
    <p:sldId id="278" r:id="rId33"/>
    <p:sldId id="279" r:id="rId34"/>
    <p:sldId id="280" r:id="rId35"/>
    <p:sldId id="311" r:id="rId36"/>
    <p:sldId id="282" r:id="rId37"/>
    <p:sldId id="283" r:id="rId38"/>
    <p:sldId id="284" r:id="rId39"/>
    <p:sldId id="286" r:id="rId40"/>
    <p:sldId id="303" r:id="rId41"/>
    <p:sldId id="313" r:id="rId42"/>
    <p:sldId id="316" r:id="rId43"/>
    <p:sldId id="306" r:id="rId44"/>
    <p:sldId id="317" r:id="rId45"/>
    <p:sldId id="323" r:id="rId46"/>
    <p:sldId id="289" r:id="rId47"/>
  </p:sldIdLst>
  <p:sldSz cx="9144000" cy="6858000" type="screen4x3"/>
  <p:notesSz cx="6797675" cy="9928225"/>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ex" initials="A"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5280" autoAdjust="0"/>
  </p:normalViewPr>
  <p:slideViewPr>
    <p:cSldViewPr>
      <p:cViewPr varScale="1">
        <p:scale>
          <a:sx n="43" d="100"/>
          <a:sy n="43" d="100"/>
        </p:scale>
        <p:origin x="1960" y="36"/>
      </p:cViewPr>
      <p:guideLst>
        <p:guide orient="horz" pos="2160"/>
        <p:guide pos="2880"/>
      </p:guideLst>
    </p:cSldViewPr>
  </p:slideViewPr>
  <p:notesTextViewPr>
    <p:cViewPr>
      <p:scale>
        <a:sx n="200" d="100"/>
        <a:sy n="200" d="100"/>
      </p:scale>
      <p:origin x="0" y="0"/>
    </p:cViewPr>
  </p:notesTextViewPr>
  <p:sorterViewPr>
    <p:cViewPr>
      <p:scale>
        <a:sx n="66" d="100"/>
        <a:sy n="66" d="100"/>
      </p:scale>
      <p:origin x="0" y="667"/>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bwMode="auto">
          <a:xfrm>
            <a:off x="0" y="1"/>
            <a:ext cx="2945660" cy="496410"/>
          </a:xfrm>
          <a:prstGeom prst="rect">
            <a:avLst/>
          </a:prstGeom>
          <a:noFill/>
          <a:ln w="9525">
            <a:noFill/>
            <a:miter lim="800000"/>
            <a:headEnd/>
            <a:tailEnd/>
          </a:ln>
          <a:effectLst/>
        </p:spPr>
        <p:txBody>
          <a:bodyPr vert="horz" wrap="square" lIns="91895" tIns="45948" rIns="91895" bIns="45948" numCol="1" anchor="t" anchorCtr="0" compatLnSpc="1">
            <a:prstTxWarp prst="textNoShape">
              <a:avLst/>
            </a:prstTxWarp>
          </a:bodyPr>
          <a:lstStyle>
            <a:lvl1pPr>
              <a:defRPr sz="1200"/>
            </a:lvl1pPr>
          </a:lstStyle>
          <a:p>
            <a:pPr>
              <a:defRPr/>
            </a:pPr>
            <a:endParaRPr lang="en-GB" dirty="0"/>
          </a:p>
        </p:txBody>
      </p:sp>
      <p:sp>
        <p:nvSpPr>
          <p:cNvPr id="59395" name="Rectangle 3"/>
          <p:cNvSpPr>
            <a:spLocks noGrp="1" noChangeArrowheads="1"/>
          </p:cNvSpPr>
          <p:nvPr>
            <p:ph type="dt" sz="quarter" idx="1"/>
          </p:nvPr>
        </p:nvSpPr>
        <p:spPr bwMode="auto">
          <a:xfrm>
            <a:off x="3850442" y="1"/>
            <a:ext cx="2945660" cy="496410"/>
          </a:xfrm>
          <a:prstGeom prst="rect">
            <a:avLst/>
          </a:prstGeom>
          <a:noFill/>
          <a:ln w="9525">
            <a:noFill/>
            <a:miter lim="800000"/>
            <a:headEnd/>
            <a:tailEnd/>
          </a:ln>
          <a:effectLst/>
        </p:spPr>
        <p:txBody>
          <a:bodyPr vert="horz" wrap="square" lIns="91895" tIns="45948" rIns="91895" bIns="45948" numCol="1" anchor="t" anchorCtr="0" compatLnSpc="1">
            <a:prstTxWarp prst="textNoShape">
              <a:avLst/>
            </a:prstTxWarp>
          </a:bodyPr>
          <a:lstStyle>
            <a:lvl1pPr algn="r">
              <a:defRPr sz="1200"/>
            </a:lvl1pPr>
          </a:lstStyle>
          <a:p>
            <a:pPr>
              <a:defRPr/>
            </a:pPr>
            <a:fld id="{A21E6C64-19D8-4B8A-8255-191F4DB69241}" type="datetimeFigureOut">
              <a:rPr lang="en-GB"/>
              <a:pPr>
                <a:defRPr/>
              </a:pPr>
              <a:t>16/02/2024</a:t>
            </a:fld>
            <a:endParaRPr lang="en-GB" dirty="0"/>
          </a:p>
        </p:txBody>
      </p:sp>
      <p:sp>
        <p:nvSpPr>
          <p:cNvPr id="59396" name="Rectangle 4"/>
          <p:cNvSpPr>
            <a:spLocks noGrp="1" noChangeArrowheads="1"/>
          </p:cNvSpPr>
          <p:nvPr>
            <p:ph type="ftr" sz="quarter" idx="2"/>
          </p:nvPr>
        </p:nvSpPr>
        <p:spPr bwMode="auto">
          <a:xfrm>
            <a:off x="0" y="9430091"/>
            <a:ext cx="2945660" cy="496410"/>
          </a:xfrm>
          <a:prstGeom prst="rect">
            <a:avLst/>
          </a:prstGeom>
          <a:noFill/>
          <a:ln w="9525">
            <a:noFill/>
            <a:miter lim="800000"/>
            <a:headEnd/>
            <a:tailEnd/>
          </a:ln>
          <a:effectLst/>
        </p:spPr>
        <p:txBody>
          <a:bodyPr vert="horz" wrap="square" lIns="91895" tIns="45948" rIns="91895" bIns="45948" numCol="1" anchor="b" anchorCtr="0" compatLnSpc="1">
            <a:prstTxWarp prst="textNoShape">
              <a:avLst/>
            </a:prstTxWarp>
          </a:bodyPr>
          <a:lstStyle>
            <a:lvl1pPr>
              <a:defRPr sz="1200"/>
            </a:lvl1pPr>
          </a:lstStyle>
          <a:p>
            <a:pPr>
              <a:defRPr/>
            </a:pPr>
            <a:endParaRPr lang="en-GB" dirty="0"/>
          </a:p>
        </p:txBody>
      </p:sp>
      <p:sp>
        <p:nvSpPr>
          <p:cNvPr id="59397" name="Rectangle 5"/>
          <p:cNvSpPr>
            <a:spLocks noGrp="1" noChangeArrowheads="1"/>
          </p:cNvSpPr>
          <p:nvPr>
            <p:ph type="sldNum" sz="quarter" idx="3"/>
          </p:nvPr>
        </p:nvSpPr>
        <p:spPr bwMode="auto">
          <a:xfrm>
            <a:off x="3850442" y="9430091"/>
            <a:ext cx="2945660" cy="496410"/>
          </a:xfrm>
          <a:prstGeom prst="rect">
            <a:avLst/>
          </a:prstGeom>
          <a:noFill/>
          <a:ln w="9525">
            <a:noFill/>
            <a:miter lim="800000"/>
            <a:headEnd/>
            <a:tailEnd/>
          </a:ln>
          <a:effectLst/>
        </p:spPr>
        <p:txBody>
          <a:bodyPr vert="horz" wrap="square" lIns="91895" tIns="45948" rIns="91895" bIns="45948" numCol="1" anchor="b" anchorCtr="0" compatLnSpc="1">
            <a:prstTxWarp prst="textNoShape">
              <a:avLst/>
            </a:prstTxWarp>
          </a:bodyPr>
          <a:lstStyle>
            <a:lvl1pPr algn="r">
              <a:defRPr sz="1200"/>
            </a:lvl1pPr>
          </a:lstStyle>
          <a:p>
            <a:pPr>
              <a:defRPr/>
            </a:pPr>
            <a:fld id="{740BCBD7-1693-4246-AE6E-2B2917F8F8A5}" type="slidenum">
              <a:rPr lang="en-GB"/>
              <a:pPr>
                <a:defRPr/>
              </a:pPr>
              <a:t>‹#›</a:t>
            </a:fld>
            <a:endParaRPr lang="en-GB" dirty="0"/>
          </a:p>
        </p:txBody>
      </p:sp>
    </p:spTree>
    <p:extLst>
      <p:ext uri="{BB962C8B-B14F-4D97-AF65-F5344CB8AC3E}">
        <p14:creationId xmlns:p14="http://schemas.microsoft.com/office/powerpoint/2010/main" val="22526043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60" cy="496410"/>
          </a:xfrm>
          <a:prstGeom prst="rect">
            <a:avLst/>
          </a:prstGeom>
        </p:spPr>
        <p:txBody>
          <a:bodyPr vert="horz" lIns="91895" tIns="45948" rIns="91895" bIns="45948" rtlCol="0"/>
          <a:lstStyle>
            <a:lvl1pPr algn="l">
              <a:defRPr sz="1200"/>
            </a:lvl1pPr>
          </a:lstStyle>
          <a:p>
            <a:pPr>
              <a:defRPr/>
            </a:pPr>
            <a:endParaRPr lang="en-GB" dirty="0"/>
          </a:p>
        </p:txBody>
      </p:sp>
      <p:sp>
        <p:nvSpPr>
          <p:cNvPr id="3" name="Date Placeholder 2"/>
          <p:cNvSpPr>
            <a:spLocks noGrp="1"/>
          </p:cNvSpPr>
          <p:nvPr>
            <p:ph type="dt" idx="1"/>
          </p:nvPr>
        </p:nvSpPr>
        <p:spPr>
          <a:xfrm>
            <a:off x="3850442" y="1"/>
            <a:ext cx="2945660" cy="496410"/>
          </a:xfrm>
          <a:prstGeom prst="rect">
            <a:avLst/>
          </a:prstGeom>
        </p:spPr>
        <p:txBody>
          <a:bodyPr vert="horz" lIns="91895" tIns="45948" rIns="91895" bIns="45948" rtlCol="0"/>
          <a:lstStyle>
            <a:lvl1pPr algn="r">
              <a:defRPr sz="1200"/>
            </a:lvl1pPr>
          </a:lstStyle>
          <a:p>
            <a:pPr>
              <a:defRPr/>
            </a:pPr>
            <a:fld id="{E17BA088-FEE1-46EA-9C28-D3F220C6BF2A}" type="datetimeFigureOut">
              <a:rPr lang="en-GB"/>
              <a:pPr>
                <a:defRPr/>
              </a:pPr>
              <a:t>16/02/2024</a:t>
            </a:fld>
            <a:endParaRPr lang="en-GB" dirty="0"/>
          </a:p>
        </p:txBody>
      </p:sp>
      <p:sp>
        <p:nvSpPr>
          <p:cNvPr id="4" name="Slide Image Placeholder 3"/>
          <p:cNvSpPr>
            <a:spLocks noGrp="1" noRot="1" noChangeAspect="1"/>
          </p:cNvSpPr>
          <p:nvPr>
            <p:ph type="sldImg" idx="2"/>
          </p:nvPr>
        </p:nvSpPr>
        <p:spPr>
          <a:xfrm>
            <a:off x="917575" y="746125"/>
            <a:ext cx="4962525" cy="3721100"/>
          </a:xfrm>
          <a:prstGeom prst="rect">
            <a:avLst/>
          </a:prstGeom>
          <a:noFill/>
          <a:ln w="12700">
            <a:solidFill>
              <a:prstClr val="black"/>
            </a:solidFill>
          </a:ln>
        </p:spPr>
        <p:txBody>
          <a:bodyPr vert="horz" lIns="91895" tIns="45948" rIns="91895" bIns="45948" rtlCol="0" anchor="ctr"/>
          <a:lstStyle/>
          <a:p>
            <a:pPr lvl="0"/>
            <a:endParaRPr lang="en-GB" noProof="0" dirty="0"/>
          </a:p>
        </p:txBody>
      </p:sp>
      <p:sp>
        <p:nvSpPr>
          <p:cNvPr id="5" name="Notes Placeholder 4"/>
          <p:cNvSpPr>
            <a:spLocks noGrp="1"/>
          </p:cNvSpPr>
          <p:nvPr>
            <p:ph type="body" sz="quarter" idx="3"/>
          </p:nvPr>
        </p:nvSpPr>
        <p:spPr>
          <a:xfrm>
            <a:off x="679768" y="4715907"/>
            <a:ext cx="5438140" cy="4467702"/>
          </a:xfrm>
          <a:prstGeom prst="rect">
            <a:avLst/>
          </a:prstGeom>
        </p:spPr>
        <p:txBody>
          <a:bodyPr vert="horz" lIns="91895" tIns="45948" rIns="91895" bIns="45948"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9430091"/>
            <a:ext cx="2945660" cy="496410"/>
          </a:xfrm>
          <a:prstGeom prst="rect">
            <a:avLst/>
          </a:prstGeom>
        </p:spPr>
        <p:txBody>
          <a:bodyPr vert="horz" lIns="91895" tIns="45948" rIns="91895" bIns="45948" rtlCol="0" anchor="b"/>
          <a:lstStyle>
            <a:lvl1pPr algn="l">
              <a:defRPr sz="1200"/>
            </a:lvl1pPr>
          </a:lstStyle>
          <a:p>
            <a:pPr>
              <a:defRPr/>
            </a:pPr>
            <a:endParaRPr lang="en-GB" dirty="0"/>
          </a:p>
        </p:txBody>
      </p:sp>
      <p:sp>
        <p:nvSpPr>
          <p:cNvPr id="7" name="Slide Number Placeholder 6"/>
          <p:cNvSpPr>
            <a:spLocks noGrp="1"/>
          </p:cNvSpPr>
          <p:nvPr>
            <p:ph type="sldNum" sz="quarter" idx="5"/>
          </p:nvPr>
        </p:nvSpPr>
        <p:spPr>
          <a:xfrm>
            <a:off x="3850442" y="9430091"/>
            <a:ext cx="2945660" cy="496410"/>
          </a:xfrm>
          <a:prstGeom prst="rect">
            <a:avLst/>
          </a:prstGeom>
        </p:spPr>
        <p:txBody>
          <a:bodyPr vert="horz" lIns="91895" tIns="45948" rIns="91895" bIns="45948" rtlCol="0" anchor="b"/>
          <a:lstStyle>
            <a:lvl1pPr algn="r">
              <a:defRPr sz="1200"/>
            </a:lvl1pPr>
          </a:lstStyle>
          <a:p>
            <a:pPr>
              <a:defRPr/>
            </a:pPr>
            <a:fld id="{5015B6AB-5814-4256-BFD9-C2C5D5455E6C}" type="slidenum">
              <a:rPr lang="en-GB"/>
              <a:pPr>
                <a:defRPr/>
              </a:pPr>
              <a:t>‹#›</a:t>
            </a:fld>
            <a:endParaRPr lang="en-GB" dirty="0"/>
          </a:p>
        </p:txBody>
      </p:sp>
    </p:spTree>
    <p:extLst>
      <p:ext uri="{BB962C8B-B14F-4D97-AF65-F5344CB8AC3E}">
        <p14:creationId xmlns:p14="http://schemas.microsoft.com/office/powerpoint/2010/main" val="144000263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5015B6AB-5814-4256-BFD9-C2C5D5455E6C}" type="slidenum">
              <a:rPr lang="en-GB" smtClean="0"/>
              <a:pPr>
                <a:defRPr/>
              </a:pPr>
              <a:t>1</a:t>
            </a:fld>
            <a:endParaRPr lang="en-GB" dirty="0"/>
          </a:p>
        </p:txBody>
      </p:sp>
    </p:spTree>
    <p:extLst>
      <p:ext uri="{BB962C8B-B14F-4D97-AF65-F5344CB8AC3E}">
        <p14:creationId xmlns:p14="http://schemas.microsoft.com/office/powerpoint/2010/main" val="876986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327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274FA00-248F-4349-9C55-4AD60340B5C2}" type="slidenum">
              <a:rPr lang="en-GB" smtClean="0"/>
              <a:pPr/>
              <a:t>23</a:t>
            </a:fld>
            <a:endParaRPr lang="en-GB" dirty="0"/>
          </a:p>
        </p:txBody>
      </p:sp>
    </p:spTree>
    <p:extLst>
      <p:ext uri="{BB962C8B-B14F-4D97-AF65-F5344CB8AC3E}">
        <p14:creationId xmlns:p14="http://schemas.microsoft.com/office/powerpoint/2010/main" val="18660437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5015B6AB-5814-4256-BFD9-C2C5D5455E6C}" type="slidenum">
              <a:rPr lang="en-GB" smtClean="0"/>
              <a:pPr>
                <a:defRPr/>
              </a:pPr>
              <a:t>41</a:t>
            </a:fld>
            <a:endParaRPr lang="en-GB" dirty="0"/>
          </a:p>
        </p:txBody>
      </p:sp>
    </p:spTree>
    <p:extLst>
      <p:ext uri="{BB962C8B-B14F-4D97-AF65-F5344CB8AC3E}">
        <p14:creationId xmlns:p14="http://schemas.microsoft.com/office/powerpoint/2010/main" val="30888111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D8037D4A-B293-42D0-8E63-1913341522F0}" type="slidenum">
              <a:rPr lang="en-GB" smtClean="0"/>
              <a:pPr/>
              <a:t>43</a:t>
            </a:fld>
            <a:endParaRPr lang="en-GB" dirty="0"/>
          </a:p>
        </p:txBody>
      </p:sp>
      <p:sp>
        <p:nvSpPr>
          <p:cNvPr id="5632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632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A record already exist if the client has an open PCR record</a:t>
            </a:r>
            <a:r>
              <a:rPr lang="en-US" baseline="0" dirty="0"/>
              <a:t> or already being supported by the specialist team</a:t>
            </a:r>
            <a:endParaRPr lang="en-US" dirty="0"/>
          </a:p>
        </p:txBody>
      </p:sp>
    </p:spTree>
    <p:extLst>
      <p:ext uri="{BB962C8B-B14F-4D97-AF65-F5344CB8AC3E}">
        <p14:creationId xmlns:p14="http://schemas.microsoft.com/office/powerpoint/2010/main" val="40509560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D8037D4A-B293-42D0-8E63-1913341522F0}" type="slidenum">
              <a:rPr lang="en-GB" smtClean="0"/>
              <a:pPr/>
              <a:t>44</a:t>
            </a:fld>
            <a:endParaRPr lang="en-GB" dirty="0"/>
          </a:p>
        </p:txBody>
      </p:sp>
      <p:sp>
        <p:nvSpPr>
          <p:cNvPr id="5632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632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11984893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D8037D4A-B293-42D0-8E63-1913341522F0}" type="slidenum">
              <a:rPr lang="en-GB" smtClean="0"/>
              <a:pPr/>
              <a:t>45</a:t>
            </a:fld>
            <a:endParaRPr lang="en-GB" dirty="0"/>
          </a:p>
        </p:txBody>
      </p:sp>
      <p:sp>
        <p:nvSpPr>
          <p:cNvPr id="5632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632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36481115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5015B6AB-5814-4256-BFD9-C2C5D5455E6C}" type="slidenum">
              <a:rPr lang="en-GB" smtClean="0"/>
              <a:pPr>
                <a:defRPr/>
              </a:pPr>
              <a:t>46</a:t>
            </a:fld>
            <a:endParaRPr lang="en-GB" dirty="0"/>
          </a:p>
        </p:txBody>
      </p:sp>
    </p:spTree>
    <p:extLst>
      <p:ext uri="{BB962C8B-B14F-4D97-AF65-F5344CB8AC3E}">
        <p14:creationId xmlns:p14="http://schemas.microsoft.com/office/powerpoint/2010/main" val="40822312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Specialist services</a:t>
            </a:r>
            <a:r>
              <a:rPr lang="en-GB" baseline="0" dirty="0"/>
              <a:t> requests – claim product vie UCF</a:t>
            </a:r>
            <a:endParaRPr lang="en-GB" dirty="0"/>
          </a:p>
        </p:txBody>
      </p:sp>
      <p:sp>
        <p:nvSpPr>
          <p:cNvPr id="4" name="Slide Number Placeholder 3"/>
          <p:cNvSpPr>
            <a:spLocks noGrp="1"/>
          </p:cNvSpPr>
          <p:nvPr>
            <p:ph type="sldNum" sz="quarter" idx="10"/>
          </p:nvPr>
        </p:nvSpPr>
        <p:spPr/>
        <p:txBody>
          <a:bodyPr/>
          <a:lstStyle/>
          <a:p>
            <a:pPr>
              <a:defRPr/>
            </a:pPr>
            <a:fld id="{5015B6AB-5814-4256-BFD9-C2C5D5455E6C}" type="slidenum">
              <a:rPr lang="en-GB" smtClean="0"/>
              <a:pPr>
                <a:defRPr/>
              </a:pPr>
              <a:t>2</a:t>
            </a:fld>
            <a:endParaRPr lang="en-GB" dirty="0"/>
          </a:p>
        </p:txBody>
      </p:sp>
    </p:spTree>
    <p:extLst>
      <p:ext uri="{BB962C8B-B14F-4D97-AF65-F5344CB8AC3E}">
        <p14:creationId xmlns:p14="http://schemas.microsoft.com/office/powerpoint/2010/main" val="14243039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5015B6AB-5814-4256-BFD9-C2C5D5455E6C}" type="slidenum">
              <a:rPr lang="en-GB" smtClean="0"/>
              <a:pPr>
                <a:defRPr/>
              </a:pPr>
              <a:t>4</a:t>
            </a:fld>
            <a:endParaRPr lang="en-GB" dirty="0"/>
          </a:p>
        </p:txBody>
      </p:sp>
    </p:spTree>
    <p:extLst>
      <p:ext uri="{BB962C8B-B14F-4D97-AF65-F5344CB8AC3E}">
        <p14:creationId xmlns:p14="http://schemas.microsoft.com/office/powerpoint/2010/main" val="31810027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user can only access patient records relating to the pharmacy where they are currently working. A user must “associate” with the pharmacy where they are working when they begin work in their usual or a different pharmacy – usually each morning. In most pharmacies, the association process can only be performed on the main ‘server’ computer in the pharmacy, however, some large multiple pharmacies may allow the association process from any computer in the pharmacy. The main server computer is usually the one where the </a:t>
            </a:r>
            <a:r>
              <a:rPr lang="en-GB" dirty="0" err="1"/>
              <a:t>ePharmacy</a:t>
            </a:r>
            <a:r>
              <a:rPr lang="en-GB" dirty="0"/>
              <a:t> Certificate Management Application is installed and the </a:t>
            </a:r>
            <a:r>
              <a:rPr lang="en-GB" dirty="0" err="1"/>
              <a:t>ePharmacy</a:t>
            </a:r>
            <a:r>
              <a:rPr lang="en-GB" dirty="0"/>
              <a:t> Client Certificate resides.</a:t>
            </a:r>
            <a:r>
              <a:rPr lang="en-GB" baseline="0" dirty="0"/>
              <a:t> </a:t>
            </a:r>
            <a:r>
              <a:rPr lang="en-GB" dirty="0"/>
              <a:t>The association process makes use of the ePharmacy Certificate is one of the checks to ensure that the user is in the pharmacy that they are currently requesting to be associated with.</a:t>
            </a:r>
          </a:p>
        </p:txBody>
      </p:sp>
      <p:sp>
        <p:nvSpPr>
          <p:cNvPr id="4" name="Slide Number Placeholder 3"/>
          <p:cNvSpPr>
            <a:spLocks noGrp="1"/>
          </p:cNvSpPr>
          <p:nvPr>
            <p:ph type="sldNum" sz="quarter" idx="10"/>
          </p:nvPr>
        </p:nvSpPr>
        <p:spPr/>
        <p:txBody>
          <a:bodyPr/>
          <a:lstStyle/>
          <a:p>
            <a:pPr>
              <a:defRPr/>
            </a:pPr>
            <a:fld id="{5015B6AB-5814-4256-BFD9-C2C5D5455E6C}" type="slidenum">
              <a:rPr lang="en-GB" smtClean="0"/>
              <a:pPr>
                <a:defRPr/>
              </a:pPr>
              <a:t>5</a:t>
            </a:fld>
            <a:endParaRPr lang="en-GB" dirty="0"/>
          </a:p>
        </p:txBody>
      </p:sp>
    </p:spTree>
    <p:extLst>
      <p:ext uri="{BB962C8B-B14F-4D97-AF65-F5344CB8AC3E}">
        <p14:creationId xmlns:p14="http://schemas.microsoft.com/office/powerpoint/2010/main" val="21126548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Enter your PCR User ID, Password and contractor code and select the “Associate User” button</a:t>
            </a:r>
          </a:p>
        </p:txBody>
      </p:sp>
      <p:sp>
        <p:nvSpPr>
          <p:cNvPr id="4" name="Slide Number Placeholder 3"/>
          <p:cNvSpPr>
            <a:spLocks noGrp="1"/>
          </p:cNvSpPr>
          <p:nvPr>
            <p:ph type="sldNum" sz="quarter" idx="10"/>
          </p:nvPr>
        </p:nvSpPr>
        <p:spPr/>
        <p:txBody>
          <a:bodyPr/>
          <a:lstStyle/>
          <a:p>
            <a:pPr>
              <a:defRPr/>
            </a:pPr>
            <a:fld id="{5015B6AB-5814-4256-BFD9-C2C5D5455E6C}" type="slidenum">
              <a:rPr lang="en-GB" smtClean="0"/>
              <a:pPr>
                <a:defRPr/>
              </a:pPr>
              <a:t>6</a:t>
            </a:fld>
            <a:endParaRPr lang="en-GB" dirty="0"/>
          </a:p>
        </p:txBody>
      </p:sp>
    </p:spTree>
    <p:extLst>
      <p:ext uri="{BB962C8B-B14F-4D97-AF65-F5344CB8AC3E}">
        <p14:creationId xmlns:p14="http://schemas.microsoft.com/office/powerpoint/2010/main" val="24150045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the “Security Alert” dialogue box, click “Yes” to accept the final security certificate</a:t>
            </a:r>
          </a:p>
          <a:p>
            <a:endParaRPr lang="en-GB" dirty="0"/>
          </a:p>
        </p:txBody>
      </p:sp>
      <p:sp>
        <p:nvSpPr>
          <p:cNvPr id="4" name="Slide Number Placeholder 3"/>
          <p:cNvSpPr>
            <a:spLocks noGrp="1"/>
          </p:cNvSpPr>
          <p:nvPr>
            <p:ph type="sldNum" sz="quarter" idx="10"/>
          </p:nvPr>
        </p:nvSpPr>
        <p:spPr/>
        <p:txBody>
          <a:bodyPr/>
          <a:lstStyle/>
          <a:p>
            <a:pPr>
              <a:defRPr/>
            </a:pPr>
            <a:fld id="{5015B6AB-5814-4256-BFD9-C2C5D5455E6C}" type="slidenum">
              <a:rPr lang="en-GB" smtClean="0"/>
              <a:pPr>
                <a:defRPr/>
              </a:pPr>
              <a:t>7</a:t>
            </a:fld>
            <a:endParaRPr lang="en-GB" dirty="0"/>
          </a:p>
        </p:txBody>
      </p:sp>
    </p:spTree>
    <p:extLst>
      <p:ext uri="{BB962C8B-B14F-4D97-AF65-F5344CB8AC3E}">
        <p14:creationId xmlns:p14="http://schemas.microsoft.com/office/powerpoint/2010/main" val="18553156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the association is successful, the following a message will be displayed in green text. At this stage, only association with a pharmacy is complete. A further step is required to login to the main PCR application to access patient records. A “Click here to log in to PCR” link is shown after successful association. Use this link to navigate to the PCR login page.</a:t>
            </a:r>
          </a:p>
        </p:txBody>
      </p:sp>
      <p:sp>
        <p:nvSpPr>
          <p:cNvPr id="4" name="Slide Number Placeholder 3"/>
          <p:cNvSpPr>
            <a:spLocks noGrp="1"/>
          </p:cNvSpPr>
          <p:nvPr>
            <p:ph type="sldNum" sz="quarter" idx="10"/>
          </p:nvPr>
        </p:nvSpPr>
        <p:spPr/>
        <p:txBody>
          <a:bodyPr/>
          <a:lstStyle/>
          <a:p>
            <a:pPr>
              <a:defRPr/>
            </a:pPr>
            <a:fld id="{5015B6AB-5814-4256-BFD9-C2C5D5455E6C}" type="slidenum">
              <a:rPr lang="en-GB" smtClean="0"/>
              <a:pPr>
                <a:defRPr/>
              </a:pPr>
              <a:t>8</a:t>
            </a:fld>
            <a:endParaRPr lang="en-GB" dirty="0"/>
          </a:p>
        </p:txBody>
      </p:sp>
    </p:spTree>
    <p:extLst>
      <p:ext uri="{BB962C8B-B14F-4D97-AF65-F5344CB8AC3E}">
        <p14:creationId xmlns:p14="http://schemas.microsoft.com/office/powerpoint/2010/main" val="24015062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a:t>
            </a:r>
            <a:r>
              <a:rPr lang="en-US" b="1" dirty="0"/>
              <a:t>forgotten passwords</a:t>
            </a:r>
            <a:r>
              <a:rPr lang="en-US" dirty="0"/>
              <a:t>, you can set up </a:t>
            </a:r>
            <a:r>
              <a:rPr lang="en-US" b="1" dirty="0"/>
              <a:t>memorable</a:t>
            </a:r>
            <a:r>
              <a:rPr lang="en-US" dirty="0"/>
              <a:t> questions and answers to reinstate a new password 24/7 </a:t>
            </a:r>
            <a:r>
              <a:rPr lang="en-US" b="1" dirty="0"/>
              <a:t>without the need to contact the E-Pharmacy Helpdesk</a:t>
            </a:r>
          </a:p>
          <a:p>
            <a:endParaRPr lang="en-US" b="1" dirty="0"/>
          </a:p>
          <a:p>
            <a:pPr fontAlgn="base"/>
            <a:r>
              <a:rPr lang="en-GB" b="1" dirty="0"/>
              <a:t>FTY applications</a:t>
            </a:r>
            <a:r>
              <a:rPr lang="en-GB" dirty="0"/>
              <a:t> - All students are sent a PCR login application form from NES.  This should be completed, signed by their tutor then sent to nss.psdhelp@nhs.scot for the team to create an account for them and email to say </a:t>
            </a:r>
          </a:p>
          <a:p>
            <a:pPr marL="231778" indent="-231778">
              <a:buAutoNum type="arabicPeriod"/>
            </a:pPr>
            <a:r>
              <a:rPr lang="en-GB" dirty="0"/>
              <a:t>the account has been created and </a:t>
            </a:r>
          </a:p>
          <a:p>
            <a:pPr marL="231778" indent="-231778">
              <a:buAutoNum type="arabicPeriod"/>
            </a:pPr>
            <a:r>
              <a:rPr lang="en-GB" dirty="0"/>
              <a:t>to call 0131 275 6600 when they are in the Pharmacy as the temporary password is only valid for 4 hours. </a:t>
            </a:r>
          </a:p>
          <a:p>
            <a:r>
              <a:rPr lang="en-GB" dirty="0"/>
              <a:t>If the form has been mislaid, email the Helpdesk to be resent a copy.</a:t>
            </a:r>
          </a:p>
          <a:p>
            <a:endParaRPr lang="en-GB" dirty="0"/>
          </a:p>
          <a:p>
            <a:pPr fontAlgn="base"/>
            <a:r>
              <a:rPr lang="en-GB" dirty="0"/>
              <a:t>Once becoming pharmacists, former FTYs should call the Helpdesk for them to suspend their FTY account and create a new one with their qualified GPHC number. </a:t>
            </a:r>
            <a:br>
              <a:rPr lang="en-GB" dirty="0"/>
            </a:br>
            <a:endParaRPr lang="en-GB" dirty="0"/>
          </a:p>
          <a:p>
            <a:pPr fontAlgn="base"/>
            <a:r>
              <a:rPr lang="en-GB" b="1" dirty="0"/>
              <a:t>PCR access </a:t>
            </a:r>
            <a:r>
              <a:rPr lang="en-GB" dirty="0"/>
              <a:t>- If they are locums or anyone who has forgotten their password and </a:t>
            </a:r>
            <a:r>
              <a:rPr lang="en-GB" b="1" dirty="0"/>
              <a:t>needs it reset </a:t>
            </a:r>
            <a:r>
              <a:rPr lang="en-GB" dirty="0"/>
              <a:t>and</a:t>
            </a:r>
            <a:r>
              <a:rPr lang="en-GB" b="1" dirty="0"/>
              <a:t> only works weekends</a:t>
            </a:r>
            <a:r>
              <a:rPr lang="en-GB" dirty="0"/>
              <a:t>, we advise them to call us on the Friday and we can extend the password until the Saturday or Sunday depending on what day they are working.</a:t>
            </a:r>
          </a:p>
        </p:txBody>
      </p:sp>
      <p:sp>
        <p:nvSpPr>
          <p:cNvPr id="4" name="Slide Number Placeholder 3"/>
          <p:cNvSpPr>
            <a:spLocks noGrp="1"/>
          </p:cNvSpPr>
          <p:nvPr>
            <p:ph type="sldNum" sz="quarter" idx="5"/>
          </p:nvPr>
        </p:nvSpPr>
        <p:spPr/>
        <p:txBody>
          <a:bodyPr/>
          <a:lstStyle/>
          <a:p>
            <a:pPr>
              <a:defRPr/>
            </a:pPr>
            <a:fld id="{5015B6AB-5814-4256-BFD9-C2C5D5455E6C}" type="slidenum">
              <a:rPr lang="en-GB" smtClean="0"/>
              <a:pPr>
                <a:defRPr/>
              </a:pPr>
              <a:t>9</a:t>
            </a:fld>
            <a:endParaRPr lang="en-GB" dirty="0"/>
          </a:p>
        </p:txBody>
      </p:sp>
    </p:spTree>
    <p:extLst>
      <p:ext uri="{BB962C8B-B14F-4D97-AF65-F5344CB8AC3E}">
        <p14:creationId xmlns:p14="http://schemas.microsoft.com/office/powerpoint/2010/main" val="31351774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5015B6AB-5814-4256-BFD9-C2C5D5455E6C}" type="slidenum">
              <a:rPr lang="en-GB" smtClean="0"/>
              <a:pPr>
                <a:defRPr/>
              </a:pPr>
              <a:t>21</a:t>
            </a:fld>
            <a:endParaRPr lang="en-GB" dirty="0"/>
          </a:p>
        </p:txBody>
      </p:sp>
    </p:spTree>
    <p:extLst>
      <p:ext uri="{BB962C8B-B14F-4D97-AF65-F5344CB8AC3E}">
        <p14:creationId xmlns:p14="http://schemas.microsoft.com/office/powerpoint/2010/main" val="10249022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DE1C1FA6-04E6-4EBF-BCBA-7CC16E546ADB}" type="slidenum">
              <a:rPr lang="en-GB"/>
              <a:pPr>
                <a:defRPr/>
              </a:pPr>
              <a:t>‹#›</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FB790B32-E8C9-450C-97BA-AC9E4758EF87}" type="slidenum">
              <a:rPr lang="en-GB"/>
              <a:pPr>
                <a:defRPr/>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06EF718F-9CE1-4528-ACD3-2DC5518E5560}" type="slidenum">
              <a:rPr lang="en-GB"/>
              <a:pPr>
                <a:defRPr/>
              </a:pPr>
              <a:t>‹#›</a:t>
            </a:fld>
            <a:endParaRPr lang="en-GB"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Table Placeholder 2"/>
          <p:cNvSpPr>
            <a:spLocks noGrp="1"/>
          </p:cNvSpPr>
          <p:nvPr>
            <p:ph type="tbl" idx="1"/>
          </p:nvPr>
        </p:nvSpPr>
        <p:spPr>
          <a:xfrm>
            <a:off x="457200" y="1600200"/>
            <a:ext cx="8229600" cy="4525963"/>
          </a:xfrm>
        </p:spPr>
        <p:txBody>
          <a:bodyPr/>
          <a:lstStyle/>
          <a:p>
            <a:pPr lvl="0"/>
            <a:endParaRPr lang="en-GB" noProof="0" dirty="0"/>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6927CFCF-63D8-4043-AA83-757853800D5D}" type="slidenum">
              <a:rPr lang="en-GB"/>
              <a:pPr>
                <a:defRPr/>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B8ABFC13-DBC1-469C-83BD-98E1140F7AA1}" type="slidenum">
              <a:rPr lang="en-GB"/>
              <a:pPr>
                <a:defRPr/>
              </a:pPr>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8F8B8D81-95F1-45F5-884B-69959BEA9E50}" type="slidenum">
              <a:rPr lang="en-GB"/>
              <a:pPr>
                <a:defRPr/>
              </a:pPr>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defRPr/>
            </a:lvl1pPr>
          </a:lstStyle>
          <a:p>
            <a:pPr>
              <a:defRPr/>
            </a:pPr>
            <a:fld id="{ECCC81D2-812C-440C-92EB-B005B58C566D}" type="slidenum">
              <a:rPr lang="en-GB"/>
              <a:pPr>
                <a:defRPr/>
              </a:pPr>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9" name="Rectangle 6"/>
          <p:cNvSpPr>
            <a:spLocks noGrp="1" noChangeArrowheads="1"/>
          </p:cNvSpPr>
          <p:nvPr>
            <p:ph type="sldNum" sz="quarter" idx="12"/>
          </p:nvPr>
        </p:nvSpPr>
        <p:spPr>
          <a:ln/>
        </p:spPr>
        <p:txBody>
          <a:bodyPr/>
          <a:lstStyle>
            <a:lvl1pPr>
              <a:defRPr/>
            </a:lvl1pPr>
          </a:lstStyle>
          <a:p>
            <a:pPr>
              <a:defRPr/>
            </a:pPr>
            <a:fld id="{43ABDB0F-8DF3-4834-B108-F0FC19DDB326}" type="slidenum">
              <a:rPr lang="en-GB"/>
              <a:pPr>
                <a:defRPr/>
              </a:pPr>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5" name="Rectangle 6"/>
          <p:cNvSpPr>
            <a:spLocks noGrp="1" noChangeArrowheads="1"/>
          </p:cNvSpPr>
          <p:nvPr>
            <p:ph type="sldNum" sz="quarter" idx="12"/>
          </p:nvPr>
        </p:nvSpPr>
        <p:spPr>
          <a:ln/>
        </p:spPr>
        <p:txBody>
          <a:bodyPr/>
          <a:lstStyle>
            <a:lvl1pPr>
              <a:defRPr/>
            </a:lvl1pPr>
          </a:lstStyle>
          <a:p>
            <a:pPr>
              <a:defRPr/>
            </a:pPr>
            <a:fld id="{E6EBFD32-6672-48AD-AF89-872D51D60DF0}" type="slidenum">
              <a:rPr lang="en-GB"/>
              <a:pPr>
                <a:defRPr/>
              </a:pPr>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4" name="Rectangle 6"/>
          <p:cNvSpPr>
            <a:spLocks noGrp="1" noChangeArrowheads="1"/>
          </p:cNvSpPr>
          <p:nvPr>
            <p:ph type="sldNum" sz="quarter" idx="12"/>
          </p:nvPr>
        </p:nvSpPr>
        <p:spPr>
          <a:ln/>
        </p:spPr>
        <p:txBody>
          <a:bodyPr/>
          <a:lstStyle>
            <a:lvl1pPr>
              <a:defRPr/>
            </a:lvl1pPr>
          </a:lstStyle>
          <a:p>
            <a:pPr>
              <a:defRPr/>
            </a:pPr>
            <a:fld id="{6475359E-04AB-4627-BDB0-0614CAB997BA}" type="slidenum">
              <a:rPr lang="en-GB"/>
              <a:pPr>
                <a:defRPr/>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defRPr/>
            </a:lvl1pPr>
          </a:lstStyle>
          <a:p>
            <a:pPr>
              <a:defRPr/>
            </a:pPr>
            <a:fld id="{18747DB7-7A80-4477-8D72-90EA50C72A7D}" type="slidenum">
              <a:rPr lang="en-GB"/>
              <a:pPr>
                <a:defRPr/>
              </a:pPr>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defRPr/>
            </a:lvl1pPr>
          </a:lstStyle>
          <a:p>
            <a:pPr>
              <a:defRPr/>
            </a:pPr>
            <a:fld id="{727A35ED-4C00-476D-9C6C-A28CCC6744C4}" type="slidenum">
              <a:rPr lang="en-GB"/>
              <a:pPr>
                <a:defRPr/>
              </a:pPr>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pPr>
              <a:defRPr/>
            </a:pPr>
            <a:endParaRPr lang="en-GB"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GB"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50084FE0-DB2F-445B-8E23-25E9AA510475}" type="slidenum">
              <a:rPr lang="en-GB"/>
              <a:pPr>
                <a:defRPr/>
              </a:pPr>
              <a:t>‹#›</a:t>
            </a:fld>
            <a:endParaRPr lang="en-GB" dirty="0"/>
          </a:p>
        </p:txBody>
      </p:sp>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 id="2147483649"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communitypharmacy.scot.nhs.uk/nhs-boards/nhs-lothian/useful-resources-and-links/" TargetMode="External"/><Relationship Id="rId2" Type="http://schemas.openxmlformats.org/officeDocument/2006/relationships/hyperlink" Target="mailto:pharm.cppcr@nhs.scot" TargetMode="External"/><Relationship Id="rId1" Type="http://schemas.openxmlformats.org/officeDocument/2006/relationships/slideLayout" Target="../slideLayouts/slideLayout2.xml"/><Relationship Id="rId4" Type="http://schemas.openxmlformats.org/officeDocument/2006/relationships/hyperlink" Target="mailto:nss.psdhelp@nhs.scot"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nss.nhs.scot/pharmacy-services/pharmacy-care-record-pcr/guidance-on-the-pharmacy-care-record-pcr/"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formulary.nhs.scot/east/central-nervous-system/substance-dependence/nicotine-dependence/"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imageenvision.com/clipart/26233-clip-art-graphic-of-a-confused-desktop-computer-cartoon-character-by-toons4biz"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Content Placeholder 2"/>
          <p:cNvSpPr>
            <a:spLocks noGrp="1"/>
          </p:cNvSpPr>
          <p:nvPr>
            <p:ph idx="1"/>
          </p:nvPr>
        </p:nvSpPr>
        <p:spPr>
          <a:xfrm>
            <a:off x="425450" y="1700807"/>
            <a:ext cx="8291513" cy="4425355"/>
          </a:xfrm>
        </p:spPr>
        <p:txBody>
          <a:bodyPr/>
          <a:lstStyle/>
          <a:p>
            <a:pPr algn="r" eaLnBrk="1" hangingPunct="1">
              <a:buFontTx/>
              <a:buNone/>
            </a:pPr>
            <a:endParaRPr lang="en-GB" sz="6000" b="1" dirty="0"/>
          </a:p>
          <a:p>
            <a:pPr algn="ctr" eaLnBrk="1" hangingPunct="1">
              <a:buFontTx/>
              <a:buNone/>
            </a:pPr>
            <a:r>
              <a:rPr lang="en-GB" sz="3600" b="1" dirty="0"/>
              <a:t>Pharmacy Care Records (PCR) </a:t>
            </a:r>
          </a:p>
          <a:p>
            <a:pPr algn="ctr" eaLnBrk="1" hangingPunct="1">
              <a:buNone/>
            </a:pPr>
            <a:r>
              <a:rPr lang="en-GB" sz="3600" b="1" dirty="0"/>
              <a:t>For Smoking Cessation Services</a:t>
            </a:r>
          </a:p>
          <a:p>
            <a:pPr algn="ctr" eaLnBrk="1" hangingPunct="1">
              <a:buNone/>
            </a:pPr>
            <a:endParaRPr lang="en-GB" sz="1200" b="1" dirty="0"/>
          </a:p>
          <a:p>
            <a:pPr algn="r" eaLnBrk="1" hangingPunct="1">
              <a:buFontTx/>
              <a:buNone/>
            </a:pPr>
            <a:endParaRPr lang="en-GB" sz="1200" b="1" dirty="0"/>
          </a:p>
        </p:txBody>
      </p:sp>
      <p:pic>
        <p:nvPicPr>
          <p:cNvPr id="6" name="Picture 5"/>
          <p:cNvPicPr>
            <a:picLocks noChangeAspect="1"/>
          </p:cNvPicPr>
          <p:nvPr/>
        </p:nvPicPr>
        <p:blipFill rotWithShape="1">
          <a:blip r:embed="rId3"/>
          <a:srcRect l="7484" r="6450"/>
          <a:stretch/>
        </p:blipFill>
        <p:spPr>
          <a:xfrm>
            <a:off x="7029350" y="224644"/>
            <a:ext cx="1656185" cy="1080120"/>
          </a:xfrm>
          <a:prstGeom prst="rect">
            <a:avLst/>
          </a:prstGeom>
        </p:spPr>
      </p:pic>
      <p:pic>
        <p:nvPicPr>
          <p:cNvPr id="7" name="Picture 6" descr="Icon&#10;&#10;Description automatically generated"/>
          <p:cNvPicPr/>
          <p:nvPr/>
        </p:nvPicPr>
        <p:blipFill>
          <a:blip r:embed="rId4" cstate="print"/>
          <a:srcRect/>
          <a:stretch>
            <a:fillRect/>
          </a:stretch>
        </p:blipFill>
        <p:spPr bwMode="auto">
          <a:xfrm>
            <a:off x="1200150" y="548680"/>
            <a:ext cx="720725" cy="1038225"/>
          </a:xfrm>
          <a:prstGeom prst="rect">
            <a:avLst/>
          </a:prstGeom>
          <a:noFill/>
          <a:ln w="9525">
            <a:noFill/>
            <a:miter lim="800000"/>
            <a:headEnd/>
            <a:tailEnd/>
          </a:ln>
        </p:spPr>
      </p:pic>
      <p:sp>
        <p:nvSpPr>
          <p:cNvPr id="2" name="TextBox 1"/>
          <p:cNvSpPr txBox="1"/>
          <p:nvPr/>
        </p:nvSpPr>
        <p:spPr>
          <a:xfrm>
            <a:off x="2339752" y="4941168"/>
            <a:ext cx="4896544" cy="369332"/>
          </a:xfrm>
          <a:prstGeom prst="rect">
            <a:avLst/>
          </a:prstGeom>
          <a:noFill/>
        </p:spPr>
        <p:txBody>
          <a:bodyPr wrap="square" rtlCol="0">
            <a:spAutoFit/>
          </a:bodyPr>
          <a:lstStyle/>
          <a:p>
            <a:r>
              <a:rPr lang="en-GB" dirty="0"/>
              <a:t>PCR slides are courtesy of NHS GGC</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a:xfrm>
            <a:off x="468313" y="260350"/>
            <a:ext cx="8229600" cy="1143000"/>
          </a:xfrm>
        </p:spPr>
        <p:txBody>
          <a:bodyPr/>
          <a:lstStyle/>
          <a:p>
            <a:pPr eaLnBrk="1" hangingPunct="1"/>
            <a:r>
              <a:rPr lang="en-GB" sz="2600" b="1" dirty="0"/>
              <a:t>Step 2 - Enter client details then select ‘Search’ </a:t>
            </a:r>
          </a:p>
        </p:txBody>
      </p:sp>
      <p:pic>
        <p:nvPicPr>
          <p:cNvPr id="19458" name="Picture 4"/>
          <p:cNvPicPr>
            <a:picLocks noGrp="1" noChangeAspect="1" noChangeArrowheads="1"/>
          </p:cNvPicPr>
          <p:nvPr>
            <p:ph type="body" idx="1"/>
          </p:nvPr>
        </p:nvPicPr>
        <p:blipFill>
          <a:blip r:embed="rId2" cstate="print"/>
          <a:srcRect/>
          <a:stretch>
            <a:fillRect/>
          </a:stretch>
        </p:blipFill>
        <p:spPr>
          <a:xfrm>
            <a:off x="546100" y="1196752"/>
            <a:ext cx="8050213" cy="5112568"/>
          </a:xfrm>
        </p:spPr>
      </p:pic>
      <p:sp>
        <p:nvSpPr>
          <p:cNvPr id="19459" name="Line 5"/>
          <p:cNvSpPr>
            <a:spLocks noChangeShapeType="1"/>
          </p:cNvSpPr>
          <p:nvPr/>
        </p:nvSpPr>
        <p:spPr bwMode="auto">
          <a:xfrm flipH="1">
            <a:off x="3924300" y="1052513"/>
            <a:ext cx="3671888" cy="3744912"/>
          </a:xfrm>
          <a:prstGeom prst="line">
            <a:avLst/>
          </a:prstGeom>
          <a:noFill/>
          <a:ln w="9525">
            <a:solidFill>
              <a:srgbClr val="000000"/>
            </a:solidFill>
            <a:round/>
            <a:headEnd/>
            <a:tailEnd type="triangle" w="med" len="med"/>
          </a:ln>
        </p:spPr>
        <p:txBody>
          <a:bodyPr/>
          <a:lstStyle/>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a:xfrm>
            <a:off x="457200" y="485775"/>
            <a:ext cx="8229600" cy="1143000"/>
          </a:xfrm>
        </p:spPr>
        <p:txBody>
          <a:bodyPr/>
          <a:lstStyle/>
          <a:p>
            <a:pPr algn="l" eaLnBrk="1" hangingPunct="1"/>
            <a:r>
              <a:rPr lang="en-GB" sz="2400" b="1" dirty="0"/>
              <a:t>Step 3 </a:t>
            </a:r>
            <a:r>
              <a:rPr lang="en-GB" sz="2400" dirty="0"/>
              <a:t>If client is found, select ‘</a:t>
            </a:r>
            <a:r>
              <a:rPr lang="en-GB" sz="2400" b="1" dirty="0"/>
              <a:t>View</a:t>
            </a:r>
            <a:r>
              <a:rPr lang="en-GB" sz="2400" dirty="0"/>
              <a:t>’ and go to </a:t>
            </a:r>
            <a:r>
              <a:rPr lang="en-GB" sz="2400" b="1" dirty="0"/>
              <a:t>Step 7.  </a:t>
            </a:r>
            <a:r>
              <a:rPr lang="en-GB" sz="2400" dirty="0"/>
              <a:t>Otherwise continue to </a:t>
            </a:r>
            <a:r>
              <a:rPr lang="en-GB" sz="2400" b="1" dirty="0"/>
              <a:t>Step 4</a:t>
            </a:r>
            <a:r>
              <a:rPr lang="en-GB" sz="2400" dirty="0"/>
              <a:t> </a:t>
            </a:r>
            <a:br>
              <a:rPr lang="en-GB" sz="2400" b="1" dirty="0"/>
            </a:br>
            <a:r>
              <a:rPr lang="en-GB" sz="2400" b="1" dirty="0"/>
              <a:t>Step 4 - </a:t>
            </a:r>
            <a:r>
              <a:rPr lang="en-GB" sz="2400" dirty="0"/>
              <a:t>If client is NOT found then select </a:t>
            </a:r>
            <a:br>
              <a:rPr lang="en-GB" sz="2400" dirty="0"/>
            </a:br>
            <a:r>
              <a:rPr lang="en-GB" sz="2400" dirty="0"/>
              <a:t>‘</a:t>
            </a:r>
            <a:r>
              <a:rPr lang="en-GB" sz="2400" b="1" dirty="0"/>
              <a:t>click here</a:t>
            </a:r>
            <a:r>
              <a:rPr lang="en-GB" sz="2400" dirty="0"/>
              <a:t>’ link to create new PCR record </a:t>
            </a:r>
          </a:p>
        </p:txBody>
      </p:sp>
      <p:pic>
        <p:nvPicPr>
          <p:cNvPr id="20482" name="Picture 4"/>
          <p:cNvPicPr>
            <a:picLocks noGrp="1" noChangeAspect="1" noChangeArrowheads="1"/>
          </p:cNvPicPr>
          <p:nvPr>
            <p:ph type="body" idx="1"/>
          </p:nvPr>
        </p:nvPicPr>
        <p:blipFill>
          <a:blip r:embed="rId2" cstate="print"/>
          <a:srcRect/>
          <a:stretch>
            <a:fillRect/>
          </a:stretch>
        </p:blipFill>
        <p:spPr>
          <a:xfrm>
            <a:off x="539750" y="1927225"/>
            <a:ext cx="8050213" cy="4525963"/>
          </a:xfrm>
        </p:spPr>
      </p:pic>
      <p:sp>
        <p:nvSpPr>
          <p:cNvPr id="20483" name="Line 5"/>
          <p:cNvSpPr>
            <a:spLocks noChangeShapeType="1"/>
          </p:cNvSpPr>
          <p:nvPr/>
        </p:nvSpPr>
        <p:spPr bwMode="auto">
          <a:xfrm>
            <a:off x="5292080" y="692696"/>
            <a:ext cx="2232025" cy="5040313"/>
          </a:xfrm>
          <a:prstGeom prst="line">
            <a:avLst/>
          </a:prstGeom>
          <a:noFill/>
          <a:ln w="9525">
            <a:solidFill>
              <a:srgbClr val="000000"/>
            </a:solidFill>
            <a:round/>
            <a:headEnd/>
            <a:tailEnd type="triangle" w="med" len="med"/>
          </a:ln>
        </p:spPr>
        <p:txBody>
          <a:bodyPr/>
          <a:lstStyle/>
          <a:p>
            <a:endParaRPr lang="en-US" dirty="0"/>
          </a:p>
        </p:txBody>
      </p:sp>
      <p:sp>
        <p:nvSpPr>
          <p:cNvPr id="20484" name="Line 6"/>
          <p:cNvSpPr>
            <a:spLocks noChangeShapeType="1"/>
          </p:cNvSpPr>
          <p:nvPr/>
        </p:nvSpPr>
        <p:spPr bwMode="auto">
          <a:xfrm>
            <a:off x="827584" y="1772816"/>
            <a:ext cx="2375966" cy="3240087"/>
          </a:xfrm>
          <a:prstGeom prst="line">
            <a:avLst/>
          </a:prstGeom>
          <a:noFill/>
          <a:ln w="9525">
            <a:solidFill>
              <a:srgbClr val="000000"/>
            </a:solidFill>
            <a:round/>
            <a:headEnd/>
            <a:tailEnd type="triangle" w="med" len="med"/>
          </a:ln>
        </p:spPr>
        <p:txBody>
          <a:bodyPr/>
          <a:lstStyle/>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457200" y="418232"/>
            <a:ext cx="8229600" cy="1498600"/>
          </a:xfrm>
        </p:spPr>
        <p:txBody>
          <a:bodyPr/>
          <a:lstStyle/>
          <a:p>
            <a:pPr algn="l" eaLnBrk="1" hangingPunct="1"/>
            <a:r>
              <a:rPr lang="en-GB" sz="2000" b="1" dirty="0"/>
              <a:t>Step 5 - Complete fields below  and select ‘Save’. </a:t>
            </a:r>
            <a:br>
              <a:rPr lang="en-GB" sz="2000" b="1" dirty="0"/>
            </a:br>
            <a:r>
              <a:rPr lang="en-GB" sz="1800" dirty="0"/>
              <a:t>Ensure</a:t>
            </a:r>
            <a:r>
              <a:rPr lang="en-GB" sz="1800" b="1" dirty="0"/>
              <a:t> </a:t>
            </a:r>
            <a:r>
              <a:rPr lang="en-GB" sz="1800" dirty="0"/>
              <a:t>the client’s address and </a:t>
            </a:r>
            <a:r>
              <a:rPr lang="en-GB" sz="1800" b="1" dirty="0"/>
              <a:t>a</a:t>
            </a:r>
            <a:r>
              <a:rPr lang="en-GB" sz="1800" dirty="0"/>
              <a:t> telephone number is recorded, ideally a mobile number.</a:t>
            </a:r>
            <a:br>
              <a:rPr lang="en-GB" sz="1600" dirty="0"/>
            </a:br>
            <a:br>
              <a:rPr lang="en-GB" sz="1600" dirty="0"/>
            </a:br>
            <a:r>
              <a:rPr lang="en-GB" sz="1600" b="1" dirty="0"/>
              <a:t>DO NOT USE PHARMACY PHONE NUMBER </a:t>
            </a:r>
            <a:r>
              <a:rPr lang="en-GB" sz="1600" dirty="0"/>
              <a:t>as this stops the upload process, causing the pharmacy to miss out on national payments they should be due.</a:t>
            </a:r>
          </a:p>
        </p:txBody>
      </p:sp>
      <p:pic>
        <p:nvPicPr>
          <p:cNvPr id="21506" name="Picture 4"/>
          <p:cNvPicPr>
            <a:picLocks noGrp="1" noChangeAspect="1" noChangeArrowheads="1"/>
          </p:cNvPicPr>
          <p:nvPr>
            <p:ph type="body" idx="1"/>
          </p:nvPr>
        </p:nvPicPr>
        <p:blipFill>
          <a:blip r:embed="rId2" cstate="print"/>
          <a:srcRect/>
          <a:stretch>
            <a:fillRect/>
          </a:stretch>
        </p:blipFill>
        <p:spPr>
          <a:xfrm>
            <a:off x="546100" y="2133004"/>
            <a:ext cx="8050213" cy="4464348"/>
          </a:xfrm>
        </p:spPr>
      </p:pic>
      <p:sp>
        <p:nvSpPr>
          <p:cNvPr id="21507" name="Line 5"/>
          <p:cNvSpPr>
            <a:spLocks noChangeShapeType="1"/>
          </p:cNvSpPr>
          <p:nvPr/>
        </p:nvSpPr>
        <p:spPr bwMode="auto">
          <a:xfrm>
            <a:off x="6084169" y="692696"/>
            <a:ext cx="1368152" cy="5328592"/>
          </a:xfrm>
          <a:prstGeom prst="line">
            <a:avLst/>
          </a:prstGeom>
          <a:noFill/>
          <a:ln w="9525">
            <a:solidFill>
              <a:srgbClr val="000000"/>
            </a:solidFill>
            <a:round/>
            <a:headEnd/>
            <a:tailEnd type="triangle" w="med" len="med"/>
          </a:ln>
        </p:spPr>
        <p:txBody>
          <a:bodyPr/>
          <a:lstStyle/>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a:t>Problems starting a client?</a:t>
            </a:r>
          </a:p>
        </p:txBody>
      </p:sp>
      <p:sp>
        <p:nvSpPr>
          <p:cNvPr id="3" name="Content Placeholder 2"/>
          <p:cNvSpPr>
            <a:spLocks noGrp="1"/>
          </p:cNvSpPr>
          <p:nvPr>
            <p:ph idx="1"/>
          </p:nvPr>
        </p:nvSpPr>
        <p:spPr>
          <a:xfrm>
            <a:off x="457200" y="1412776"/>
            <a:ext cx="8229600" cy="4968552"/>
          </a:xfrm>
        </p:spPr>
        <p:txBody>
          <a:bodyPr/>
          <a:lstStyle/>
          <a:p>
            <a:pPr>
              <a:buNone/>
            </a:pPr>
            <a:r>
              <a:rPr lang="en-GB" sz="2000" dirty="0"/>
              <a:t>When a client begins a quit attempt in a pharmacy, the PCR will not permit another quit attempt to be started at </a:t>
            </a:r>
            <a:r>
              <a:rPr lang="en-GB" sz="2000" b="1" dirty="0"/>
              <a:t>any other pharmacy </a:t>
            </a:r>
            <a:r>
              <a:rPr lang="en-GB" sz="2000" dirty="0"/>
              <a:t>until at least 12 weeks after the start of this quit attempt, </a:t>
            </a:r>
            <a:r>
              <a:rPr lang="en-GB" sz="2000" b="1" dirty="0"/>
              <a:t>unless</a:t>
            </a:r>
            <a:r>
              <a:rPr lang="en-GB" sz="2000" dirty="0"/>
              <a:t> restarted at the original pharmacy.</a:t>
            </a:r>
          </a:p>
          <a:p>
            <a:pPr>
              <a:buNone/>
            </a:pPr>
            <a:endParaRPr lang="en-GB" sz="2000" dirty="0"/>
          </a:p>
          <a:p>
            <a:pPr>
              <a:buNone/>
            </a:pPr>
            <a:r>
              <a:rPr lang="en-GB" sz="2000" dirty="0"/>
              <a:t>If you see the message</a:t>
            </a:r>
          </a:p>
          <a:p>
            <a:pPr>
              <a:buNone/>
            </a:pPr>
            <a:r>
              <a:rPr lang="en-GB" sz="2000" dirty="0"/>
              <a:t> </a:t>
            </a:r>
            <a:r>
              <a:rPr lang="en-GB" sz="2000" b="1" dirty="0"/>
              <a:t>‘Active Referral within 12 weeks at another pharmacy’</a:t>
            </a:r>
            <a:r>
              <a:rPr lang="en-GB" sz="2000" dirty="0"/>
              <a:t>,</a:t>
            </a:r>
            <a:r>
              <a:rPr lang="en-GB" sz="2000" b="1" dirty="0"/>
              <a:t> </a:t>
            </a:r>
          </a:p>
          <a:p>
            <a:pPr>
              <a:buNone/>
            </a:pPr>
            <a:r>
              <a:rPr lang="en-GB" sz="2000" dirty="0"/>
              <a:t>     your client has presented to you within 12 weeks of starting a quit elsewhere.  You can advise your client to either:</a:t>
            </a:r>
          </a:p>
          <a:p>
            <a:r>
              <a:rPr lang="en-GB" sz="2000" dirty="0"/>
              <a:t>Return to the pharmacy they began their previous quit with, or</a:t>
            </a:r>
          </a:p>
          <a:p>
            <a:r>
              <a:rPr lang="en-GB" sz="2000" dirty="0"/>
              <a:t>Return when the 12 weeks has passed to be considered for a new quit attempt with yourselves. Call the Quit Your Way Support Team on 0131 573 7154, if you would like us to confirm when the 12 week date will be. </a:t>
            </a:r>
          </a:p>
          <a:p>
            <a:pPr>
              <a:buNone/>
            </a:pPr>
            <a:endParaRPr lang="en-GB" sz="2000" dirty="0"/>
          </a:p>
          <a:p>
            <a:endParaRPr lang="en-GB"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107950" y="188913"/>
            <a:ext cx="8229600" cy="1143000"/>
          </a:xfrm>
        </p:spPr>
        <p:txBody>
          <a:bodyPr/>
          <a:lstStyle/>
          <a:p>
            <a:pPr eaLnBrk="1" hangingPunct="1"/>
            <a:r>
              <a:rPr lang="en-GB" sz="2800" b="1" dirty="0"/>
              <a:t>Step 6 - Select ‘View’</a:t>
            </a:r>
            <a:r>
              <a:rPr lang="en-GB" sz="2800" dirty="0"/>
              <a:t> </a:t>
            </a:r>
          </a:p>
        </p:txBody>
      </p:sp>
      <p:pic>
        <p:nvPicPr>
          <p:cNvPr id="22530" name="Picture 4"/>
          <p:cNvPicPr>
            <a:picLocks noGrp="1" noChangeAspect="1" noChangeArrowheads="1"/>
          </p:cNvPicPr>
          <p:nvPr>
            <p:ph type="body" idx="1"/>
          </p:nvPr>
        </p:nvPicPr>
        <p:blipFill>
          <a:blip r:embed="rId2" cstate="print"/>
          <a:srcRect/>
          <a:stretch>
            <a:fillRect/>
          </a:stretch>
        </p:blipFill>
        <p:spPr>
          <a:xfrm>
            <a:off x="546100" y="1052736"/>
            <a:ext cx="8050213" cy="5073427"/>
          </a:xfrm>
        </p:spPr>
      </p:pic>
      <p:sp>
        <p:nvSpPr>
          <p:cNvPr id="22531" name="Line 5"/>
          <p:cNvSpPr>
            <a:spLocks noChangeShapeType="1"/>
          </p:cNvSpPr>
          <p:nvPr/>
        </p:nvSpPr>
        <p:spPr bwMode="auto">
          <a:xfrm>
            <a:off x="5508104" y="980728"/>
            <a:ext cx="2016224" cy="4320480"/>
          </a:xfrm>
          <a:prstGeom prst="line">
            <a:avLst/>
          </a:prstGeom>
          <a:noFill/>
          <a:ln w="9525">
            <a:solidFill>
              <a:srgbClr val="000000"/>
            </a:solidFill>
            <a:round/>
            <a:headEnd/>
            <a:tailEnd type="triangle" w="med" len="med"/>
          </a:ln>
        </p:spPr>
        <p:txBody>
          <a:bodyPr/>
          <a:lstStyle/>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a:xfrm>
            <a:off x="457200" y="274638"/>
            <a:ext cx="8229600" cy="850106"/>
          </a:xfrm>
        </p:spPr>
        <p:txBody>
          <a:bodyPr/>
          <a:lstStyle/>
          <a:p>
            <a:pPr eaLnBrk="1" hangingPunct="1"/>
            <a:r>
              <a:rPr lang="en-GB" sz="2800" b="1" dirty="0"/>
              <a:t>Step 7 - Select ‘Edit’</a:t>
            </a:r>
            <a:r>
              <a:rPr lang="en-GB" sz="2800" dirty="0"/>
              <a:t> </a:t>
            </a:r>
          </a:p>
        </p:txBody>
      </p:sp>
      <p:pic>
        <p:nvPicPr>
          <p:cNvPr id="23554" name="Picture 4"/>
          <p:cNvPicPr>
            <a:picLocks noGrp="1" noChangeAspect="1" noChangeArrowheads="1"/>
          </p:cNvPicPr>
          <p:nvPr>
            <p:ph type="body" idx="1"/>
          </p:nvPr>
        </p:nvPicPr>
        <p:blipFill>
          <a:blip r:embed="rId2" cstate="print"/>
          <a:srcRect/>
          <a:stretch>
            <a:fillRect/>
          </a:stretch>
        </p:blipFill>
        <p:spPr>
          <a:xfrm>
            <a:off x="539750" y="1052736"/>
            <a:ext cx="8050213" cy="5472607"/>
          </a:xfrm>
        </p:spPr>
      </p:pic>
      <p:sp>
        <p:nvSpPr>
          <p:cNvPr id="23555" name="Line 5"/>
          <p:cNvSpPr>
            <a:spLocks noChangeShapeType="1"/>
          </p:cNvSpPr>
          <p:nvPr/>
        </p:nvSpPr>
        <p:spPr bwMode="auto">
          <a:xfrm>
            <a:off x="5940152" y="908720"/>
            <a:ext cx="2088232" cy="1728192"/>
          </a:xfrm>
          <a:prstGeom prst="line">
            <a:avLst/>
          </a:prstGeom>
          <a:noFill/>
          <a:ln w="9525">
            <a:solidFill>
              <a:srgbClr val="000000"/>
            </a:solidFill>
            <a:round/>
            <a:headEnd/>
            <a:tailEnd type="triangle" w="med" len="med"/>
          </a:ln>
        </p:spPr>
        <p:txBody>
          <a:bodyPr/>
          <a:lstStyle/>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a:xfrm>
            <a:off x="457200" y="274638"/>
            <a:ext cx="8229600" cy="1498600"/>
          </a:xfrm>
        </p:spPr>
        <p:txBody>
          <a:bodyPr/>
          <a:lstStyle/>
          <a:p>
            <a:pPr eaLnBrk="1" hangingPunct="1"/>
            <a:r>
              <a:rPr lang="en-GB" sz="2800" b="1" dirty="0"/>
              <a:t>Step 8 – Check client’s demographics are correct before continuing</a:t>
            </a:r>
            <a:br>
              <a:rPr lang="en-GB" sz="1800" dirty="0"/>
            </a:br>
            <a:r>
              <a:rPr lang="en-GB" sz="1600" dirty="0"/>
              <a:t>ENSURE client’s telephone number is correctly recorded </a:t>
            </a:r>
            <a:r>
              <a:rPr lang="en-GB" sz="1600" b="1" dirty="0"/>
              <a:t>(not the pharmacy telephone number, to avoid upload failure)</a:t>
            </a:r>
            <a:r>
              <a:rPr lang="en-GB" sz="1600" dirty="0"/>
              <a:t> and select ‘</a:t>
            </a:r>
            <a:r>
              <a:rPr lang="en-GB" sz="1600" b="1" dirty="0"/>
              <a:t>Save’</a:t>
            </a:r>
            <a:endParaRPr lang="en-GB" sz="1600" dirty="0"/>
          </a:p>
        </p:txBody>
      </p:sp>
      <p:pic>
        <p:nvPicPr>
          <p:cNvPr id="24578" name="Picture 4"/>
          <p:cNvPicPr>
            <a:picLocks noGrp="1" noChangeAspect="1" noChangeArrowheads="1"/>
          </p:cNvPicPr>
          <p:nvPr>
            <p:ph type="body" idx="1"/>
          </p:nvPr>
        </p:nvPicPr>
        <p:blipFill>
          <a:blip r:embed="rId2" cstate="print"/>
          <a:srcRect/>
          <a:stretch>
            <a:fillRect/>
          </a:stretch>
        </p:blipFill>
        <p:spPr>
          <a:xfrm>
            <a:off x="546100" y="1772817"/>
            <a:ext cx="8050213" cy="4680372"/>
          </a:xfrm>
        </p:spPr>
      </p:pic>
      <p:sp>
        <p:nvSpPr>
          <p:cNvPr id="24579" name="Line 6"/>
          <p:cNvSpPr>
            <a:spLocks noChangeShapeType="1"/>
          </p:cNvSpPr>
          <p:nvPr/>
        </p:nvSpPr>
        <p:spPr bwMode="auto">
          <a:xfrm>
            <a:off x="6588224" y="1772816"/>
            <a:ext cx="792064" cy="4104109"/>
          </a:xfrm>
          <a:prstGeom prst="line">
            <a:avLst/>
          </a:prstGeom>
          <a:noFill/>
          <a:ln w="9525">
            <a:solidFill>
              <a:srgbClr val="000000"/>
            </a:solidFill>
            <a:round/>
            <a:headEnd/>
            <a:tailEnd type="triangle" w="med" len="med"/>
          </a:ln>
        </p:spPr>
        <p:txBody>
          <a:bodyPr/>
          <a:lstStyle/>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p:txBody>
          <a:bodyPr/>
          <a:lstStyle/>
          <a:p>
            <a:pPr eaLnBrk="1" hangingPunct="1"/>
            <a:r>
              <a:rPr lang="en-GB" sz="2800" b="1" dirty="0"/>
              <a:t>Step 9 – </a:t>
            </a:r>
            <a:r>
              <a:rPr lang="en-GB" sz="2800" dirty="0"/>
              <a:t>Select end tab ‘</a:t>
            </a:r>
            <a:r>
              <a:rPr lang="en-GB" sz="2800" b="1" dirty="0"/>
              <a:t>Support Tools</a:t>
            </a:r>
            <a:r>
              <a:rPr lang="en-GB" sz="2800" dirty="0"/>
              <a:t>’</a:t>
            </a:r>
            <a:r>
              <a:rPr lang="en-GB" sz="2800" b="1" dirty="0"/>
              <a:t> </a:t>
            </a:r>
            <a:r>
              <a:rPr lang="en-GB" sz="2800" dirty="0"/>
              <a:t>then</a:t>
            </a:r>
            <a:r>
              <a:rPr lang="en-GB" sz="2800" b="1" dirty="0"/>
              <a:t> </a:t>
            </a:r>
            <a:r>
              <a:rPr lang="en-GB" sz="2800" dirty="0"/>
              <a:t>click on ‘</a:t>
            </a:r>
            <a:r>
              <a:rPr lang="en-GB" sz="2800" b="1" dirty="0"/>
              <a:t>Start Support Tool Assessment</a:t>
            </a:r>
            <a:r>
              <a:rPr lang="en-GB" sz="2800" dirty="0"/>
              <a:t>’</a:t>
            </a:r>
          </a:p>
        </p:txBody>
      </p:sp>
      <p:pic>
        <p:nvPicPr>
          <p:cNvPr id="25602" name="Picture 4"/>
          <p:cNvPicPr>
            <a:picLocks noGrp="1" noChangeAspect="1" noChangeArrowheads="1"/>
          </p:cNvPicPr>
          <p:nvPr>
            <p:ph type="body" idx="1"/>
          </p:nvPr>
        </p:nvPicPr>
        <p:blipFill>
          <a:blip r:embed="rId2" cstate="print"/>
          <a:srcRect/>
          <a:stretch>
            <a:fillRect/>
          </a:stretch>
        </p:blipFill>
        <p:spPr>
          <a:xfrm>
            <a:off x="539552" y="1340768"/>
            <a:ext cx="8050213" cy="5112568"/>
          </a:xfrm>
        </p:spPr>
      </p:pic>
      <p:sp>
        <p:nvSpPr>
          <p:cNvPr id="25603" name="Line 5"/>
          <p:cNvSpPr>
            <a:spLocks noChangeShapeType="1"/>
          </p:cNvSpPr>
          <p:nvPr/>
        </p:nvSpPr>
        <p:spPr bwMode="auto">
          <a:xfrm flipH="1">
            <a:off x="5292724" y="836713"/>
            <a:ext cx="71363" cy="2951062"/>
          </a:xfrm>
          <a:prstGeom prst="line">
            <a:avLst/>
          </a:prstGeom>
          <a:noFill/>
          <a:ln w="9525">
            <a:solidFill>
              <a:srgbClr val="000000"/>
            </a:solidFill>
            <a:round/>
            <a:headEnd/>
            <a:tailEnd type="triangle" w="med" len="med"/>
          </a:ln>
        </p:spPr>
        <p:txBody>
          <a:bodyPr/>
          <a:lstStyle/>
          <a:p>
            <a:endParaRPr lang="en-US" dirty="0"/>
          </a:p>
        </p:txBody>
      </p:sp>
      <p:sp>
        <p:nvSpPr>
          <p:cNvPr id="25604" name="Line 6"/>
          <p:cNvSpPr>
            <a:spLocks noChangeShapeType="1"/>
          </p:cNvSpPr>
          <p:nvPr/>
        </p:nvSpPr>
        <p:spPr bwMode="auto">
          <a:xfrm>
            <a:off x="6156176" y="1268760"/>
            <a:ext cx="1080120" cy="4392488"/>
          </a:xfrm>
          <a:prstGeom prst="line">
            <a:avLst/>
          </a:prstGeom>
          <a:noFill/>
          <a:ln w="9525">
            <a:solidFill>
              <a:srgbClr val="000000"/>
            </a:solidFill>
            <a:round/>
            <a:headEnd/>
            <a:tailEnd type="triangle" w="med" len="med"/>
          </a:ln>
        </p:spPr>
        <p:txBody>
          <a:bodyPr/>
          <a:lstStyle/>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p:txBody>
          <a:bodyPr/>
          <a:lstStyle/>
          <a:p>
            <a:pPr eaLnBrk="1" hangingPunct="1"/>
            <a:r>
              <a:rPr lang="en-GB" sz="2800" b="1" dirty="0"/>
              <a:t>Step 10 - </a:t>
            </a:r>
            <a:r>
              <a:rPr lang="en-GB" sz="2800" dirty="0"/>
              <a:t>Select ‘</a:t>
            </a:r>
            <a:r>
              <a:rPr lang="en-GB" sz="2800" b="1" dirty="0"/>
              <a:t>Smoking Cessation’</a:t>
            </a:r>
            <a:r>
              <a:rPr lang="en-GB" sz="2800" dirty="0"/>
              <a:t> from the ‘</a:t>
            </a:r>
            <a:r>
              <a:rPr lang="en-GB" sz="2800" b="1" dirty="0"/>
              <a:t>Support tool</a:t>
            </a:r>
            <a:r>
              <a:rPr lang="en-GB" sz="2800" dirty="0"/>
              <a:t>’ drop down list then click ‘</a:t>
            </a:r>
            <a:r>
              <a:rPr lang="en-GB" sz="2800" b="1" dirty="0"/>
              <a:t>Start</a:t>
            </a:r>
            <a:r>
              <a:rPr lang="en-GB" sz="2800" dirty="0"/>
              <a:t>’ </a:t>
            </a:r>
          </a:p>
        </p:txBody>
      </p:sp>
      <p:pic>
        <p:nvPicPr>
          <p:cNvPr id="26626" name="Picture 4"/>
          <p:cNvPicPr>
            <a:picLocks noGrp="1" noChangeAspect="1" noChangeArrowheads="1"/>
          </p:cNvPicPr>
          <p:nvPr>
            <p:ph type="body" idx="1"/>
          </p:nvPr>
        </p:nvPicPr>
        <p:blipFill>
          <a:blip r:embed="rId2" cstate="print"/>
          <a:srcRect/>
          <a:stretch>
            <a:fillRect/>
          </a:stretch>
        </p:blipFill>
        <p:spPr>
          <a:xfrm>
            <a:off x="539750" y="1340768"/>
            <a:ext cx="8050213" cy="5112567"/>
          </a:xfrm>
        </p:spPr>
      </p:pic>
      <p:sp>
        <p:nvSpPr>
          <p:cNvPr id="26627" name="Line 5"/>
          <p:cNvSpPr>
            <a:spLocks noChangeShapeType="1"/>
          </p:cNvSpPr>
          <p:nvPr/>
        </p:nvSpPr>
        <p:spPr bwMode="auto">
          <a:xfrm flipH="1">
            <a:off x="1187624" y="1268759"/>
            <a:ext cx="6264696" cy="3456385"/>
          </a:xfrm>
          <a:prstGeom prst="line">
            <a:avLst/>
          </a:prstGeom>
          <a:noFill/>
          <a:ln w="9525">
            <a:solidFill>
              <a:srgbClr val="000000"/>
            </a:solidFill>
            <a:round/>
            <a:headEnd/>
            <a:tailEnd type="triangle" w="med" len="med"/>
          </a:ln>
        </p:spPr>
        <p:txBody>
          <a:bodyPr/>
          <a:lstStyle/>
          <a:p>
            <a:endParaRPr lang="en-US" dirty="0"/>
          </a:p>
        </p:txBody>
      </p:sp>
      <p:sp>
        <p:nvSpPr>
          <p:cNvPr id="26628" name="Line 7"/>
          <p:cNvSpPr>
            <a:spLocks noChangeShapeType="1"/>
          </p:cNvSpPr>
          <p:nvPr/>
        </p:nvSpPr>
        <p:spPr bwMode="auto">
          <a:xfrm flipH="1">
            <a:off x="1187623" y="764704"/>
            <a:ext cx="2304255" cy="3744416"/>
          </a:xfrm>
          <a:prstGeom prst="line">
            <a:avLst/>
          </a:prstGeom>
          <a:noFill/>
          <a:ln w="9525">
            <a:solidFill>
              <a:srgbClr val="000000"/>
            </a:solidFill>
            <a:round/>
            <a:headEnd/>
            <a:tailEnd type="triangle" w="med" len="med"/>
          </a:ln>
        </p:spPr>
        <p:txBody>
          <a:bodyPr/>
          <a:lstStyle/>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pPr eaLnBrk="1" hangingPunct="1"/>
            <a:r>
              <a:rPr lang="en-GB" sz="2800" b="1" dirty="0"/>
              <a:t>Step 11 </a:t>
            </a:r>
            <a:r>
              <a:rPr lang="en-GB" sz="2800" dirty="0"/>
              <a:t>– </a:t>
            </a:r>
            <a:r>
              <a:rPr lang="en-GB" sz="2800" b="1" dirty="0"/>
              <a:t>Complete Initial Data Capture entries</a:t>
            </a:r>
          </a:p>
        </p:txBody>
      </p:sp>
      <p:pic>
        <p:nvPicPr>
          <p:cNvPr id="27650" name="Picture 4"/>
          <p:cNvPicPr>
            <a:picLocks noGrp="1" noChangeAspect="1" noChangeArrowheads="1"/>
          </p:cNvPicPr>
          <p:nvPr>
            <p:ph type="body" idx="1"/>
          </p:nvPr>
        </p:nvPicPr>
        <p:blipFill>
          <a:blip r:embed="rId2" cstate="print"/>
          <a:srcRect/>
          <a:stretch>
            <a:fillRect/>
          </a:stretch>
        </p:blipFill>
        <p:spPr>
          <a:xfrm>
            <a:off x="546100" y="1196752"/>
            <a:ext cx="8050213" cy="5184576"/>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Content Placeholder 2"/>
          <p:cNvSpPr>
            <a:spLocks noGrp="1"/>
          </p:cNvSpPr>
          <p:nvPr>
            <p:ph idx="1"/>
          </p:nvPr>
        </p:nvSpPr>
        <p:spPr>
          <a:xfrm>
            <a:off x="457200" y="2348880"/>
            <a:ext cx="8229600" cy="3777282"/>
          </a:xfrm>
        </p:spPr>
        <p:txBody>
          <a:bodyPr/>
          <a:lstStyle/>
          <a:p>
            <a:pPr eaLnBrk="1" hangingPunct="1"/>
            <a:r>
              <a:rPr lang="en-GB" sz="2400" b="1" dirty="0"/>
              <a:t>All</a:t>
            </a:r>
            <a:r>
              <a:rPr lang="en-GB" sz="2400" dirty="0"/>
              <a:t> client quit attempts for pharmacy ‘walk-ins’ should be entered into PCR</a:t>
            </a:r>
          </a:p>
          <a:p>
            <a:pPr marL="0" indent="0" eaLnBrk="1" hangingPunct="1">
              <a:buNone/>
            </a:pPr>
            <a:endParaRPr lang="en-GB" sz="2400" dirty="0"/>
          </a:p>
          <a:p>
            <a:pPr eaLnBrk="1" hangingPunct="1"/>
            <a:r>
              <a:rPr lang="en-GB" sz="2400" dirty="0"/>
              <a:t>Enter data onto PCR as soon as possible to avoid missing payments (up to £80 per client) </a:t>
            </a:r>
          </a:p>
          <a:p>
            <a:pPr marL="457200" lvl="1" indent="0" eaLnBrk="1" hangingPunct="1">
              <a:buNone/>
            </a:pPr>
            <a:endParaRPr lang="en-GB" sz="2400" dirty="0"/>
          </a:p>
          <a:p>
            <a:pPr eaLnBrk="1" hangingPunct="1"/>
            <a:r>
              <a:rPr lang="en-GB" sz="2400" b="1" dirty="0"/>
              <a:t>NEVER</a:t>
            </a:r>
            <a:r>
              <a:rPr lang="en-GB" sz="2400" dirty="0"/>
              <a:t> enter quit attempts for clients who have had  NRT requested from the specialist services </a:t>
            </a:r>
          </a:p>
        </p:txBody>
      </p:sp>
      <p:pic>
        <p:nvPicPr>
          <p:cNvPr id="3" name="Picture 2" descr="Icon&#10;&#10;Description automatically generated"/>
          <p:cNvPicPr/>
          <p:nvPr/>
        </p:nvPicPr>
        <p:blipFill>
          <a:blip r:embed="rId3" cstate="print"/>
          <a:srcRect/>
          <a:stretch>
            <a:fillRect/>
          </a:stretch>
        </p:blipFill>
        <p:spPr bwMode="auto">
          <a:xfrm>
            <a:off x="1200150" y="548680"/>
            <a:ext cx="720725" cy="1038225"/>
          </a:xfrm>
          <a:prstGeom prst="rect">
            <a:avLst/>
          </a:prstGeom>
          <a:noFill/>
          <a:ln w="9525">
            <a:noFill/>
            <a:miter lim="800000"/>
            <a:headEnd/>
            <a:tailEnd/>
          </a:ln>
        </p:spPr>
      </p:pic>
      <p:pic>
        <p:nvPicPr>
          <p:cNvPr id="4" name="Picture 3"/>
          <p:cNvPicPr>
            <a:picLocks noChangeAspect="1"/>
          </p:cNvPicPr>
          <p:nvPr/>
        </p:nvPicPr>
        <p:blipFill rotWithShape="1">
          <a:blip r:embed="rId4"/>
          <a:srcRect l="7484" r="6450"/>
          <a:stretch/>
        </p:blipFill>
        <p:spPr>
          <a:xfrm>
            <a:off x="7029350" y="224644"/>
            <a:ext cx="1656185" cy="108012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a:xfrm>
            <a:off x="457200" y="491133"/>
            <a:ext cx="8229600" cy="1209675"/>
          </a:xfrm>
        </p:spPr>
        <p:txBody>
          <a:bodyPr/>
          <a:lstStyle/>
          <a:p>
            <a:pPr eaLnBrk="1" hangingPunct="1"/>
            <a:r>
              <a:rPr lang="en-GB" sz="2400" b="1" dirty="0"/>
              <a:t>Continued - Initial Data Capture Entries</a:t>
            </a:r>
            <a:br>
              <a:rPr lang="en-GB" sz="2400" dirty="0"/>
            </a:br>
            <a:br>
              <a:rPr lang="en-GB" sz="2400" dirty="0"/>
            </a:br>
            <a:endParaRPr lang="en-GB" sz="2400" dirty="0"/>
          </a:p>
        </p:txBody>
      </p:sp>
      <p:pic>
        <p:nvPicPr>
          <p:cNvPr id="28674" name="Picture 4"/>
          <p:cNvPicPr>
            <a:picLocks noGrp="1" noChangeAspect="1" noChangeArrowheads="1"/>
          </p:cNvPicPr>
          <p:nvPr>
            <p:ph type="body" idx="1"/>
          </p:nvPr>
        </p:nvPicPr>
        <p:blipFill>
          <a:blip r:embed="rId2" cstate="print"/>
          <a:srcRect/>
          <a:stretch>
            <a:fillRect/>
          </a:stretch>
        </p:blipFill>
        <p:spPr>
          <a:xfrm>
            <a:off x="539750" y="1556793"/>
            <a:ext cx="8050213" cy="4896544"/>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p:txBody>
          <a:bodyPr/>
          <a:lstStyle/>
          <a:p>
            <a:pPr eaLnBrk="1" hangingPunct="1"/>
            <a:r>
              <a:rPr lang="en-GB" sz="2400" b="1" dirty="0"/>
              <a:t>Continued - Initial Data Capture Entries</a:t>
            </a:r>
            <a:br>
              <a:rPr lang="en-GB" sz="2400" b="1" dirty="0"/>
            </a:br>
            <a:r>
              <a:rPr lang="en-GB" sz="2200" dirty="0"/>
              <a:t>Select ‘</a:t>
            </a:r>
            <a:r>
              <a:rPr lang="en-GB" sz="2200" dirty="0">
                <a:solidFill>
                  <a:srgbClr val="FF0000"/>
                </a:solidFill>
              </a:rPr>
              <a:t>No</a:t>
            </a:r>
            <a:r>
              <a:rPr lang="en-GB" sz="2200" dirty="0"/>
              <a:t>’ at shared care between pharmacy and non-pharmacy services</a:t>
            </a:r>
            <a:endParaRPr lang="en-GB" sz="2200" b="1" dirty="0"/>
          </a:p>
        </p:txBody>
      </p:sp>
      <p:pic>
        <p:nvPicPr>
          <p:cNvPr id="29698" name="Picture 4"/>
          <p:cNvPicPr>
            <a:picLocks noGrp="1" noChangeAspect="1" noChangeArrowheads="1"/>
          </p:cNvPicPr>
          <p:nvPr>
            <p:ph type="body" idx="1"/>
          </p:nvPr>
        </p:nvPicPr>
        <p:blipFill>
          <a:blip r:embed="rId3" cstate="print"/>
          <a:srcRect/>
          <a:stretch>
            <a:fillRect/>
          </a:stretch>
        </p:blipFill>
        <p:spPr>
          <a:xfrm>
            <a:off x="546100" y="1412776"/>
            <a:ext cx="8050213" cy="5040560"/>
          </a:xfrm>
        </p:spPr>
      </p:pic>
      <p:sp>
        <p:nvSpPr>
          <p:cNvPr id="4" name="Line 5"/>
          <p:cNvSpPr>
            <a:spLocks noChangeShapeType="1"/>
          </p:cNvSpPr>
          <p:nvPr/>
        </p:nvSpPr>
        <p:spPr bwMode="auto">
          <a:xfrm>
            <a:off x="2267744" y="1044483"/>
            <a:ext cx="2304256" cy="4400741"/>
          </a:xfrm>
          <a:prstGeom prst="line">
            <a:avLst/>
          </a:prstGeom>
          <a:noFill/>
          <a:ln w="9525">
            <a:solidFill>
              <a:srgbClr val="000000"/>
            </a:solidFill>
            <a:round/>
            <a:headEnd/>
            <a:tailEnd type="triangle" w="med" len="med"/>
          </a:ln>
        </p:spPr>
        <p:txBody>
          <a:bodyPr/>
          <a:lstStyle/>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p:txBody>
          <a:bodyPr/>
          <a:lstStyle/>
          <a:p>
            <a:pPr eaLnBrk="1" hangingPunct="1"/>
            <a:r>
              <a:rPr lang="en-GB" sz="2800" b="1" dirty="0"/>
              <a:t>Continued - Initial Data Capture Sheet </a:t>
            </a:r>
            <a:br>
              <a:rPr lang="en-GB" sz="1800" dirty="0"/>
            </a:br>
            <a:r>
              <a:rPr lang="en-GB" sz="2400" dirty="0"/>
              <a:t>Once all fields are completed, select ‘</a:t>
            </a:r>
            <a:r>
              <a:rPr lang="en-GB" sz="2400" b="1" dirty="0"/>
              <a:t>Save</a:t>
            </a:r>
            <a:r>
              <a:rPr lang="en-GB" sz="2400" dirty="0"/>
              <a:t>’ </a:t>
            </a:r>
          </a:p>
        </p:txBody>
      </p:sp>
      <p:pic>
        <p:nvPicPr>
          <p:cNvPr id="30722" name="Picture 4"/>
          <p:cNvPicPr>
            <a:picLocks noGrp="1" noChangeAspect="1" noChangeArrowheads="1"/>
          </p:cNvPicPr>
          <p:nvPr>
            <p:ph type="body" idx="1"/>
          </p:nvPr>
        </p:nvPicPr>
        <p:blipFill>
          <a:blip r:embed="rId2" cstate="print"/>
          <a:srcRect/>
          <a:stretch>
            <a:fillRect/>
          </a:stretch>
        </p:blipFill>
        <p:spPr>
          <a:xfrm>
            <a:off x="546100" y="1268760"/>
            <a:ext cx="8050213" cy="5184576"/>
          </a:xfrm>
        </p:spPr>
      </p:pic>
      <p:sp>
        <p:nvSpPr>
          <p:cNvPr id="30723" name="Line 5"/>
          <p:cNvSpPr>
            <a:spLocks noChangeShapeType="1"/>
          </p:cNvSpPr>
          <p:nvPr/>
        </p:nvSpPr>
        <p:spPr bwMode="auto">
          <a:xfrm>
            <a:off x="7092280" y="1196752"/>
            <a:ext cx="360039" cy="4320479"/>
          </a:xfrm>
          <a:prstGeom prst="line">
            <a:avLst/>
          </a:prstGeom>
          <a:noFill/>
          <a:ln w="9525">
            <a:solidFill>
              <a:srgbClr val="000000"/>
            </a:solidFill>
            <a:round/>
            <a:headEnd/>
            <a:tailEnd type="triangle" w="med" len="med"/>
          </a:ln>
        </p:spPr>
        <p:txBody>
          <a:bodyPr/>
          <a:lstStyle/>
          <a:p>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a:xfrm>
            <a:off x="539750" y="404664"/>
            <a:ext cx="8280722" cy="792088"/>
          </a:xfrm>
        </p:spPr>
        <p:txBody>
          <a:bodyPr/>
          <a:lstStyle/>
          <a:p>
            <a:pPr eaLnBrk="1" hangingPunct="1"/>
            <a:r>
              <a:rPr lang="en-GB" sz="2800" b="1" dirty="0"/>
              <a:t>Step 12</a:t>
            </a:r>
            <a:r>
              <a:rPr lang="en-GB" sz="2800" dirty="0"/>
              <a:t> – </a:t>
            </a:r>
            <a:r>
              <a:rPr lang="en-GB" sz="2800" b="1" dirty="0"/>
              <a:t>Select ‘Home’ </a:t>
            </a:r>
            <a:br>
              <a:rPr lang="en-GB" sz="2400" dirty="0"/>
            </a:br>
            <a:br>
              <a:rPr lang="en-GB" sz="2400" dirty="0"/>
            </a:br>
            <a:endParaRPr lang="en-GB" sz="2400" dirty="0"/>
          </a:p>
        </p:txBody>
      </p:sp>
      <p:pic>
        <p:nvPicPr>
          <p:cNvPr id="31746" name="Picture 4"/>
          <p:cNvPicPr>
            <a:picLocks noGrp="1" noChangeAspect="1" noChangeArrowheads="1"/>
          </p:cNvPicPr>
          <p:nvPr>
            <p:ph type="body" idx="1"/>
          </p:nvPr>
        </p:nvPicPr>
        <p:blipFill>
          <a:blip r:embed="rId3" cstate="print"/>
          <a:srcRect/>
          <a:stretch>
            <a:fillRect/>
          </a:stretch>
        </p:blipFill>
        <p:spPr>
          <a:xfrm>
            <a:off x="539552" y="764704"/>
            <a:ext cx="8050213" cy="4525963"/>
          </a:xfrm>
        </p:spPr>
      </p:pic>
      <p:sp>
        <p:nvSpPr>
          <p:cNvPr id="31747" name="Line 5"/>
          <p:cNvSpPr>
            <a:spLocks noChangeShapeType="1"/>
          </p:cNvSpPr>
          <p:nvPr/>
        </p:nvSpPr>
        <p:spPr bwMode="auto">
          <a:xfrm flipH="1">
            <a:off x="1115616" y="620687"/>
            <a:ext cx="4752528" cy="936105"/>
          </a:xfrm>
          <a:prstGeom prst="line">
            <a:avLst/>
          </a:prstGeom>
          <a:noFill/>
          <a:ln w="9525">
            <a:solidFill>
              <a:srgbClr val="000000"/>
            </a:solidFill>
            <a:round/>
            <a:headEnd/>
            <a:tailEnd type="triangle" w="med" len="med"/>
          </a:ln>
        </p:spPr>
        <p:txBody>
          <a:bodyPr/>
          <a:lstStyle/>
          <a:p>
            <a:endParaRPr lang="en-US" dirty="0"/>
          </a:p>
        </p:txBody>
      </p:sp>
      <p:sp>
        <p:nvSpPr>
          <p:cNvPr id="5" name="TextBox 4"/>
          <p:cNvSpPr txBox="1"/>
          <p:nvPr/>
        </p:nvSpPr>
        <p:spPr>
          <a:xfrm>
            <a:off x="539552" y="5229200"/>
            <a:ext cx="7920880" cy="1292662"/>
          </a:xfrm>
          <a:prstGeom prst="rect">
            <a:avLst/>
          </a:prstGeom>
          <a:noFill/>
        </p:spPr>
        <p:txBody>
          <a:bodyPr wrap="square" rtlCol="0">
            <a:spAutoFit/>
          </a:bodyPr>
          <a:lstStyle/>
          <a:p>
            <a:r>
              <a:rPr lang="en-GB" b="1" dirty="0"/>
              <a:t>Do not enter</a:t>
            </a:r>
            <a:r>
              <a:rPr lang="en-GB" dirty="0"/>
              <a:t> the Quit Date until client returns at week 1 </a:t>
            </a:r>
            <a:r>
              <a:rPr lang="en-GB" b="1" dirty="0"/>
              <a:t>for NRT</a:t>
            </a:r>
            <a:r>
              <a:rPr lang="en-GB" dirty="0"/>
              <a:t>. </a:t>
            </a:r>
            <a:br>
              <a:rPr lang="en-GB" sz="2400" dirty="0"/>
            </a:br>
            <a:br>
              <a:rPr lang="en-GB" sz="1600" dirty="0"/>
            </a:br>
            <a:r>
              <a:rPr lang="en-GB" b="1" dirty="0"/>
              <a:t>Ensure Quit Date entered is within 13 days of initial recorded contact</a:t>
            </a:r>
            <a:r>
              <a:rPr lang="en-GB" dirty="0"/>
              <a:t>, to avoid failed data upload (despite no warning notification).</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p:txBody>
          <a:bodyPr/>
          <a:lstStyle/>
          <a:p>
            <a:pPr eaLnBrk="1" hangingPunct="1"/>
            <a:r>
              <a:rPr lang="en-GB" sz="2800" b="1" dirty="0"/>
              <a:t>Step 13</a:t>
            </a:r>
            <a:r>
              <a:rPr lang="en-GB" sz="2800" dirty="0"/>
              <a:t> – When client returns at week 1, log into PCR, and select ‘</a:t>
            </a:r>
            <a:r>
              <a:rPr lang="en-GB" sz="2800" b="1" dirty="0"/>
              <a:t>Reports’</a:t>
            </a:r>
            <a:r>
              <a:rPr lang="en-GB" sz="2800" dirty="0"/>
              <a:t> </a:t>
            </a:r>
          </a:p>
        </p:txBody>
      </p:sp>
      <p:pic>
        <p:nvPicPr>
          <p:cNvPr id="33794" name="Picture 4"/>
          <p:cNvPicPr>
            <a:picLocks noGrp="1" noChangeAspect="1" noChangeArrowheads="1"/>
          </p:cNvPicPr>
          <p:nvPr>
            <p:ph type="body" idx="1"/>
          </p:nvPr>
        </p:nvPicPr>
        <p:blipFill>
          <a:blip r:embed="rId2" cstate="print"/>
          <a:srcRect/>
          <a:stretch>
            <a:fillRect/>
          </a:stretch>
        </p:blipFill>
        <p:spPr>
          <a:xfrm>
            <a:off x="546100" y="1268760"/>
            <a:ext cx="8050213" cy="5328592"/>
          </a:xfrm>
        </p:spPr>
      </p:pic>
      <p:sp>
        <p:nvSpPr>
          <p:cNvPr id="33795" name="Line 5"/>
          <p:cNvSpPr>
            <a:spLocks noChangeShapeType="1"/>
          </p:cNvSpPr>
          <p:nvPr/>
        </p:nvSpPr>
        <p:spPr bwMode="auto">
          <a:xfrm flipH="1">
            <a:off x="2627784" y="1196752"/>
            <a:ext cx="2736850" cy="1800225"/>
          </a:xfrm>
          <a:prstGeom prst="line">
            <a:avLst/>
          </a:prstGeom>
          <a:noFill/>
          <a:ln w="9525">
            <a:solidFill>
              <a:srgbClr val="000000"/>
            </a:solidFill>
            <a:round/>
            <a:headEnd/>
            <a:tailEnd type="triangle" w="med" len="med"/>
          </a:ln>
        </p:spPr>
        <p:txBody>
          <a:bodyPr/>
          <a:lstStyle/>
          <a:p>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a:xfrm>
            <a:off x="457200" y="274638"/>
            <a:ext cx="8229600" cy="994122"/>
          </a:xfrm>
        </p:spPr>
        <p:txBody>
          <a:bodyPr/>
          <a:lstStyle/>
          <a:p>
            <a:pPr eaLnBrk="1" hangingPunct="1"/>
            <a:r>
              <a:rPr lang="en-GB" sz="2800" b="1" dirty="0"/>
              <a:t>Step 14</a:t>
            </a:r>
            <a:r>
              <a:rPr lang="en-GB" sz="2800" dirty="0"/>
              <a:t> – Go to </a:t>
            </a:r>
            <a:r>
              <a:rPr lang="en-GB" sz="2800" b="1" dirty="0"/>
              <a:t>‘Smoking Cessation Reports’ </a:t>
            </a:r>
            <a:r>
              <a:rPr lang="en-GB" sz="2800" dirty="0"/>
              <a:t>(by scrolling to the bottom of the screen)</a:t>
            </a:r>
          </a:p>
        </p:txBody>
      </p:sp>
      <p:pic>
        <p:nvPicPr>
          <p:cNvPr id="34818" name="Picture 4"/>
          <p:cNvPicPr>
            <a:picLocks noGrp="1" noChangeAspect="1" noChangeArrowheads="1"/>
          </p:cNvPicPr>
          <p:nvPr>
            <p:ph type="body" idx="1"/>
          </p:nvPr>
        </p:nvPicPr>
        <p:blipFill>
          <a:blip r:embed="rId2" cstate="print"/>
          <a:srcRect/>
          <a:stretch>
            <a:fillRect/>
          </a:stretch>
        </p:blipFill>
        <p:spPr>
          <a:xfrm>
            <a:off x="546100" y="1196752"/>
            <a:ext cx="8050213" cy="5256584"/>
          </a:xfrm>
        </p:spPr>
      </p:pic>
      <p:sp>
        <p:nvSpPr>
          <p:cNvPr id="34819" name="Line 5"/>
          <p:cNvSpPr>
            <a:spLocks noChangeShapeType="1"/>
          </p:cNvSpPr>
          <p:nvPr/>
        </p:nvSpPr>
        <p:spPr bwMode="auto">
          <a:xfrm flipH="1">
            <a:off x="2483766" y="764704"/>
            <a:ext cx="3240361" cy="3312367"/>
          </a:xfrm>
          <a:prstGeom prst="line">
            <a:avLst/>
          </a:prstGeom>
          <a:noFill/>
          <a:ln w="9525">
            <a:solidFill>
              <a:srgbClr val="000000"/>
            </a:solidFill>
            <a:round/>
            <a:headEnd/>
            <a:tailEnd type="triangle" w="med" len="med"/>
          </a:ln>
        </p:spPr>
        <p:txBody>
          <a:bodyPr/>
          <a:lstStyle/>
          <a:p>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p:txBody>
          <a:bodyPr/>
          <a:lstStyle/>
          <a:p>
            <a:pPr eaLnBrk="1" hangingPunct="1"/>
            <a:r>
              <a:rPr lang="en-GB" sz="2600" b="1" dirty="0"/>
              <a:t>Step 15</a:t>
            </a:r>
            <a:r>
              <a:rPr lang="en-GB" sz="2600" dirty="0"/>
              <a:t> - Select</a:t>
            </a:r>
            <a:r>
              <a:rPr lang="en-GB" sz="2600" b="1" dirty="0"/>
              <a:t> ‘Open Smoking Cessation Assessments’ </a:t>
            </a:r>
            <a:r>
              <a:rPr lang="en-GB" sz="2600" dirty="0"/>
              <a:t>then find client’s name and select </a:t>
            </a:r>
            <a:r>
              <a:rPr lang="en-GB" sz="2600" b="1" dirty="0"/>
              <a:t>‘View’</a:t>
            </a:r>
          </a:p>
        </p:txBody>
      </p:sp>
      <p:pic>
        <p:nvPicPr>
          <p:cNvPr id="36866" name="Picture 4"/>
          <p:cNvPicPr>
            <a:picLocks noGrp="1" noChangeAspect="1" noChangeArrowheads="1"/>
          </p:cNvPicPr>
          <p:nvPr>
            <p:ph type="body" idx="1"/>
          </p:nvPr>
        </p:nvPicPr>
        <p:blipFill>
          <a:blip r:embed="rId2" cstate="print"/>
          <a:srcRect/>
          <a:stretch>
            <a:fillRect/>
          </a:stretch>
        </p:blipFill>
        <p:spPr>
          <a:xfrm>
            <a:off x="546100" y="1412776"/>
            <a:ext cx="8050213" cy="5112568"/>
          </a:xfrm>
        </p:spPr>
      </p:pic>
      <p:sp>
        <p:nvSpPr>
          <p:cNvPr id="36867" name="Line 5"/>
          <p:cNvSpPr>
            <a:spLocks noChangeShapeType="1"/>
          </p:cNvSpPr>
          <p:nvPr/>
        </p:nvSpPr>
        <p:spPr bwMode="auto">
          <a:xfrm flipH="1">
            <a:off x="7884368" y="1268760"/>
            <a:ext cx="216024" cy="2952328"/>
          </a:xfrm>
          <a:prstGeom prst="line">
            <a:avLst/>
          </a:prstGeom>
          <a:noFill/>
          <a:ln w="9525">
            <a:solidFill>
              <a:srgbClr val="000000"/>
            </a:solidFill>
            <a:round/>
            <a:headEnd/>
            <a:tailEnd type="triangle" w="med" len="med"/>
          </a:ln>
        </p:spPr>
        <p:txBody>
          <a:bodyPr/>
          <a:lstStyle/>
          <a:p>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title"/>
          </p:nvPr>
        </p:nvSpPr>
        <p:spPr>
          <a:xfrm>
            <a:off x="457200" y="274638"/>
            <a:ext cx="8229600" cy="922114"/>
          </a:xfrm>
        </p:spPr>
        <p:txBody>
          <a:bodyPr/>
          <a:lstStyle/>
          <a:p>
            <a:pPr eaLnBrk="1" hangingPunct="1"/>
            <a:r>
              <a:rPr lang="en-GB" sz="2400" b="1" dirty="0"/>
              <a:t>Step 16 – </a:t>
            </a:r>
            <a:r>
              <a:rPr lang="en-GB" sz="2400" dirty="0"/>
              <a:t>Clicking on ‘</a:t>
            </a:r>
            <a:r>
              <a:rPr lang="en-GB" sz="2400" b="1" dirty="0"/>
              <a:t>View</a:t>
            </a:r>
            <a:r>
              <a:rPr lang="en-GB" sz="2400" dirty="0"/>
              <a:t>’ opens the initial data capture sheet.  Scroll down to ‘</a:t>
            </a:r>
            <a:r>
              <a:rPr lang="en-GB" sz="2400" b="1" dirty="0"/>
              <a:t>Quit Date</a:t>
            </a:r>
            <a:r>
              <a:rPr lang="en-GB" sz="2400" dirty="0"/>
              <a:t>’</a:t>
            </a:r>
          </a:p>
        </p:txBody>
      </p:sp>
      <p:pic>
        <p:nvPicPr>
          <p:cNvPr id="37890" name="Picture 4"/>
          <p:cNvPicPr>
            <a:picLocks noGrp="1" noChangeAspect="1" noChangeArrowheads="1"/>
          </p:cNvPicPr>
          <p:nvPr>
            <p:ph type="body" idx="1"/>
          </p:nvPr>
        </p:nvPicPr>
        <p:blipFill>
          <a:blip r:embed="rId2" cstate="print"/>
          <a:srcRect/>
          <a:stretch>
            <a:fillRect/>
          </a:stretch>
        </p:blipFill>
        <p:spPr>
          <a:xfrm>
            <a:off x="546100" y="1124744"/>
            <a:ext cx="8050213" cy="5400600"/>
          </a:xfr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ChangeArrowheads="1"/>
          </p:cNvSpPr>
          <p:nvPr>
            <p:ph type="title"/>
          </p:nvPr>
        </p:nvSpPr>
        <p:spPr/>
        <p:txBody>
          <a:bodyPr/>
          <a:lstStyle/>
          <a:p>
            <a:pPr eaLnBrk="1" hangingPunct="1"/>
            <a:r>
              <a:rPr lang="en-GB" sz="2400" b="1" dirty="0"/>
              <a:t>Step 17</a:t>
            </a:r>
            <a:r>
              <a:rPr lang="en-GB" sz="2400" dirty="0"/>
              <a:t> – Click on ‘</a:t>
            </a:r>
            <a:r>
              <a:rPr lang="en-GB" sz="2400" b="1" dirty="0"/>
              <a:t>Next action’</a:t>
            </a:r>
            <a:r>
              <a:rPr lang="en-GB" sz="2400" dirty="0"/>
              <a:t>,</a:t>
            </a:r>
            <a:r>
              <a:rPr lang="en-GB" sz="2400" b="1" dirty="0"/>
              <a:t> </a:t>
            </a:r>
            <a:r>
              <a:rPr lang="en-GB" sz="2400" dirty="0"/>
              <a:t>then on </a:t>
            </a:r>
            <a:r>
              <a:rPr lang="en-GB" sz="2400" b="1" dirty="0"/>
              <a:t>‘Start quit attempt and confirm quit date’ </a:t>
            </a:r>
          </a:p>
        </p:txBody>
      </p:sp>
      <p:pic>
        <p:nvPicPr>
          <p:cNvPr id="38914" name="Picture 4"/>
          <p:cNvPicPr>
            <a:picLocks noGrp="1" noChangeAspect="1" noChangeArrowheads="1"/>
          </p:cNvPicPr>
          <p:nvPr>
            <p:ph type="body" idx="1"/>
          </p:nvPr>
        </p:nvPicPr>
        <p:blipFill>
          <a:blip r:embed="rId2" cstate="print"/>
          <a:srcRect/>
          <a:stretch>
            <a:fillRect/>
          </a:stretch>
        </p:blipFill>
        <p:spPr>
          <a:xfrm>
            <a:off x="546100" y="1196752"/>
            <a:ext cx="8050213" cy="5256584"/>
          </a:xfrm>
        </p:spPr>
      </p:pic>
      <p:sp>
        <p:nvSpPr>
          <p:cNvPr id="38915" name="Line 5"/>
          <p:cNvSpPr>
            <a:spLocks noChangeShapeType="1"/>
          </p:cNvSpPr>
          <p:nvPr/>
        </p:nvSpPr>
        <p:spPr bwMode="auto">
          <a:xfrm flipH="1">
            <a:off x="2627783" y="1268413"/>
            <a:ext cx="1872779" cy="1440507"/>
          </a:xfrm>
          <a:prstGeom prst="line">
            <a:avLst/>
          </a:prstGeom>
          <a:noFill/>
          <a:ln w="9525">
            <a:solidFill>
              <a:srgbClr val="000000"/>
            </a:solidFill>
            <a:round/>
            <a:headEnd/>
            <a:tailEnd type="triangle" w="med" len="med"/>
          </a:ln>
        </p:spPr>
        <p:txBody>
          <a:bodyPr/>
          <a:lstStyle/>
          <a:p>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a:xfrm>
            <a:off x="457200" y="548681"/>
            <a:ext cx="8229600" cy="936103"/>
          </a:xfrm>
        </p:spPr>
        <p:txBody>
          <a:bodyPr/>
          <a:lstStyle/>
          <a:p>
            <a:pPr eaLnBrk="1" hangingPunct="1"/>
            <a:br>
              <a:rPr lang="en-GB" sz="1600" dirty="0"/>
            </a:br>
            <a:r>
              <a:rPr lang="en-GB" sz="1600" dirty="0"/>
              <a:t> </a:t>
            </a:r>
            <a:r>
              <a:rPr lang="en-GB" sz="2400" b="1" dirty="0"/>
              <a:t>Step 18 </a:t>
            </a:r>
            <a:r>
              <a:rPr lang="en-GB" sz="2400" dirty="0"/>
              <a:t>– Scroll down to</a:t>
            </a:r>
            <a:r>
              <a:rPr lang="en-GB" sz="2400" b="1" dirty="0"/>
              <a:t> ‘Confirm quit date and record contact’</a:t>
            </a:r>
            <a:r>
              <a:rPr lang="en-GB" sz="2400" dirty="0"/>
              <a:t>, record contact and select </a:t>
            </a:r>
            <a:r>
              <a:rPr lang="en-GB" sz="2400" b="1" dirty="0"/>
              <a:t>‘Confirm quit date’</a:t>
            </a:r>
            <a:br>
              <a:rPr lang="en-GB" sz="1600" dirty="0"/>
            </a:br>
            <a:r>
              <a:rPr lang="en-GB" sz="2000" dirty="0"/>
              <a:t>T</a:t>
            </a:r>
            <a:br>
              <a:rPr lang="en-GB" sz="4000" dirty="0"/>
            </a:br>
            <a:endParaRPr lang="en-GB" sz="4000" dirty="0"/>
          </a:p>
        </p:txBody>
      </p:sp>
      <p:pic>
        <p:nvPicPr>
          <p:cNvPr id="39938" name="Picture 4"/>
          <p:cNvPicPr>
            <a:picLocks noGrp="1" noChangeAspect="1" noChangeArrowheads="1"/>
          </p:cNvPicPr>
          <p:nvPr>
            <p:ph type="body" idx="1"/>
          </p:nvPr>
        </p:nvPicPr>
        <p:blipFill>
          <a:blip r:embed="rId2" cstate="print"/>
          <a:srcRect/>
          <a:stretch>
            <a:fillRect/>
          </a:stretch>
        </p:blipFill>
        <p:spPr>
          <a:xfrm>
            <a:off x="539552" y="1124744"/>
            <a:ext cx="8050213" cy="4752528"/>
          </a:xfrm>
        </p:spPr>
      </p:pic>
      <p:sp>
        <p:nvSpPr>
          <p:cNvPr id="39939" name="Line 5"/>
          <p:cNvSpPr>
            <a:spLocks noChangeShapeType="1"/>
          </p:cNvSpPr>
          <p:nvPr/>
        </p:nvSpPr>
        <p:spPr bwMode="auto">
          <a:xfrm>
            <a:off x="6876256" y="980729"/>
            <a:ext cx="0" cy="4392488"/>
          </a:xfrm>
          <a:prstGeom prst="line">
            <a:avLst/>
          </a:prstGeom>
          <a:noFill/>
          <a:ln w="9525">
            <a:solidFill>
              <a:srgbClr val="000000"/>
            </a:solidFill>
            <a:round/>
            <a:headEnd/>
            <a:tailEnd type="triangle" w="med" len="med"/>
          </a:ln>
        </p:spPr>
        <p:txBody>
          <a:bodyPr/>
          <a:lstStyle/>
          <a:p>
            <a:endParaRPr lang="en-US" dirty="0"/>
          </a:p>
        </p:txBody>
      </p:sp>
      <p:sp>
        <p:nvSpPr>
          <p:cNvPr id="5" name="TextBox 4"/>
          <p:cNvSpPr txBox="1"/>
          <p:nvPr/>
        </p:nvSpPr>
        <p:spPr>
          <a:xfrm>
            <a:off x="539552" y="5877272"/>
            <a:ext cx="8049811" cy="830997"/>
          </a:xfrm>
          <a:prstGeom prst="rect">
            <a:avLst/>
          </a:prstGeom>
          <a:noFill/>
        </p:spPr>
        <p:txBody>
          <a:bodyPr wrap="square" rtlCol="0">
            <a:spAutoFit/>
          </a:bodyPr>
          <a:lstStyle/>
          <a:p>
            <a:pPr algn="ctr"/>
            <a:r>
              <a:rPr lang="en-GB" sz="2400" dirty="0"/>
              <a:t>This generates your 1st national payment of £30 and sets your 4 and 12 week MDS (Minimum Data Set) dates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4" name="Text Box 6"/>
          <p:cNvSpPr txBox="1">
            <a:spLocks noGrp="1" noChangeArrowheads="1"/>
          </p:cNvSpPr>
          <p:nvPr>
            <p:ph idx="1"/>
          </p:nvPr>
        </p:nvSpPr>
        <p:spPr bwMode="auto">
          <a:xfrm>
            <a:off x="457200" y="1600200"/>
            <a:ext cx="8229600" cy="4475071"/>
          </a:xfrm>
          <a:prstGeom prst="rect">
            <a:avLst/>
          </a:prstGeom>
          <a:noFill/>
          <a:ln w="9525">
            <a:noFill/>
            <a:miter lim="800000"/>
            <a:headEnd/>
            <a:tailEnd/>
          </a:ln>
        </p:spPr>
        <p:txBody>
          <a:bodyPr wrap="square">
            <a:spAutoFit/>
          </a:bodyPr>
          <a:lstStyle/>
          <a:p>
            <a:r>
              <a:rPr lang="en-GB" sz="1600" b="1" dirty="0"/>
              <a:t>To request a new login</a:t>
            </a:r>
            <a:r>
              <a:rPr lang="en-GB" sz="1600" dirty="0"/>
              <a:t> for </a:t>
            </a:r>
            <a:r>
              <a:rPr lang="en-GB" sz="1600" u="sng" dirty="0"/>
              <a:t>pharmacists</a:t>
            </a:r>
            <a:r>
              <a:rPr lang="en-GB" sz="1600" dirty="0"/>
              <a:t> and </a:t>
            </a:r>
            <a:r>
              <a:rPr lang="en-GB" sz="1600" u="sng" dirty="0"/>
              <a:t>pharmacy technicians </a:t>
            </a:r>
            <a:r>
              <a:rPr lang="en-GB" sz="1600" dirty="0"/>
              <a:t>complete the PCR user account request form and send to  </a:t>
            </a:r>
            <a:r>
              <a:rPr lang="en-GB" sz="1600" dirty="0" err="1">
                <a:hlinkClick r:id="rId2"/>
              </a:rPr>
              <a:t>pharm.cppcr@nhs.scot</a:t>
            </a:r>
            <a:r>
              <a:rPr lang="en-GB" sz="1600" dirty="0"/>
              <a:t>.  The form can be located on the </a:t>
            </a:r>
            <a:r>
              <a:rPr lang="en-GB" sz="1600" dirty="0">
                <a:hlinkClick r:id="rId3"/>
              </a:rPr>
              <a:t>NHS Community Pharmacy Website (scot.nhs.uk)</a:t>
            </a:r>
            <a:r>
              <a:rPr lang="en-GB" sz="1600" dirty="0"/>
              <a:t> under ‘NHS Lothian’ under the ‘Useful resources and links’ section</a:t>
            </a:r>
          </a:p>
          <a:p>
            <a:pPr marL="0" indent="0">
              <a:buNone/>
            </a:pPr>
            <a:endParaRPr lang="en-GB" sz="1600" dirty="0"/>
          </a:p>
          <a:p>
            <a:r>
              <a:rPr lang="en-GB" sz="1600" u="sng" dirty="0"/>
              <a:t>FTY/foundation/pre-registration pharmacists </a:t>
            </a:r>
            <a:r>
              <a:rPr lang="en-GB" sz="1600" dirty="0"/>
              <a:t>should have completed forms from NES to enable login access.  If mislaid, email the ePharmacy Helpdesk at: nss.psdhelp@nhs.scot </a:t>
            </a:r>
          </a:p>
          <a:p>
            <a:pPr>
              <a:buFontTx/>
              <a:buChar char="-"/>
            </a:pPr>
            <a:endParaRPr lang="en-GB" sz="1600" dirty="0"/>
          </a:p>
          <a:p>
            <a:r>
              <a:rPr lang="en-GB" sz="1600" b="1" dirty="0"/>
              <a:t>For issues with existing PCR logins</a:t>
            </a:r>
            <a:r>
              <a:rPr lang="en-GB" sz="1600" dirty="0"/>
              <a:t> contact ePharmacy Helpdesk on 0131 275 6600 (Mon to Fri, 9am-4pm) or email them at: </a:t>
            </a:r>
            <a:r>
              <a:rPr lang="en-GB" sz="1600" dirty="0" err="1">
                <a:hlinkClick r:id="rId4"/>
              </a:rPr>
              <a:t>nss.psdhelp@nhs.scot</a:t>
            </a:r>
            <a:endParaRPr lang="en-GB" sz="1600" dirty="0"/>
          </a:p>
          <a:p>
            <a:endParaRPr lang="en-GB" sz="1600" dirty="0"/>
          </a:p>
          <a:p>
            <a:r>
              <a:rPr lang="en-GB" sz="1600" b="1" dirty="0"/>
              <a:t>For Quit Your Way Pharmacy Service General Enquiries</a:t>
            </a:r>
            <a:r>
              <a:rPr lang="en-GB" sz="1600" dirty="0"/>
              <a:t>, contact us on </a:t>
            </a:r>
          </a:p>
          <a:p>
            <a:pPr marL="400050" lvl="1" indent="0">
              <a:buNone/>
            </a:pPr>
            <a:r>
              <a:rPr lang="en-GB" sz="1600" dirty="0">
                <a:ea typeface="+mn-ea"/>
              </a:rPr>
              <a:t>0131 537 7154 or email: Loth.qywPAT@nhslothian.scot.nhs.uk</a:t>
            </a:r>
          </a:p>
          <a:p>
            <a:endParaRPr lang="en-GB" sz="1600" dirty="0"/>
          </a:p>
          <a:p>
            <a:endParaRPr lang="en-GB" sz="1600" dirty="0"/>
          </a:p>
        </p:txBody>
      </p:sp>
    </p:spTree>
    <p:extLst>
      <p:ext uri="{BB962C8B-B14F-4D97-AF65-F5344CB8AC3E}">
        <p14:creationId xmlns:p14="http://schemas.microsoft.com/office/powerpoint/2010/main" val="41171702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p:nvPr>
        </p:nvSpPr>
        <p:spPr>
          <a:xfrm>
            <a:off x="457200" y="39762"/>
            <a:ext cx="8229600" cy="868958"/>
          </a:xfrm>
        </p:spPr>
        <p:txBody>
          <a:bodyPr/>
          <a:lstStyle/>
          <a:p>
            <a:pPr eaLnBrk="1" hangingPunct="1"/>
            <a:r>
              <a:rPr lang="en-GB" sz="2600" b="1" dirty="0"/>
              <a:t>Step 19 – </a:t>
            </a:r>
            <a:r>
              <a:rPr lang="en-GB" sz="2600" dirty="0"/>
              <a:t>Select</a:t>
            </a:r>
            <a:r>
              <a:rPr lang="en-GB" sz="2600" b="1" dirty="0"/>
              <a:t> 'Initial Data capture' </a:t>
            </a:r>
            <a:r>
              <a:rPr lang="en-GB" sz="2600" dirty="0"/>
              <a:t>link</a:t>
            </a:r>
          </a:p>
        </p:txBody>
      </p:sp>
      <p:pic>
        <p:nvPicPr>
          <p:cNvPr id="40962" name="Picture 4"/>
          <p:cNvPicPr>
            <a:picLocks noGrp="1" noChangeAspect="1" noChangeArrowheads="1"/>
          </p:cNvPicPr>
          <p:nvPr>
            <p:ph type="body" idx="1"/>
          </p:nvPr>
        </p:nvPicPr>
        <p:blipFill>
          <a:blip r:embed="rId2" cstate="print"/>
          <a:srcRect/>
          <a:stretch>
            <a:fillRect/>
          </a:stretch>
        </p:blipFill>
        <p:spPr>
          <a:xfrm>
            <a:off x="546100" y="764704"/>
            <a:ext cx="8050213" cy="5760640"/>
          </a:xfrm>
        </p:spPr>
      </p:pic>
      <p:sp>
        <p:nvSpPr>
          <p:cNvPr id="40963" name="Line 5"/>
          <p:cNvSpPr>
            <a:spLocks noChangeShapeType="1"/>
          </p:cNvSpPr>
          <p:nvPr/>
        </p:nvSpPr>
        <p:spPr bwMode="auto">
          <a:xfrm flipH="1">
            <a:off x="2051720" y="620688"/>
            <a:ext cx="2088232" cy="2736304"/>
          </a:xfrm>
          <a:prstGeom prst="line">
            <a:avLst/>
          </a:prstGeom>
          <a:noFill/>
          <a:ln w="9525">
            <a:solidFill>
              <a:srgbClr val="000000"/>
            </a:solidFill>
            <a:round/>
            <a:headEnd/>
            <a:tailEnd type="triangle" w="med" len="med"/>
          </a:ln>
        </p:spPr>
        <p:txBody>
          <a:bodyPr/>
          <a:lstStyle/>
          <a:p>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a:xfrm>
            <a:off x="457200" y="333375"/>
            <a:ext cx="8229600" cy="1079401"/>
          </a:xfrm>
        </p:spPr>
        <p:txBody>
          <a:bodyPr/>
          <a:lstStyle/>
          <a:p>
            <a:pPr eaLnBrk="1" hangingPunct="1"/>
            <a:r>
              <a:rPr lang="en-GB" sz="2600" b="1" dirty="0"/>
              <a:t>Step 20 </a:t>
            </a:r>
            <a:r>
              <a:rPr lang="en-GB" sz="2600" dirty="0"/>
              <a:t>– Scroll down to the bottom of screen, update '</a:t>
            </a:r>
            <a:r>
              <a:rPr lang="en-GB" sz="2600" b="1" dirty="0"/>
              <a:t>Pharmaceutical usage</a:t>
            </a:r>
            <a:r>
              <a:rPr lang="en-GB" sz="2600" dirty="0"/>
              <a:t>' and '</a:t>
            </a:r>
            <a:r>
              <a:rPr lang="en-GB" sz="2600" b="1" dirty="0"/>
              <a:t>Total number of weeks of known product use</a:t>
            </a:r>
            <a:r>
              <a:rPr lang="en-GB" sz="2600" dirty="0"/>
              <a:t>', then select '</a:t>
            </a:r>
            <a:r>
              <a:rPr lang="en-GB" sz="2600" b="1" dirty="0"/>
              <a:t>Save</a:t>
            </a:r>
            <a:r>
              <a:rPr lang="en-GB" sz="2600" dirty="0"/>
              <a:t>'</a:t>
            </a:r>
            <a:br>
              <a:rPr lang="en-GB" sz="1600" dirty="0"/>
            </a:br>
            <a:endParaRPr lang="en-GB" sz="1600" dirty="0"/>
          </a:p>
        </p:txBody>
      </p:sp>
      <p:pic>
        <p:nvPicPr>
          <p:cNvPr id="41986" name="Picture 4"/>
          <p:cNvPicPr>
            <a:picLocks noGrp="1" noChangeAspect="1" noChangeArrowheads="1"/>
          </p:cNvPicPr>
          <p:nvPr>
            <p:ph type="body" idx="1"/>
          </p:nvPr>
        </p:nvPicPr>
        <p:blipFill>
          <a:blip r:embed="rId2" cstate="print"/>
          <a:srcRect/>
          <a:stretch>
            <a:fillRect/>
          </a:stretch>
        </p:blipFill>
        <p:spPr>
          <a:xfrm>
            <a:off x="467544" y="1423317"/>
            <a:ext cx="8050213" cy="4669979"/>
          </a:xfrm>
        </p:spPr>
      </p:pic>
      <p:sp>
        <p:nvSpPr>
          <p:cNvPr id="41987" name="Line 5"/>
          <p:cNvSpPr>
            <a:spLocks noChangeShapeType="1"/>
          </p:cNvSpPr>
          <p:nvPr/>
        </p:nvSpPr>
        <p:spPr bwMode="auto">
          <a:xfrm>
            <a:off x="1330896" y="908720"/>
            <a:ext cx="2737048" cy="3816424"/>
          </a:xfrm>
          <a:prstGeom prst="line">
            <a:avLst/>
          </a:prstGeom>
          <a:noFill/>
          <a:ln w="9525">
            <a:solidFill>
              <a:srgbClr val="000000"/>
            </a:solidFill>
            <a:round/>
            <a:headEnd/>
            <a:tailEnd type="triangle" w="med" len="med"/>
          </a:ln>
        </p:spPr>
        <p:txBody>
          <a:bodyPr/>
          <a:lstStyle/>
          <a:p>
            <a:endParaRPr lang="en-US" dirty="0"/>
          </a:p>
        </p:txBody>
      </p:sp>
      <p:sp>
        <p:nvSpPr>
          <p:cNvPr id="41988" name="Line 6"/>
          <p:cNvSpPr>
            <a:spLocks noChangeShapeType="1"/>
          </p:cNvSpPr>
          <p:nvPr/>
        </p:nvSpPr>
        <p:spPr bwMode="auto">
          <a:xfrm flipH="1">
            <a:off x="7380312" y="1340768"/>
            <a:ext cx="72008" cy="3960440"/>
          </a:xfrm>
          <a:prstGeom prst="line">
            <a:avLst/>
          </a:prstGeom>
          <a:noFill/>
          <a:ln w="9525">
            <a:solidFill>
              <a:srgbClr val="000000"/>
            </a:solidFill>
            <a:round/>
            <a:headEnd/>
            <a:tailEnd type="triangle" w="med" len="med"/>
          </a:ln>
        </p:spPr>
        <p:txBody>
          <a:bodyPr/>
          <a:lstStyle/>
          <a:p>
            <a:endParaRPr lang="en-US" dirty="0"/>
          </a:p>
        </p:txBody>
      </p:sp>
      <p:sp>
        <p:nvSpPr>
          <p:cNvPr id="6" name="TextBox 5"/>
          <p:cNvSpPr txBox="1"/>
          <p:nvPr/>
        </p:nvSpPr>
        <p:spPr>
          <a:xfrm>
            <a:off x="611560" y="6093296"/>
            <a:ext cx="7848872" cy="400110"/>
          </a:xfrm>
          <a:prstGeom prst="rect">
            <a:avLst/>
          </a:prstGeom>
          <a:noFill/>
        </p:spPr>
        <p:txBody>
          <a:bodyPr wrap="square" rtlCol="0">
            <a:spAutoFit/>
          </a:bodyPr>
          <a:lstStyle/>
          <a:p>
            <a:pPr algn="ctr"/>
            <a:r>
              <a:rPr lang="en-GB" sz="2000" dirty="0"/>
              <a:t>This should be updated </a:t>
            </a:r>
            <a:r>
              <a:rPr lang="en-GB" sz="2000" b="1" dirty="0"/>
              <a:t>each week</a:t>
            </a:r>
            <a:r>
              <a:rPr lang="en-GB" sz="2000" dirty="0"/>
              <a:t> after products are dispensed</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p:nvPr>
        </p:nvSpPr>
        <p:spPr>
          <a:xfrm>
            <a:off x="468313" y="260350"/>
            <a:ext cx="8229600" cy="864394"/>
          </a:xfrm>
        </p:spPr>
        <p:txBody>
          <a:bodyPr/>
          <a:lstStyle/>
          <a:p>
            <a:pPr eaLnBrk="1" hangingPunct="1"/>
            <a:r>
              <a:rPr lang="en-GB" sz="2400" b="1" dirty="0"/>
              <a:t>Step 21 – </a:t>
            </a:r>
            <a:r>
              <a:rPr lang="en-GB" sz="2400" dirty="0"/>
              <a:t>Once you click '</a:t>
            </a:r>
            <a:r>
              <a:rPr lang="en-GB" sz="2400" b="1" dirty="0"/>
              <a:t>Save</a:t>
            </a:r>
            <a:r>
              <a:rPr lang="en-GB" sz="2400" dirty="0"/>
              <a:t>', this will open Initial Data Capture Sheet. Scroll down to '</a:t>
            </a:r>
            <a:r>
              <a:rPr lang="en-GB" sz="2400" b="1" dirty="0"/>
              <a:t>Minimum dataset</a:t>
            </a:r>
            <a:r>
              <a:rPr lang="en-GB" sz="2400" dirty="0"/>
              <a:t>'(MDS). </a:t>
            </a:r>
            <a:br>
              <a:rPr lang="en-GB" sz="1800" dirty="0"/>
            </a:br>
            <a:endParaRPr lang="en-GB" sz="1600" dirty="0"/>
          </a:p>
        </p:txBody>
      </p:sp>
      <p:pic>
        <p:nvPicPr>
          <p:cNvPr id="43010" name="Picture 4"/>
          <p:cNvPicPr>
            <a:picLocks noGrp="1" noChangeAspect="1" noChangeArrowheads="1"/>
          </p:cNvPicPr>
          <p:nvPr>
            <p:ph type="body" idx="1"/>
          </p:nvPr>
        </p:nvPicPr>
        <p:blipFill>
          <a:blip r:embed="rId2" cstate="print"/>
          <a:srcRect/>
          <a:stretch>
            <a:fillRect/>
          </a:stretch>
        </p:blipFill>
        <p:spPr>
          <a:xfrm>
            <a:off x="611560" y="980728"/>
            <a:ext cx="8050213" cy="4680520"/>
          </a:xfrm>
        </p:spPr>
      </p:pic>
      <p:sp>
        <p:nvSpPr>
          <p:cNvPr id="43011" name="Line 5"/>
          <p:cNvSpPr>
            <a:spLocks noChangeShapeType="1"/>
          </p:cNvSpPr>
          <p:nvPr/>
        </p:nvSpPr>
        <p:spPr bwMode="auto">
          <a:xfrm flipV="1">
            <a:off x="3707904" y="3356992"/>
            <a:ext cx="504056" cy="2376264"/>
          </a:xfrm>
          <a:prstGeom prst="line">
            <a:avLst/>
          </a:prstGeom>
          <a:noFill/>
          <a:ln w="9525">
            <a:solidFill>
              <a:srgbClr val="000000"/>
            </a:solidFill>
            <a:round/>
            <a:headEnd/>
            <a:tailEnd type="triangle" w="med" len="med"/>
          </a:ln>
        </p:spPr>
        <p:txBody>
          <a:bodyPr/>
          <a:lstStyle/>
          <a:p>
            <a:endParaRPr lang="en-US" dirty="0"/>
          </a:p>
        </p:txBody>
      </p:sp>
      <p:sp>
        <p:nvSpPr>
          <p:cNvPr id="43012" name="Line 6"/>
          <p:cNvSpPr>
            <a:spLocks noChangeShapeType="1"/>
          </p:cNvSpPr>
          <p:nvPr/>
        </p:nvSpPr>
        <p:spPr bwMode="auto">
          <a:xfrm flipV="1">
            <a:off x="5076056" y="3356992"/>
            <a:ext cx="216024" cy="2376264"/>
          </a:xfrm>
          <a:prstGeom prst="line">
            <a:avLst/>
          </a:prstGeom>
          <a:noFill/>
          <a:ln w="9525">
            <a:solidFill>
              <a:srgbClr val="000000"/>
            </a:solidFill>
            <a:round/>
            <a:headEnd/>
            <a:tailEnd type="triangle" w="med" len="med"/>
          </a:ln>
        </p:spPr>
        <p:txBody>
          <a:bodyPr/>
          <a:lstStyle/>
          <a:p>
            <a:endParaRPr lang="en-US" dirty="0"/>
          </a:p>
        </p:txBody>
      </p:sp>
      <p:sp>
        <p:nvSpPr>
          <p:cNvPr id="6" name="TextBox 5"/>
          <p:cNvSpPr txBox="1"/>
          <p:nvPr/>
        </p:nvSpPr>
        <p:spPr>
          <a:xfrm>
            <a:off x="683568" y="5643245"/>
            <a:ext cx="7920880" cy="954107"/>
          </a:xfrm>
          <a:prstGeom prst="rect">
            <a:avLst/>
          </a:prstGeom>
          <a:noFill/>
        </p:spPr>
        <p:txBody>
          <a:bodyPr wrap="square" rtlCol="0">
            <a:spAutoFit/>
          </a:bodyPr>
          <a:lstStyle/>
          <a:p>
            <a:pPr algn="ctr"/>
            <a:r>
              <a:rPr lang="en-GB" sz="2000" dirty="0"/>
              <a:t> </a:t>
            </a:r>
            <a:r>
              <a:rPr lang="en-GB" dirty="0"/>
              <a:t>'</a:t>
            </a:r>
            <a:r>
              <a:rPr lang="en-GB" b="1" dirty="0"/>
              <a:t>Start</a:t>
            </a:r>
            <a:r>
              <a:rPr lang="en-GB" dirty="0"/>
              <a:t>' should show '</a:t>
            </a:r>
            <a:r>
              <a:rPr lang="en-GB" b="1" dirty="0"/>
              <a:t>Validated</a:t>
            </a:r>
            <a:r>
              <a:rPr lang="en-GB" dirty="0"/>
              <a:t>' and '</a:t>
            </a:r>
            <a:r>
              <a:rPr lang="en-GB" b="1" dirty="0"/>
              <a:t>Submitted</a:t>
            </a:r>
            <a:r>
              <a:rPr lang="en-GB" dirty="0"/>
              <a:t>'.  This confirms you have entered and submitted the quit date and the pharmacy will receive the 1st national payment of £30.</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ChangeArrowheads="1"/>
          </p:cNvSpPr>
          <p:nvPr>
            <p:ph type="title"/>
          </p:nvPr>
        </p:nvSpPr>
        <p:spPr>
          <a:xfrm>
            <a:off x="538609" y="1052736"/>
            <a:ext cx="8425879" cy="1080715"/>
          </a:xfrm>
        </p:spPr>
        <p:txBody>
          <a:bodyPr/>
          <a:lstStyle/>
          <a:p>
            <a:pPr algn="l" eaLnBrk="1" hangingPunct="1"/>
            <a:r>
              <a:rPr lang="en-GB" sz="1500" dirty="0"/>
              <a:t>Step 13 – When client returns at week 1, log into PCR &amp; click into '</a:t>
            </a:r>
            <a:r>
              <a:rPr lang="en-GB" sz="1500" b="1" dirty="0"/>
              <a:t>Reports</a:t>
            </a:r>
            <a:r>
              <a:rPr lang="en-GB" sz="1500" dirty="0"/>
              <a:t>' </a:t>
            </a:r>
            <a:br>
              <a:rPr lang="en-GB" sz="1500" b="1" dirty="0"/>
            </a:br>
            <a:r>
              <a:rPr lang="en-GB" sz="1500" b="1" dirty="0"/>
              <a:t> </a:t>
            </a:r>
            <a:r>
              <a:rPr lang="en-GB" sz="1500" dirty="0"/>
              <a:t>Step 14 - Go to '</a:t>
            </a:r>
            <a:r>
              <a:rPr lang="en-GB" sz="1500" b="1" dirty="0"/>
              <a:t>Smoking Cessation Reports</a:t>
            </a:r>
            <a:r>
              <a:rPr lang="en-GB" sz="1500" dirty="0"/>
              <a:t>' </a:t>
            </a:r>
            <a:br>
              <a:rPr lang="en-GB" sz="1500" b="1" dirty="0"/>
            </a:br>
            <a:r>
              <a:rPr lang="en-GB" sz="1500" b="1" dirty="0"/>
              <a:t> </a:t>
            </a:r>
            <a:r>
              <a:rPr lang="en-GB" sz="1500" dirty="0"/>
              <a:t>Step 15 - Select '</a:t>
            </a:r>
            <a:r>
              <a:rPr lang="en-GB" sz="1500" b="1" dirty="0"/>
              <a:t>Open Smoking Cessation Assessments</a:t>
            </a:r>
            <a:r>
              <a:rPr lang="en-GB" sz="1500" dirty="0"/>
              <a:t>’ and select client by clicking on </a:t>
            </a:r>
            <a:r>
              <a:rPr lang="en-GB" sz="1500" b="1" dirty="0"/>
              <a:t>View</a:t>
            </a:r>
            <a:r>
              <a:rPr lang="en-GB" sz="1500" dirty="0"/>
              <a:t>'.  Then scroll down to ‘</a:t>
            </a:r>
            <a:r>
              <a:rPr lang="en-GB" sz="1500" b="1" dirty="0"/>
              <a:t>minimum data set</a:t>
            </a:r>
            <a:r>
              <a:rPr lang="en-GB" sz="1500" dirty="0"/>
              <a:t>' (MDS). Under '</a:t>
            </a:r>
            <a:r>
              <a:rPr lang="en-GB" sz="1500" b="1" dirty="0"/>
              <a:t>Contact</a:t>
            </a:r>
            <a:r>
              <a:rPr lang="en-GB" sz="1500" dirty="0"/>
              <a:t>', click on '</a:t>
            </a:r>
            <a:r>
              <a:rPr lang="en-GB" sz="1500" b="1" dirty="0"/>
              <a:t>Record</a:t>
            </a:r>
            <a:r>
              <a:rPr lang="en-GB" sz="1500" dirty="0"/>
              <a:t>'  </a:t>
            </a:r>
          </a:p>
        </p:txBody>
      </p:sp>
      <p:pic>
        <p:nvPicPr>
          <p:cNvPr id="44034" name="Picture 4"/>
          <p:cNvPicPr>
            <a:picLocks noGrp="1" noChangeAspect="1" noChangeArrowheads="1"/>
          </p:cNvPicPr>
          <p:nvPr>
            <p:ph type="body" idx="1"/>
          </p:nvPr>
        </p:nvPicPr>
        <p:blipFill>
          <a:blip r:embed="rId2" cstate="print"/>
          <a:srcRect/>
          <a:stretch>
            <a:fillRect/>
          </a:stretch>
        </p:blipFill>
        <p:spPr>
          <a:xfrm>
            <a:off x="467544" y="2133451"/>
            <a:ext cx="8208911" cy="4247877"/>
          </a:xfrm>
        </p:spPr>
      </p:pic>
      <p:sp>
        <p:nvSpPr>
          <p:cNvPr id="44035" name="Line 5"/>
          <p:cNvSpPr>
            <a:spLocks noChangeShapeType="1"/>
          </p:cNvSpPr>
          <p:nvPr/>
        </p:nvSpPr>
        <p:spPr bwMode="auto">
          <a:xfrm>
            <a:off x="7236296" y="2060848"/>
            <a:ext cx="720080" cy="3384376"/>
          </a:xfrm>
          <a:prstGeom prst="line">
            <a:avLst/>
          </a:prstGeom>
          <a:noFill/>
          <a:ln w="9525">
            <a:solidFill>
              <a:srgbClr val="000000"/>
            </a:solidFill>
            <a:round/>
            <a:headEnd/>
            <a:tailEnd type="triangle" w="med" len="med"/>
          </a:ln>
        </p:spPr>
        <p:txBody>
          <a:bodyPr/>
          <a:lstStyle/>
          <a:p>
            <a:endParaRPr lang="en-US" dirty="0"/>
          </a:p>
        </p:txBody>
      </p:sp>
      <p:sp>
        <p:nvSpPr>
          <p:cNvPr id="5" name="TextBox 4"/>
          <p:cNvSpPr txBox="1"/>
          <p:nvPr/>
        </p:nvSpPr>
        <p:spPr>
          <a:xfrm>
            <a:off x="611560" y="332656"/>
            <a:ext cx="8064896" cy="830997"/>
          </a:xfrm>
          <a:prstGeom prst="rect">
            <a:avLst/>
          </a:prstGeom>
          <a:noFill/>
        </p:spPr>
        <p:txBody>
          <a:bodyPr wrap="square" rtlCol="0">
            <a:spAutoFit/>
          </a:bodyPr>
          <a:lstStyle/>
          <a:p>
            <a:pPr algn="ctr"/>
            <a:r>
              <a:rPr lang="en-GB" sz="2400" b="1" dirty="0"/>
              <a:t>Step 22 – When the client returns each week, repeat steps 13 to 15:</a:t>
            </a:r>
            <a:endParaRPr lang="en-GB" sz="24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a:xfrm>
            <a:off x="457200" y="332656"/>
            <a:ext cx="8229600" cy="935955"/>
          </a:xfrm>
        </p:spPr>
        <p:txBody>
          <a:bodyPr/>
          <a:lstStyle/>
          <a:p>
            <a:pPr eaLnBrk="1" hangingPunct="1"/>
            <a:r>
              <a:rPr lang="en-GB" sz="2400" b="1" dirty="0"/>
              <a:t>Step 23 – </a:t>
            </a:r>
            <a:r>
              <a:rPr lang="en-GB" sz="2400" dirty="0"/>
              <a:t>Enter weekly information and select </a:t>
            </a:r>
            <a:r>
              <a:rPr lang="en-GB" sz="2400" b="1" dirty="0"/>
              <a:t>'Record contact' </a:t>
            </a:r>
            <a:endParaRPr lang="en-GB" sz="2400" dirty="0"/>
          </a:p>
        </p:txBody>
      </p:sp>
      <p:pic>
        <p:nvPicPr>
          <p:cNvPr id="45058" name="Picture 4"/>
          <p:cNvPicPr>
            <a:picLocks noGrp="1" noChangeAspect="1" noChangeArrowheads="1"/>
          </p:cNvPicPr>
          <p:nvPr>
            <p:ph type="body" idx="1"/>
          </p:nvPr>
        </p:nvPicPr>
        <p:blipFill>
          <a:blip r:embed="rId2" cstate="print"/>
          <a:srcRect/>
          <a:stretch>
            <a:fillRect/>
          </a:stretch>
        </p:blipFill>
        <p:spPr>
          <a:xfrm>
            <a:off x="467544" y="1196752"/>
            <a:ext cx="8497176" cy="4608512"/>
          </a:xfrm>
        </p:spPr>
      </p:pic>
      <p:sp>
        <p:nvSpPr>
          <p:cNvPr id="45059" name="Line 5"/>
          <p:cNvSpPr>
            <a:spLocks noChangeShapeType="1"/>
          </p:cNvSpPr>
          <p:nvPr/>
        </p:nvSpPr>
        <p:spPr bwMode="auto">
          <a:xfrm>
            <a:off x="5148064" y="1052737"/>
            <a:ext cx="1872208" cy="4176464"/>
          </a:xfrm>
          <a:prstGeom prst="line">
            <a:avLst/>
          </a:prstGeom>
          <a:noFill/>
          <a:ln w="9525">
            <a:solidFill>
              <a:srgbClr val="000000"/>
            </a:solidFill>
            <a:round/>
            <a:headEnd/>
            <a:tailEnd type="triangle" w="med" len="med"/>
          </a:ln>
        </p:spPr>
        <p:txBody>
          <a:bodyPr/>
          <a:lstStyle/>
          <a:p>
            <a:endParaRPr lang="en-US" dirty="0"/>
          </a:p>
        </p:txBody>
      </p:sp>
      <p:sp>
        <p:nvSpPr>
          <p:cNvPr id="45060" name="Text Box 6"/>
          <p:cNvSpPr txBox="1">
            <a:spLocks noChangeArrowheads="1"/>
          </p:cNvSpPr>
          <p:nvPr/>
        </p:nvSpPr>
        <p:spPr bwMode="auto">
          <a:xfrm>
            <a:off x="1311275" y="4868863"/>
            <a:ext cx="6716713" cy="366712"/>
          </a:xfrm>
          <a:prstGeom prst="rect">
            <a:avLst/>
          </a:prstGeom>
          <a:noFill/>
          <a:ln w="9525">
            <a:noFill/>
            <a:miter lim="800000"/>
            <a:headEnd/>
            <a:tailEnd/>
          </a:ln>
        </p:spPr>
        <p:txBody>
          <a:bodyPr>
            <a:spAutoFit/>
          </a:bodyPr>
          <a:lstStyle/>
          <a:p>
            <a:endParaRPr lang="en-US" dirty="0"/>
          </a:p>
        </p:txBody>
      </p:sp>
      <p:sp>
        <p:nvSpPr>
          <p:cNvPr id="6" name="TextBox 5"/>
          <p:cNvSpPr txBox="1"/>
          <p:nvPr/>
        </p:nvSpPr>
        <p:spPr>
          <a:xfrm>
            <a:off x="611560" y="5879013"/>
            <a:ext cx="8064896" cy="923330"/>
          </a:xfrm>
          <a:prstGeom prst="rect">
            <a:avLst/>
          </a:prstGeom>
          <a:noFill/>
        </p:spPr>
        <p:txBody>
          <a:bodyPr wrap="square" rtlCol="0">
            <a:spAutoFit/>
          </a:bodyPr>
          <a:lstStyle/>
          <a:p>
            <a:r>
              <a:rPr lang="en-GB" dirty="0"/>
              <a:t>Remember to update '</a:t>
            </a:r>
            <a:r>
              <a:rPr lang="en-GB" b="1" dirty="0"/>
              <a:t>Pharmaceutical usage</a:t>
            </a:r>
            <a:r>
              <a:rPr lang="en-GB" dirty="0"/>
              <a:t>’ and '</a:t>
            </a:r>
            <a:r>
              <a:rPr lang="en-GB" b="1" dirty="0"/>
              <a:t>Total number of weeks of known product use</a:t>
            </a:r>
            <a:r>
              <a:rPr lang="en-GB" dirty="0"/>
              <a:t>' </a:t>
            </a:r>
            <a:r>
              <a:rPr lang="en-GB" i="1" dirty="0"/>
              <a:t>each week</a:t>
            </a:r>
            <a:r>
              <a:rPr lang="en-GB" dirty="0"/>
              <a:t> after product is dispensed and to click '</a:t>
            </a:r>
            <a:r>
              <a:rPr lang="en-GB" b="1" dirty="0"/>
              <a:t>Save</a:t>
            </a:r>
            <a:r>
              <a:rPr lang="en-GB" dirty="0"/>
              <a:t>'.</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ChangeArrowheads="1"/>
          </p:cNvSpPr>
          <p:nvPr>
            <p:ph type="title"/>
          </p:nvPr>
        </p:nvSpPr>
        <p:spPr>
          <a:xfrm>
            <a:off x="457200" y="413792"/>
            <a:ext cx="8229600" cy="1143000"/>
          </a:xfrm>
        </p:spPr>
        <p:txBody>
          <a:bodyPr/>
          <a:lstStyle/>
          <a:p>
            <a:pPr eaLnBrk="1" hangingPunct="1"/>
            <a:r>
              <a:rPr lang="en-GB" sz="2400" b="1" dirty="0"/>
              <a:t>To find a client on the service fast</a:t>
            </a:r>
            <a:r>
              <a:rPr lang="en-GB" sz="2400" dirty="0"/>
              <a:t>:</a:t>
            </a:r>
            <a:br>
              <a:rPr lang="en-GB" sz="2400" dirty="0"/>
            </a:br>
            <a:r>
              <a:rPr lang="en-GB" sz="2400" dirty="0"/>
              <a:t> </a:t>
            </a:r>
            <a:r>
              <a:rPr lang="en-GB" sz="2000" dirty="0"/>
              <a:t>Select </a:t>
            </a:r>
            <a:r>
              <a:rPr lang="en-GB" sz="2000" b="1" dirty="0"/>
              <a:t>'Reports‘, </a:t>
            </a:r>
            <a:r>
              <a:rPr lang="en-GB" sz="2000" dirty="0"/>
              <a:t>then</a:t>
            </a:r>
            <a:r>
              <a:rPr lang="en-GB" sz="2000" b="1" dirty="0"/>
              <a:t> </a:t>
            </a:r>
            <a:r>
              <a:rPr lang="en-GB" sz="2000" dirty="0"/>
              <a:t>'</a:t>
            </a:r>
            <a:r>
              <a:rPr lang="en-GB" sz="2000" b="1" dirty="0"/>
              <a:t>Smoking Cessation Reports’</a:t>
            </a:r>
            <a:r>
              <a:rPr lang="en-GB" sz="2000" dirty="0"/>
              <a:t>, then click on ‘</a:t>
            </a:r>
            <a:r>
              <a:rPr lang="en-GB" sz="2000" b="1" dirty="0"/>
              <a:t>Open smoking cessation assessments’ </a:t>
            </a:r>
            <a:r>
              <a:rPr lang="en-GB" sz="2000" dirty="0"/>
              <a:t>to list all your clients with open quit attempts</a:t>
            </a:r>
            <a:br>
              <a:rPr lang="en-GB" sz="2000" b="1" dirty="0"/>
            </a:br>
            <a:endParaRPr lang="en-GB" sz="1800" dirty="0"/>
          </a:p>
        </p:txBody>
      </p:sp>
      <p:pic>
        <p:nvPicPr>
          <p:cNvPr id="46082" name="Picture 4"/>
          <p:cNvPicPr>
            <a:picLocks noGrp="1" noChangeAspect="1" noChangeArrowheads="1"/>
          </p:cNvPicPr>
          <p:nvPr>
            <p:ph type="body" idx="1"/>
          </p:nvPr>
        </p:nvPicPr>
        <p:blipFill>
          <a:blip r:embed="rId2" cstate="print"/>
          <a:srcRect/>
          <a:stretch>
            <a:fillRect/>
          </a:stretch>
        </p:blipFill>
        <p:spPr>
          <a:xfrm>
            <a:off x="395536" y="1556792"/>
            <a:ext cx="8352928" cy="4968552"/>
          </a:xfrm>
        </p:spPr>
      </p:pic>
      <p:sp>
        <p:nvSpPr>
          <p:cNvPr id="46083" name="Line 5"/>
          <p:cNvSpPr>
            <a:spLocks noChangeShapeType="1"/>
          </p:cNvSpPr>
          <p:nvPr/>
        </p:nvSpPr>
        <p:spPr bwMode="auto">
          <a:xfrm flipH="1">
            <a:off x="1547664" y="1196752"/>
            <a:ext cx="1656184" cy="3312368"/>
          </a:xfrm>
          <a:prstGeom prst="line">
            <a:avLst/>
          </a:prstGeom>
          <a:noFill/>
          <a:ln w="9525">
            <a:solidFill>
              <a:srgbClr val="000000"/>
            </a:solidFill>
            <a:round/>
            <a:headEnd/>
            <a:tailEnd type="triangle" w="med" len="med"/>
          </a:ln>
        </p:spPr>
        <p:txBody>
          <a:bodyPr/>
          <a:lstStyle/>
          <a:p>
            <a:endParaRPr lang="en-US" dirty="0"/>
          </a:p>
        </p:txBody>
      </p:sp>
      <p:sp>
        <p:nvSpPr>
          <p:cNvPr id="46084" name="Text Box 6"/>
          <p:cNvSpPr txBox="1">
            <a:spLocks noChangeArrowheads="1"/>
          </p:cNvSpPr>
          <p:nvPr/>
        </p:nvSpPr>
        <p:spPr bwMode="auto">
          <a:xfrm>
            <a:off x="539750" y="5516563"/>
            <a:ext cx="7632700" cy="366712"/>
          </a:xfrm>
          <a:prstGeom prst="rect">
            <a:avLst/>
          </a:prstGeom>
          <a:noFill/>
          <a:ln w="9525">
            <a:noFill/>
            <a:miter lim="800000"/>
            <a:headEnd/>
            <a:tailEnd/>
          </a:ln>
        </p:spPr>
        <p:txBody>
          <a:bodyPr>
            <a:spAutoFit/>
          </a:bodyPr>
          <a:lstStyle/>
          <a:p>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ChangeArrowheads="1"/>
          </p:cNvSpPr>
          <p:nvPr>
            <p:ph type="title"/>
          </p:nvPr>
        </p:nvSpPr>
        <p:spPr>
          <a:xfrm>
            <a:off x="468313" y="260648"/>
            <a:ext cx="8229600" cy="1070446"/>
          </a:xfrm>
        </p:spPr>
        <p:txBody>
          <a:bodyPr/>
          <a:lstStyle/>
          <a:p>
            <a:pPr eaLnBrk="1" hangingPunct="1"/>
            <a:r>
              <a:rPr lang="en-GB" sz="2400" b="1" dirty="0"/>
              <a:t>If there is more than 1 client showing on your report, </a:t>
            </a:r>
            <a:r>
              <a:rPr lang="en-GB" sz="2400" dirty="0"/>
              <a:t>select '</a:t>
            </a:r>
            <a:r>
              <a:rPr lang="en-GB" sz="2400" b="1" dirty="0"/>
              <a:t>View’ </a:t>
            </a:r>
            <a:r>
              <a:rPr lang="en-GB" sz="2400" dirty="0"/>
              <a:t>for each client to access their details</a:t>
            </a:r>
          </a:p>
        </p:txBody>
      </p:sp>
      <p:pic>
        <p:nvPicPr>
          <p:cNvPr id="47106" name="Picture 4"/>
          <p:cNvPicPr>
            <a:picLocks noGrp="1" noChangeAspect="1" noChangeArrowheads="1"/>
          </p:cNvPicPr>
          <p:nvPr>
            <p:ph type="body" idx="1"/>
          </p:nvPr>
        </p:nvPicPr>
        <p:blipFill>
          <a:blip r:embed="rId2" cstate="print"/>
          <a:srcRect/>
          <a:stretch>
            <a:fillRect/>
          </a:stretch>
        </p:blipFill>
        <p:spPr>
          <a:xfrm>
            <a:off x="539750" y="1412777"/>
            <a:ext cx="8050213" cy="4968552"/>
          </a:xfrm>
        </p:spPr>
      </p:pic>
      <p:sp>
        <p:nvSpPr>
          <p:cNvPr id="47107" name="Line 5"/>
          <p:cNvSpPr>
            <a:spLocks noChangeShapeType="1"/>
          </p:cNvSpPr>
          <p:nvPr/>
        </p:nvSpPr>
        <p:spPr bwMode="auto">
          <a:xfrm>
            <a:off x="2483768" y="1124744"/>
            <a:ext cx="5400600" cy="2880320"/>
          </a:xfrm>
          <a:prstGeom prst="line">
            <a:avLst/>
          </a:prstGeom>
          <a:noFill/>
          <a:ln w="9525">
            <a:solidFill>
              <a:srgbClr val="000000"/>
            </a:solidFill>
            <a:round/>
            <a:headEnd/>
            <a:tailEnd type="triangle" w="med" len="med"/>
          </a:ln>
        </p:spPr>
        <p:txBody>
          <a:bodyPr/>
          <a:lstStyle/>
          <a:p>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p:nvPr>
        </p:nvSpPr>
        <p:spPr/>
        <p:txBody>
          <a:bodyPr/>
          <a:lstStyle/>
          <a:p>
            <a:pPr eaLnBrk="1" hangingPunct="1"/>
            <a:r>
              <a:rPr lang="en-GB" sz="2400" b="1" dirty="0"/>
              <a:t>To update and submit a client’s 4 or 12 week MDS data</a:t>
            </a:r>
            <a:r>
              <a:rPr lang="en-GB" sz="2400" dirty="0"/>
              <a:t>, scroll down to </a:t>
            </a:r>
            <a:r>
              <a:rPr lang="en-GB" sz="2400" b="1" dirty="0"/>
              <a:t>'Next action: Release 4 week or 12 week MDS’ </a:t>
            </a:r>
            <a:r>
              <a:rPr lang="en-GB" sz="2400" dirty="0"/>
              <a:t>and click on this link</a:t>
            </a:r>
          </a:p>
        </p:txBody>
      </p:sp>
      <p:pic>
        <p:nvPicPr>
          <p:cNvPr id="48130" name="Picture 4"/>
          <p:cNvPicPr>
            <a:picLocks noGrp="1" noChangeAspect="1" noChangeArrowheads="1"/>
          </p:cNvPicPr>
          <p:nvPr>
            <p:ph type="body" idx="1"/>
          </p:nvPr>
        </p:nvPicPr>
        <p:blipFill>
          <a:blip r:embed="rId2" cstate="print"/>
          <a:srcRect/>
          <a:stretch>
            <a:fillRect/>
          </a:stretch>
        </p:blipFill>
        <p:spPr>
          <a:xfrm>
            <a:off x="539750" y="1412776"/>
            <a:ext cx="8050213" cy="5112567"/>
          </a:xfrm>
        </p:spPr>
      </p:pic>
      <p:sp>
        <p:nvSpPr>
          <p:cNvPr id="48131" name="Line 5"/>
          <p:cNvSpPr>
            <a:spLocks noChangeShapeType="1"/>
          </p:cNvSpPr>
          <p:nvPr/>
        </p:nvSpPr>
        <p:spPr bwMode="auto">
          <a:xfrm flipH="1">
            <a:off x="2771800" y="1340769"/>
            <a:ext cx="3024334" cy="1512168"/>
          </a:xfrm>
          <a:prstGeom prst="line">
            <a:avLst/>
          </a:prstGeom>
          <a:noFill/>
          <a:ln w="9525">
            <a:solidFill>
              <a:srgbClr val="000000"/>
            </a:solidFill>
            <a:round/>
            <a:headEnd/>
            <a:tailEnd type="triangle" w="med" len="med"/>
          </a:ln>
        </p:spPr>
        <p:txBody>
          <a:bodyPr/>
          <a:lstStyle/>
          <a:p>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ChangeArrowheads="1"/>
          </p:cNvSpPr>
          <p:nvPr>
            <p:ph type="title"/>
          </p:nvPr>
        </p:nvSpPr>
        <p:spPr>
          <a:xfrm>
            <a:off x="468313" y="116632"/>
            <a:ext cx="8229600" cy="1080120"/>
          </a:xfrm>
        </p:spPr>
        <p:txBody>
          <a:bodyPr/>
          <a:lstStyle/>
          <a:p>
            <a:pPr eaLnBrk="1" hangingPunct="1"/>
            <a:r>
              <a:rPr lang="en-GB" sz="2600" b="1" dirty="0"/>
              <a:t>To submit client 4 week or 12 week MDS data, </a:t>
            </a:r>
            <a:br>
              <a:rPr lang="en-GB" sz="2600" dirty="0"/>
            </a:br>
            <a:r>
              <a:rPr lang="en-GB" sz="2600" dirty="0"/>
              <a:t>select '</a:t>
            </a:r>
            <a:r>
              <a:rPr lang="en-GB" sz="2600" b="1" dirty="0"/>
              <a:t>Submit 4 week / 12 week data</a:t>
            </a:r>
            <a:r>
              <a:rPr lang="en-GB" sz="2600" dirty="0"/>
              <a:t>‘</a:t>
            </a:r>
            <a:br>
              <a:rPr lang="en-GB" sz="1800" dirty="0"/>
            </a:br>
            <a:endParaRPr lang="en-GB" sz="1800" dirty="0"/>
          </a:p>
        </p:txBody>
      </p:sp>
      <p:pic>
        <p:nvPicPr>
          <p:cNvPr id="49154" name="Picture 4"/>
          <p:cNvPicPr>
            <a:picLocks noGrp="1" noChangeAspect="1" noChangeArrowheads="1"/>
          </p:cNvPicPr>
          <p:nvPr>
            <p:ph type="body" idx="1"/>
          </p:nvPr>
        </p:nvPicPr>
        <p:blipFill>
          <a:blip r:embed="rId2" cstate="print"/>
          <a:srcRect/>
          <a:stretch>
            <a:fillRect/>
          </a:stretch>
        </p:blipFill>
        <p:spPr>
          <a:xfrm>
            <a:off x="611560" y="980728"/>
            <a:ext cx="7920880" cy="4176464"/>
          </a:xfrm>
        </p:spPr>
      </p:pic>
      <p:sp>
        <p:nvSpPr>
          <p:cNvPr id="49155" name="Line 5"/>
          <p:cNvSpPr>
            <a:spLocks noChangeShapeType="1"/>
          </p:cNvSpPr>
          <p:nvPr/>
        </p:nvSpPr>
        <p:spPr bwMode="auto">
          <a:xfrm>
            <a:off x="5076056" y="836712"/>
            <a:ext cx="1656184" cy="3816424"/>
          </a:xfrm>
          <a:prstGeom prst="line">
            <a:avLst/>
          </a:prstGeom>
          <a:noFill/>
          <a:ln w="9525">
            <a:solidFill>
              <a:srgbClr val="000000"/>
            </a:solidFill>
            <a:round/>
            <a:headEnd/>
            <a:tailEnd type="triangle" w="med" len="med"/>
          </a:ln>
        </p:spPr>
        <p:txBody>
          <a:bodyPr/>
          <a:lstStyle/>
          <a:p>
            <a:endParaRPr lang="en-US" dirty="0"/>
          </a:p>
        </p:txBody>
      </p:sp>
      <p:sp>
        <p:nvSpPr>
          <p:cNvPr id="5" name="TextBox 4"/>
          <p:cNvSpPr txBox="1"/>
          <p:nvPr/>
        </p:nvSpPr>
        <p:spPr>
          <a:xfrm>
            <a:off x="611560" y="5157192"/>
            <a:ext cx="7992888" cy="1754326"/>
          </a:xfrm>
          <a:prstGeom prst="rect">
            <a:avLst/>
          </a:prstGeom>
          <a:noFill/>
        </p:spPr>
        <p:txBody>
          <a:bodyPr wrap="square" rtlCol="0">
            <a:spAutoFit/>
          </a:bodyPr>
          <a:lstStyle/>
          <a:p>
            <a:r>
              <a:rPr lang="en-GB" dirty="0"/>
              <a:t>This generates national payments to your pharmacy of £15 at 4 Week and £35 at 12 Week MDS per client. </a:t>
            </a:r>
            <a:r>
              <a:rPr lang="en-GB" b="1" dirty="0"/>
              <a:t>Always:</a:t>
            </a:r>
            <a:endParaRPr lang="en-GB" dirty="0"/>
          </a:p>
          <a:p>
            <a:pPr>
              <a:buFont typeface="Arial" pitchFamily="34" charset="0"/>
              <a:buChar char="•"/>
            </a:pPr>
            <a:r>
              <a:rPr lang="en-GB" dirty="0"/>
              <a:t> enter a client’s CO reading unless housebound/unable to perform reading, where there is an option to enter why a reading could not be recorded</a:t>
            </a:r>
          </a:p>
          <a:p>
            <a:pPr>
              <a:buFont typeface="Arial" pitchFamily="34" charset="0"/>
              <a:buChar char="•"/>
            </a:pPr>
            <a:r>
              <a:rPr lang="en-GB" dirty="0"/>
              <a:t> ensure telephone support is offered for housebound clients</a:t>
            </a:r>
          </a:p>
          <a:p>
            <a:r>
              <a:rPr lang="en-GB" dirty="0"/>
              <a:t>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ChangeArrowheads="1"/>
          </p:cNvSpPr>
          <p:nvPr>
            <p:ph type="title"/>
          </p:nvPr>
        </p:nvSpPr>
        <p:spPr>
          <a:xfrm>
            <a:off x="374848" y="404664"/>
            <a:ext cx="8229600" cy="576064"/>
          </a:xfrm>
        </p:spPr>
        <p:txBody>
          <a:bodyPr/>
          <a:lstStyle/>
          <a:p>
            <a:pPr eaLnBrk="1" hangingPunct="1"/>
            <a:r>
              <a:rPr lang="en-GB" sz="2600" b="1" dirty="0"/>
              <a:t>How to check submissions have been submitted</a:t>
            </a:r>
            <a:br>
              <a:rPr lang="en-GB" sz="2600" dirty="0"/>
            </a:br>
            <a:endParaRPr lang="en-GB" sz="2600" dirty="0"/>
          </a:p>
        </p:txBody>
      </p:sp>
      <p:pic>
        <p:nvPicPr>
          <p:cNvPr id="50178" name="Picture 4"/>
          <p:cNvPicPr>
            <a:picLocks noGrp="1" noChangeAspect="1" noChangeArrowheads="1"/>
          </p:cNvPicPr>
          <p:nvPr>
            <p:ph type="body" idx="1"/>
          </p:nvPr>
        </p:nvPicPr>
        <p:blipFill>
          <a:blip r:embed="rId2" cstate="print"/>
          <a:srcRect/>
          <a:stretch>
            <a:fillRect/>
          </a:stretch>
        </p:blipFill>
        <p:spPr>
          <a:xfrm>
            <a:off x="467544" y="764704"/>
            <a:ext cx="8050213" cy="4525962"/>
          </a:xfrm>
        </p:spPr>
      </p:pic>
      <p:sp>
        <p:nvSpPr>
          <p:cNvPr id="50179" name="Line 5"/>
          <p:cNvSpPr>
            <a:spLocks noChangeShapeType="1"/>
          </p:cNvSpPr>
          <p:nvPr/>
        </p:nvSpPr>
        <p:spPr bwMode="auto">
          <a:xfrm flipH="1" flipV="1">
            <a:off x="4139952" y="3284982"/>
            <a:ext cx="72008" cy="2448273"/>
          </a:xfrm>
          <a:prstGeom prst="line">
            <a:avLst/>
          </a:prstGeom>
          <a:noFill/>
          <a:ln w="9525">
            <a:solidFill>
              <a:srgbClr val="000000"/>
            </a:solidFill>
            <a:round/>
            <a:headEnd/>
            <a:tailEnd type="triangle" w="med" len="med"/>
          </a:ln>
        </p:spPr>
        <p:txBody>
          <a:bodyPr/>
          <a:lstStyle/>
          <a:p>
            <a:endParaRPr lang="en-US" dirty="0"/>
          </a:p>
        </p:txBody>
      </p:sp>
      <p:sp>
        <p:nvSpPr>
          <p:cNvPr id="50180" name="Line 6"/>
          <p:cNvSpPr>
            <a:spLocks noChangeShapeType="1"/>
          </p:cNvSpPr>
          <p:nvPr/>
        </p:nvSpPr>
        <p:spPr bwMode="auto">
          <a:xfrm flipV="1">
            <a:off x="4283968" y="3284984"/>
            <a:ext cx="720080" cy="2880318"/>
          </a:xfrm>
          <a:prstGeom prst="line">
            <a:avLst/>
          </a:prstGeom>
          <a:noFill/>
          <a:ln w="9525">
            <a:solidFill>
              <a:srgbClr val="000000"/>
            </a:solidFill>
            <a:round/>
            <a:headEnd/>
            <a:tailEnd type="triangle" w="med" len="med"/>
          </a:ln>
        </p:spPr>
        <p:txBody>
          <a:bodyPr/>
          <a:lstStyle/>
          <a:p>
            <a:endParaRPr lang="en-US" dirty="0"/>
          </a:p>
        </p:txBody>
      </p:sp>
      <p:sp>
        <p:nvSpPr>
          <p:cNvPr id="6" name="TextBox 5"/>
          <p:cNvSpPr txBox="1"/>
          <p:nvPr/>
        </p:nvSpPr>
        <p:spPr>
          <a:xfrm>
            <a:off x="539552" y="5301208"/>
            <a:ext cx="7992888" cy="1692771"/>
          </a:xfrm>
          <a:prstGeom prst="rect">
            <a:avLst/>
          </a:prstGeom>
          <a:noFill/>
        </p:spPr>
        <p:txBody>
          <a:bodyPr wrap="square" rtlCol="0">
            <a:spAutoFit/>
          </a:bodyPr>
          <a:lstStyle/>
          <a:p>
            <a:r>
              <a:rPr lang="en-GB" sz="1600" dirty="0"/>
              <a:t>Go to </a:t>
            </a:r>
            <a:r>
              <a:rPr lang="en-GB" sz="1600" b="1" dirty="0"/>
              <a:t>‘Initial Data Capture’ </a:t>
            </a:r>
            <a:r>
              <a:rPr lang="en-GB" sz="1600" dirty="0"/>
              <a:t>and scroll down to </a:t>
            </a:r>
            <a:r>
              <a:rPr lang="en-GB" sz="1600" b="1" dirty="0"/>
              <a:t>‘Minimum dataset’ </a:t>
            </a:r>
          </a:p>
          <a:p>
            <a:pPr>
              <a:buFont typeface="Arial" pitchFamily="34" charset="0"/>
              <a:buChar char="•"/>
            </a:pPr>
            <a:r>
              <a:rPr lang="en-GB" sz="1600" dirty="0"/>
              <a:t> (Smoking) </a:t>
            </a:r>
            <a:r>
              <a:rPr lang="en-GB" sz="1600" b="1" dirty="0"/>
              <a:t>‘Status’ </a:t>
            </a:r>
            <a:r>
              <a:rPr lang="en-GB" sz="1600" dirty="0"/>
              <a:t>should now show '</a:t>
            </a:r>
            <a:r>
              <a:rPr lang="en-GB" sz="1600" b="1" dirty="0"/>
              <a:t>Validated</a:t>
            </a:r>
            <a:r>
              <a:rPr lang="en-GB" sz="1600" dirty="0"/>
              <a:t>‘ (if client recorded as a non-smoker) or </a:t>
            </a:r>
            <a:r>
              <a:rPr lang="en-GB" sz="1600" b="1" dirty="0"/>
              <a:t>‘Failed’ </a:t>
            </a:r>
            <a:r>
              <a:rPr lang="en-GB" sz="1600" dirty="0"/>
              <a:t>(if client as a smoker)</a:t>
            </a:r>
          </a:p>
          <a:p>
            <a:pPr>
              <a:buFont typeface="Arial" pitchFamily="34" charset="0"/>
              <a:buChar char="•"/>
            </a:pPr>
            <a:r>
              <a:rPr lang="en-GB" sz="1600" dirty="0"/>
              <a:t> </a:t>
            </a:r>
            <a:r>
              <a:rPr lang="en-GB" sz="1600" b="1" dirty="0"/>
              <a:t>‘Release Status’ </a:t>
            </a:r>
            <a:r>
              <a:rPr lang="en-GB" sz="1600" dirty="0"/>
              <a:t>will show '</a:t>
            </a:r>
            <a:r>
              <a:rPr lang="en-GB" sz="1600" b="1" dirty="0"/>
              <a:t>Submitted</a:t>
            </a:r>
            <a:r>
              <a:rPr lang="en-GB" sz="1600" dirty="0"/>
              <a:t>' for successful submissions, </a:t>
            </a:r>
            <a:r>
              <a:rPr lang="en-GB" sz="1600" b="1" dirty="0"/>
              <a:t>‘Not submitted’ </a:t>
            </a:r>
            <a:r>
              <a:rPr lang="en-GB" sz="1600" dirty="0"/>
              <a:t>if still awaiting submitted or </a:t>
            </a:r>
            <a:r>
              <a:rPr lang="en-GB" sz="1600" b="1" dirty="0"/>
              <a:t>‘Expired’ </a:t>
            </a:r>
            <a:r>
              <a:rPr lang="en-GB" sz="1600" dirty="0"/>
              <a:t>if the submission window has been missed </a:t>
            </a:r>
            <a:br>
              <a:rPr lang="en-GB" sz="2400" b="1" dirty="0"/>
            </a:br>
            <a:r>
              <a:rPr lang="en-GB" sz="2400" b="1" dirty="0"/>
              <a:t> </a:t>
            </a:r>
            <a:endParaRPr lang="en-GB"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611188" y="332656"/>
            <a:ext cx="7772400" cy="7921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eaLnBrk="1" hangingPunct="1"/>
            <a:br>
              <a:rPr lang="en-GB" sz="2600" b="1" kern="0" dirty="0"/>
            </a:br>
            <a:r>
              <a:rPr lang="en-GB" sz="2600" b="1" kern="0" dirty="0"/>
              <a:t>Logging into the PCR</a:t>
            </a:r>
          </a:p>
        </p:txBody>
      </p:sp>
      <p:sp>
        <p:nvSpPr>
          <p:cNvPr id="9" name="Rectangle 8"/>
          <p:cNvSpPr/>
          <p:nvPr/>
        </p:nvSpPr>
        <p:spPr>
          <a:xfrm>
            <a:off x="611188" y="1412776"/>
            <a:ext cx="8209284" cy="3816429"/>
          </a:xfrm>
          <a:prstGeom prst="rect">
            <a:avLst/>
          </a:prstGeom>
        </p:spPr>
        <p:txBody>
          <a:bodyPr wrap="square">
            <a:spAutoFit/>
          </a:bodyPr>
          <a:lstStyle/>
          <a:p>
            <a:pPr marL="285750" indent="-285750">
              <a:buFont typeface="Arial" panose="020B0604020202020204" pitchFamily="34" charset="0"/>
              <a:buChar char="•"/>
            </a:pPr>
            <a:r>
              <a:rPr lang="en-GB" sz="1600" dirty="0">
                <a:latin typeface="+mn-lt"/>
              </a:rPr>
              <a:t>Your Pharmacist or Pharmacy Technician (including locums and reliefs) should be 'associating' with PCR every morning to ensure it's ready for use during the day. Associating also helps display important system messages from IT. </a:t>
            </a:r>
          </a:p>
          <a:p>
            <a:pPr marL="285750" indent="-285750">
              <a:buFont typeface="Arial" panose="020B0604020202020204" pitchFamily="34" charset="0"/>
              <a:buChar char="•"/>
            </a:pPr>
            <a:endParaRPr lang="en-GB" sz="1600" dirty="0">
              <a:latin typeface="+mn-lt"/>
            </a:endParaRPr>
          </a:p>
          <a:p>
            <a:pPr marL="285750" indent="-285750">
              <a:buFont typeface="Arial" panose="020B0604020202020204" pitchFamily="34" charset="0"/>
              <a:buChar char="•"/>
            </a:pPr>
            <a:r>
              <a:rPr lang="en-GB" sz="1600" dirty="0">
                <a:latin typeface="+mn-lt"/>
              </a:rPr>
              <a:t>As of June 2022, pharmacies will need to associate with PCR not via the old webpage login, but via the new downloadable app.</a:t>
            </a:r>
          </a:p>
          <a:p>
            <a:pPr marL="285750" indent="-285750">
              <a:buFont typeface="Arial" panose="020B0604020202020204" pitchFamily="34" charset="0"/>
              <a:buChar char="•"/>
            </a:pPr>
            <a:endParaRPr lang="en-GB" sz="1600" dirty="0">
              <a:latin typeface="+mn-lt"/>
            </a:endParaRPr>
          </a:p>
          <a:p>
            <a:pPr marL="285750" indent="-285750">
              <a:buFont typeface="Arial" panose="020B0604020202020204" pitchFamily="34" charset="0"/>
              <a:buChar char="•"/>
            </a:pPr>
            <a:r>
              <a:rPr lang="en-GB" sz="1600" i="0" dirty="0">
                <a:effectLst/>
                <a:latin typeface="+mn-lt"/>
              </a:rPr>
              <a:t>If your pharmacy has already downloaded the app, it </a:t>
            </a:r>
            <a:r>
              <a:rPr lang="en-GB" sz="1600" dirty="0">
                <a:latin typeface="+mn-lt"/>
              </a:rPr>
              <a:t>should be visible on your dispensary computers as an icon labelled ‘PCR UA’ or ‘PCRUA Win Client’ and shows a square with a key and an arrow.</a:t>
            </a:r>
          </a:p>
          <a:p>
            <a:pPr marL="285750" indent="-285750">
              <a:buFont typeface="Arial" panose="020B0604020202020204" pitchFamily="34" charset="0"/>
              <a:buChar char="•"/>
            </a:pPr>
            <a:endParaRPr lang="en-GB" sz="1600" dirty="0">
              <a:latin typeface="+mn-lt"/>
            </a:endParaRPr>
          </a:p>
          <a:p>
            <a:pPr marL="285750" indent="-285750">
              <a:buFont typeface="Arial" panose="020B0604020202020204" pitchFamily="34" charset="0"/>
              <a:buChar char="•"/>
            </a:pPr>
            <a:r>
              <a:rPr lang="en-GB" sz="1600" dirty="0">
                <a:latin typeface="+mn-lt"/>
              </a:rPr>
              <a:t>If you need to download the app, please go to:</a:t>
            </a:r>
          </a:p>
          <a:p>
            <a:pPr lvl="1"/>
            <a:r>
              <a:rPr lang="en-GB" sz="1600" i="0" dirty="0">
                <a:solidFill>
                  <a:srgbClr val="FF0000"/>
                </a:solidFill>
                <a:effectLst/>
                <a:latin typeface="+mn-lt"/>
                <a:hlinkClick r:id="rId3"/>
              </a:rPr>
              <a:t>https://www.nss.nhs.scot/pharmacy-services/pharmacy-care-record-pcr/guidance-on-the-pharmacy-care-record-pcr/</a:t>
            </a:r>
            <a:endParaRPr lang="en-GB" sz="1600" i="0" dirty="0">
              <a:solidFill>
                <a:srgbClr val="FF0000"/>
              </a:solidFill>
              <a:effectLst/>
              <a:latin typeface="+mn-lt"/>
            </a:endParaRPr>
          </a:p>
          <a:p>
            <a:pPr marL="285750" indent="-285750">
              <a:buFont typeface="Arial" panose="020B0604020202020204" pitchFamily="34" charset="0"/>
              <a:buChar char="•"/>
            </a:pPr>
            <a:endParaRPr lang="en-GB" i="0" dirty="0">
              <a:solidFill>
                <a:srgbClr val="FF0000"/>
              </a:solidFill>
              <a:effectLst/>
              <a:latin typeface="Open Sans"/>
            </a:endParaRPr>
          </a:p>
        </p:txBody>
      </p:sp>
    </p:spTree>
    <p:extLst>
      <p:ext uri="{BB962C8B-B14F-4D97-AF65-F5344CB8AC3E}">
        <p14:creationId xmlns:p14="http://schemas.microsoft.com/office/powerpoint/2010/main" val="27654454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Content Placeholder 2"/>
          <p:cNvSpPr>
            <a:spLocks noGrp="1"/>
          </p:cNvSpPr>
          <p:nvPr>
            <p:ph idx="1"/>
          </p:nvPr>
        </p:nvSpPr>
        <p:spPr>
          <a:xfrm>
            <a:off x="457200" y="260350"/>
            <a:ext cx="8229600" cy="5865813"/>
          </a:xfrm>
        </p:spPr>
        <p:txBody>
          <a:bodyPr/>
          <a:lstStyle/>
          <a:p>
            <a:pPr algn="ctr">
              <a:buNone/>
            </a:pPr>
            <a:r>
              <a:rPr lang="en-GB" sz="2800" b="1" dirty="0"/>
              <a:t>When to action ‘Assessment Completion’</a:t>
            </a:r>
            <a:endParaRPr lang="en-GB" sz="1600" dirty="0"/>
          </a:p>
          <a:p>
            <a:pPr>
              <a:buNone/>
            </a:pPr>
            <a:r>
              <a:rPr lang="en-GB" sz="1600" dirty="0"/>
              <a:t>Only complete the </a:t>
            </a:r>
            <a:r>
              <a:rPr lang="en-GB" sz="1600" b="1" dirty="0"/>
              <a:t>‘Assessment Completion’ </a:t>
            </a:r>
            <a:r>
              <a:rPr lang="en-GB" sz="1600" dirty="0"/>
              <a:t>section once all 4 week and/or 12 week data has been successfully recorded</a:t>
            </a:r>
            <a:r>
              <a:rPr lang="en-GB" sz="1600" i="1" dirty="0"/>
              <a:t> and </a:t>
            </a:r>
            <a:r>
              <a:rPr lang="en-GB" sz="1600" dirty="0"/>
              <a:t>submitted.  Once completed</a:t>
            </a:r>
            <a:r>
              <a:rPr lang="en-GB" sz="1600" i="1" dirty="0"/>
              <a:t>, no further changes</a:t>
            </a:r>
            <a:r>
              <a:rPr lang="en-GB" sz="1600" dirty="0"/>
              <a:t> can be made to the client’s record.</a:t>
            </a:r>
          </a:p>
          <a:p>
            <a:pPr>
              <a:buNone/>
            </a:pPr>
            <a:endParaRPr lang="en-GB" sz="1600" dirty="0"/>
          </a:p>
          <a:p>
            <a:pPr>
              <a:buNone/>
            </a:pPr>
            <a:r>
              <a:rPr lang="en-GB" sz="1600" b="1" dirty="0"/>
              <a:t>What should you check before finishing ‘Assessment Completion’?</a:t>
            </a:r>
            <a:endParaRPr lang="en-GB" sz="1600" dirty="0"/>
          </a:p>
          <a:p>
            <a:pPr eaLnBrk="1" hangingPunct="1">
              <a:lnSpc>
                <a:spcPct val="90000"/>
              </a:lnSpc>
            </a:pPr>
            <a:r>
              <a:rPr lang="en-GB" sz="1600" dirty="0"/>
              <a:t>That all relevant 4 and 12 Week MDS (Minimum data set) fields are completed </a:t>
            </a:r>
            <a:r>
              <a:rPr lang="en-GB" sz="1600" i="1" dirty="0"/>
              <a:t>and</a:t>
            </a:r>
            <a:r>
              <a:rPr lang="en-GB" sz="1600" dirty="0"/>
              <a:t> submitted to avoid missing out on the national payments of £15 at week 4 and £35 at week 12.</a:t>
            </a:r>
          </a:p>
          <a:p>
            <a:pPr lvl="1" eaLnBrk="1" hangingPunct="1">
              <a:lnSpc>
                <a:spcPct val="90000"/>
              </a:lnSpc>
            </a:pPr>
            <a:r>
              <a:rPr lang="en-GB" sz="1600" dirty="0"/>
              <a:t>If a client is a non-smoker at 4 weeks, submit MDS submission as a '</a:t>
            </a:r>
            <a:r>
              <a:rPr lang="en-GB" sz="1600" b="1" dirty="0"/>
              <a:t>Non-smoker</a:t>
            </a:r>
            <a:r>
              <a:rPr lang="en-GB" sz="1600" dirty="0"/>
              <a:t>'.  </a:t>
            </a:r>
            <a:r>
              <a:rPr lang="en-GB" sz="1600" b="1" dirty="0"/>
              <a:t>Even if they subsequently withdraw prior to 12 weeks</a:t>
            </a:r>
            <a:r>
              <a:rPr lang="en-GB" sz="1600" dirty="0"/>
              <a:t>, keep the quit attempt open, as they are then eligible for the 12 week MDS follow up. If they withdraw prior to 12 weeks:</a:t>
            </a:r>
          </a:p>
          <a:p>
            <a:pPr lvl="2" eaLnBrk="1" hangingPunct="1">
              <a:lnSpc>
                <a:spcPct val="90000"/>
              </a:lnSpc>
            </a:pPr>
            <a:r>
              <a:rPr lang="en-GB" sz="1600" dirty="0"/>
              <a:t>Attempt to contact the client (minimum of 3 attempts) to check their smoking status and record accordingly in PCR  </a:t>
            </a:r>
          </a:p>
          <a:p>
            <a:pPr lvl="2" eaLnBrk="1" hangingPunct="1">
              <a:lnSpc>
                <a:spcPct val="90000"/>
              </a:lnSpc>
            </a:pPr>
            <a:r>
              <a:rPr lang="en-GB" sz="1600" dirty="0"/>
              <a:t>If you are unable to reach the client, then update and submit 12 week MDS as </a:t>
            </a:r>
            <a:r>
              <a:rPr lang="en-GB" sz="1600" b="1" dirty="0"/>
              <a:t>'Lost to follow up' </a:t>
            </a:r>
            <a:r>
              <a:rPr lang="en-GB" sz="1600" dirty="0"/>
              <a:t>and submit </a:t>
            </a:r>
            <a:r>
              <a:rPr lang="en-GB" sz="1600" b="1" dirty="0"/>
              <a:t>'Assessment Completion'</a:t>
            </a:r>
            <a:r>
              <a:rPr lang="en-GB" sz="1600" dirty="0"/>
              <a:t>.  </a:t>
            </a:r>
          </a:p>
          <a:p>
            <a:pPr eaLnBrk="1" hangingPunct="1">
              <a:lnSpc>
                <a:spcPct val="90000"/>
              </a:lnSpc>
            </a:pPr>
            <a:r>
              <a:rPr lang="en-GB" sz="1600" dirty="0"/>
              <a:t>Ensure </a:t>
            </a:r>
            <a:r>
              <a:rPr lang="en-GB" sz="1600" b="1" dirty="0"/>
              <a:t>‘Pharmaceutical Usage’ </a:t>
            </a:r>
            <a:r>
              <a:rPr lang="en-GB" sz="1600" dirty="0"/>
              <a:t>entry under</a:t>
            </a:r>
            <a:r>
              <a:rPr lang="en-GB" sz="1600" b="1" dirty="0"/>
              <a:t> 'Initial Data capture' </a:t>
            </a:r>
            <a:r>
              <a:rPr lang="en-GB" sz="1600" dirty="0"/>
              <a:t>entries is accurately entered</a:t>
            </a:r>
          </a:p>
          <a:p>
            <a:pPr eaLnBrk="1" hangingPunct="1">
              <a:lnSpc>
                <a:spcPct val="90000"/>
              </a:lnSpc>
            </a:pPr>
            <a:r>
              <a:rPr lang="en-GB" sz="1600" dirty="0"/>
              <a:t>If you have tried and failed to contact the client, ensure the MDS drop down option is entered as '</a:t>
            </a:r>
            <a:r>
              <a:rPr lang="en-GB" sz="1600" b="1" dirty="0"/>
              <a:t>Lost to Follow up</a:t>
            </a:r>
            <a:r>
              <a:rPr lang="en-GB" sz="1600" dirty="0"/>
              <a:t>’.  This allows the health board to contact these clients directly</a:t>
            </a:r>
            <a:r>
              <a:rPr lang="en-GB" sz="1800" dirty="0"/>
              <a:t>.</a:t>
            </a:r>
          </a:p>
          <a:p>
            <a:pPr eaLnBrk="1" hangingPunct="1">
              <a:lnSpc>
                <a:spcPct val="90000"/>
              </a:lnSpc>
              <a:buFontTx/>
              <a:buNone/>
            </a:pPr>
            <a:endParaRPr lang="en-GB" sz="1400" dirty="0">
              <a:solidFill>
                <a:srgbClr val="FF0000"/>
              </a:solidFill>
            </a:endParaRPr>
          </a:p>
          <a:p>
            <a:pPr eaLnBrk="1" hangingPunct="1">
              <a:lnSpc>
                <a:spcPct val="90000"/>
              </a:lnSpc>
            </a:pPr>
            <a:endParaRPr lang="en-GB" sz="1400" dirty="0">
              <a:solidFill>
                <a:srgbClr val="FF0000"/>
              </a:solidFill>
            </a:endParaRPr>
          </a:p>
          <a:p>
            <a:pPr eaLnBrk="1" hangingPunct="1">
              <a:lnSpc>
                <a:spcPct val="90000"/>
              </a:lnSpc>
              <a:buFontTx/>
              <a:buNone/>
            </a:pPr>
            <a:endParaRPr lang="en-GB" sz="1400" dirty="0">
              <a:solidFill>
                <a:srgbClr val="FF0000"/>
              </a:solidFill>
            </a:endParaRPr>
          </a:p>
          <a:p>
            <a:pPr eaLnBrk="1" hangingPunct="1">
              <a:lnSpc>
                <a:spcPct val="90000"/>
              </a:lnSpc>
            </a:pPr>
            <a:endParaRPr lang="en-GB" sz="1200" dirty="0">
              <a:solidFill>
                <a:srgbClr val="FF0000"/>
              </a:solidFill>
            </a:endParaRPr>
          </a:p>
          <a:p>
            <a:pPr eaLnBrk="1" hangingPunct="1">
              <a:lnSpc>
                <a:spcPct val="90000"/>
              </a:lnSpc>
            </a:pPr>
            <a:endParaRPr lang="en-GB" sz="1200" dirty="0"/>
          </a:p>
          <a:p>
            <a:pPr eaLnBrk="1" hangingPunct="1">
              <a:lnSpc>
                <a:spcPct val="90000"/>
              </a:lnSpc>
            </a:pPr>
            <a:endParaRPr lang="en-GB" sz="1200" dirty="0"/>
          </a:p>
          <a:p>
            <a:pPr eaLnBrk="1" hangingPunct="1"/>
            <a:endParaRPr lang="en-GB" sz="20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b="1" dirty="0"/>
              <a:t>When to action ‘Assessment Completion’ (continued)</a:t>
            </a:r>
            <a:endParaRPr lang="en-GB" sz="2800" dirty="0"/>
          </a:p>
        </p:txBody>
      </p:sp>
      <p:sp>
        <p:nvSpPr>
          <p:cNvPr id="3" name="Content Placeholder 2"/>
          <p:cNvSpPr>
            <a:spLocks noGrp="1"/>
          </p:cNvSpPr>
          <p:nvPr>
            <p:ph idx="1"/>
          </p:nvPr>
        </p:nvSpPr>
        <p:spPr>
          <a:xfrm>
            <a:off x="457200" y="1340768"/>
            <a:ext cx="8229600" cy="4896544"/>
          </a:xfrm>
        </p:spPr>
        <p:txBody>
          <a:bodyPr/>
          <a:lstStyle/>
          <a:p>
            <a:pPr eaLnBrk="1" hangingPunct="1">
              <a:lnSpc>
                <a:spcPct val="90000"/>
              </a:lnSpc>
              <a:buFontTx/>
              <a:buNone/>
            </a:pPr>
            <a:r>
              <a:rPr lang="en-GB" sz="1800" dirty="0"/>
              <a:t>Clients should </a:t>
            </a:r>
            <a:r>
              <a:rPr lang="en-GB" sz="1800" b="1" dirty="0"/>
              <a:t>not </a:t>
            </a:r>
            <a:r>
              <a:rPr lang="en-GB" sz="1800" dirty="0"/>
              <a:t>continue on the service and their </a:t>
            </a:r>
            <a:r>
              <a:rPr lang="en-GB" sz="1800" b="1" dirty="0"/>
              <a:t>'Assessment Completion' </a:t>
            </a:r>
            <a:r>
              <a:rPr lang="en-GB" sz="1800" dirty="0"/>
              <a:t>should be carried out if:</a:t>
            </a:r>
            <a:endParaRPr lang="en-GB" sz="1800" b="1" dirty="0"/>
          </a:p>
          <a:p>
            <a:r>
              <a:rPr lang="en-GB" sz="1800" dirty="0"/>
              <a:t>the client’s 4 week MDS submission window is missed (i.e. </a:t>
            </a:r>
            <a:r>
              <a:rPr lang="en-GB" sz="1800" b="1" dirty="0"/>
              <a:t>‘expired’</a:t>
            </a:r>
            <a:r>
              <a:rPr lang="en-GB" sz="1800" dirty="0"/>
              <a:t> in ‘</a:t>
            </a:r>
            <a:r>
              <a:rPr lang="en-GB" sz="1800" b="1" dirty="0"/>
              <a:t>Minumum dataset’ </a:t>
            </a:r>
            <a:r>
              <a:rPr lang="en-GB" sz="1800" dirty="0"/>
              <a:t>window) and they are a smoker or lost to follow up.  However, if expired but client still attending </a:t>
            </a:r>
            <a:r>
              <a:rPr lang="en-GB" sz="1800" i="1" dirty="0"/>
              <a:t>and</a:t>
            </a:r>
            <a:r>
              <a:rPr lang="en-GB" sz="1800" dirty="0"/>
              <a:t> is a non-smoker, further weekly contacts </a:t>
            </a:r>
            <a:r>
              <a:rPr lang="en-GB" sz="1800" i="1" dirty="0"/>
              <a:t>can</a:t>
            </a:r>
            <a:r>
              <a:rPr lang="en-GB" sz="1800" dirty="0"/>
              <a:t> be entered on PCR (although the 12 week submission follow up window will never open).  </a:t>
            </a:r>
          </a:p>
          <a:p>
            <a:pPr eaLnBrk="1" hangingPunct="1">
              <a:lnSpc>
                <a:spcPct val="90000"/>
              </a:lnSpc>
            </a:pPr>
            <a:r>
              <a:rPr lang="en-GB" sz="1800" dirty="0"/>
              <a:t>the client is recorded as </a:t>
            </a:r>
            <a:r>
              <a:rPr lang="en-GB" sz="1800" b="1" dirty="0"/>
              <a:t>'smoking' </a:t>
            </a:r>
            <a:r>
              <a:rPr lang="en-GB" sz="1800" dirty="0"/>
              <a:t>at 4 week MDS, as they are no longer eligible to continue the service</a:t>
            </a:r>
          </a:p>
          <a:p>
            <a:pPr eaLnBrk="1" hangingPunct="1">
              <a:lnSpc>
                <a:spcPct val="90000"/>
              </a:lnSpc>
            </a:pPr>
            <a:r>
              <a:rPr lang="en-GB" sz="1800" dirty="0"/>
              <a:t>the client has resumed smoking, but is deemed suitable for a subsequent new quit attempt, to allow for a new quit attempt entry on the PCR</a:t>
            </a:r>
          </a:p>
          <a:p>
            <a:pPr eaLnBrk="1" hangingPunct="1">
              <a:lnSpc>
                <a:spcPct val="90000"/>
              </a:lnSpc>
            </a:pPr>
            <a:r>
              <a:rPr lang="en-GB" sz="1800" dirty="0"/>
              <a:t>the client has not returned and has not been successfully reached after (a minimum of 3) attempted contacts. </a:t>
            </a:r>
            <a:r>
              <a:rPr lang="en-GB" sz="1800" i="1" dirty="0"/>
              <a:t>To avoid missing pharmacy national payments </a:t>
            </a:r>
            <a:r>
              <a:rPr lang="en-GB" sz="1800" dirty="0"/>
              <a:t>due </a:t>
            </a:r>
            <a:r>
              <a:rPr lang="en-GB" sz="1800" i="1" dirty="0"/>
              <a:t>always</a:t>
            </a:r>
            <a:r>
              <a:rPr lang="en-GB" sz="1800" dirty="0"/>
              <a:t> release the 4/12 week MDS </a:t>
            </a:r>
            <a:r>
              <a:rPr lang="en-GB" sz="1800" i="1" dirty="0"/>
              <a:t>first</a:t>
            </a:r>
            <a:r>
              <a:rPr lang="en-GB" sz="1800" dirty="0"/>
              <a:t>, update as </a:t>
            </a:r>
            <a:r>
              <a:rPr lang="en-GB" sz="1800" b="1" dirty="0"/>
              <a:t>‘Lost to follow up’ </a:t>
            </a:r>
            <a:r>
              <a:rPr lang="en-GB" sz="1800" dirty="0"/>
              <a:t>&amp;</a:t>
            </a:r>
            <a:r>
              <a:rPr lang="en-GB" sz="1800" b="1" dirty="0"/>
              <a:t> </a:t>
            </a:r>
            <a:r>
              <a:rPr lang="en-GB" sz="1800" dirty="0"/>
              <a:t>hit ‘</a:t>
            </a:r>
            <a:r>
              <a:rPr lang="en-GB" sz="1800" b="1" dirty="0"/>
              <a:t>Submit’</a:t>
            </a:r>
            <a:r>
              <a:rPr lang="en-GB" sz="1800" dirty="0"/>
              <a:t> </a:t>
            </a:r>
            <a:r>
              <a:rPr lang="en-GB" sz="1800" i="1" dirty="0"/>
              <a:t>BEFORE</a:t>
            </a:r>
            <a:r>
              <a:rPr lang="en-GB" sz="1800" b="1" dirty="0"/>
              <a:t> </a:t>
            </a:r>
            <a:r>
              <a:rPr lang="en-GB" sz="1800" dirty="0"/>
              <a:t>updating the Assessment Completion. (Once Assessment Completion is submitted no retrospective changes can be made).</a:t>
            </a:r>
          </a:p>
          <a:p>
            <a:endParaRPr lang="en-GB" sz="18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Content Placeholder 2"/>
          <p:cNvSpPr>
            <a:spLocks noGrp="1"/>
          </p:cNvSpPr>
          <p:nvPr>
            <p:ph idx="1"/>
          </p:nvPr>
        </p:nvSpPr>
        <p:spPr>
          <a:xfrm>
            <a:off x="457200" y="1412776"/>
            <a:ext cx="8229600" cy="5040560"/>
          </a:xfrm>
        </p:spPr>
        <p:txBody>
          <a:bodyPr/>
          <a:lstStyle/>
          <a:p>
            <a:pPr eaLnBrk="1" hangingPunct="1">
              <a:buFontTx/>
              <a:buNone/>
            </a:pPr>
            <a:r>
              <a:rPr lang="en-GB" sz="1800" dirty="0"/>
              <a:t>Check the PCR </a:t>
            </a:r>
            <a:r>
              <a:rPr lang="en-GB" sz="1800" b="1" dirty="0"/>
              <a:t>‘Smoking Cessation Reports’ </a:t>
            </a:r>
            <a:r>
              <a:rPr lang="en-GB" sz="1800" dirty="0"/>
              <a:t>section </a:t>
            </a:r>
            <a:r>
              <a:rPr lang="en-GB" sz="1800" b="1" dirty="0"/>
              <a:t>weekly </a:t>
            </a:r>
            <a:r>
              <a:rPr lang="en-GB" sz="1800" dirty="0"/>
              <a:t>(as close to a Wednesday evening as possible, when all data uploads to ISD) under:</a:t>
            </a:r>
            <a:endParaRPr lang="en-GB" sz="1800" b="1" dirty="0"/>
          </a:p>
          <a:p>
            <a:pPr eaLnBrk="1" hangingPunct="1"/>
            <a:r>
              <a:rPr lang="en-GB" sz="1800" b="1" dirty="0"/>
              <a:t>‘Expiring within next 7 days</a:t>
            </a:r>
            <a:r>
              <a:rPr lang="en-GB" sz="1800" dirty="0"/>
              <a:t>’ to avoid any client data submissions being missed (and thus no further payments made). </a:t>
            </a:r>
          </a:p>
          <a:p>
            <a:pPr eaLnBrk="1" hangingPunct="1"/>
            <a:r>
              <a:rPr lang="en-GB" sz="1800" dirty="0"/>
              <a:t>‘</a:t>
            </a:r>
            <a:r>
              <a:rPr lang="en-GB" sz="1800" b="1" dirty="0"/>
              <a:t>No interaction in last seven days’</a:t>
            </a:r>
            <a:r>
              <a:rPr lang="en-GB" sz="1800" dirty="0"/>
              <a:t> to ensure these clients are contacted and data recorded before data entry deadlines expire to avoid missing payments.  </a:t>
            </a:r>
            <a:r>
              <a:rPr lang="en-GB" sz="1800" i="1" dirty="0"/>
              <a:t>3 attempts </a:t>
            </a:r>
            <a:r>
              <a:rPr lang="en-GB" sz="1800" dirty="0"/>
              <a:t>should be made to contact them (but no voicemail messages left, to avoid breaches in confidentiality). Complete each client’s PCR records according to outcome.  Always remember to leave client record open until 4 and/or 12 week submission points before updating ‘Assessment Completion’ to avoid missing payments.</a:t>
            </a:r>
          </a:p>
          <a:p>
            <a:pPr eaLnBrk="1" hangingPunct="1"/>
            <a:r>
              <a:rPr lang="en-GB" sz="1800" dirty="0"/>
              <a:t>‘</a:t>
            </a:r>
            <a:r>
              <a:rPr lang="en-GB" sz="1800" b="1" dirty="0"/>
              <a:t>Awaiting 4 or 12 week follow up’ </a:t>
            </a:r>
            <a:r>
              <a:rPr lang="en-GB" sz="1800" dirty="0"/>
              <a:t>to ensure 4 and 12 week data are submitted within the required </a:t>
            </a:r>
            <a:r>
              <a:rPr lang="en-GB" sz="1800" i="1" dirty="0"/>
              <a:t>2 week windows</a:t>
            </a:r>
            <a:r>
              <a:rPr lang="en-GB" sz="1800" dirty="0"/>
              <a:t>, or payment will </a:t>
            </a:r>
            <a:r>
              <a:rPr lang="en-GB" sz="1800" i="1" dirty="0"/>
              <a:t>not</a:t>
            </a:r>
            <a:r>
              <a:rPr lang="en-GB" sz="1800" dirty="0"/>
              <a:t> be made, i.e. enter 4 week data </a:t>
            </a:r>
            <a:r>
              <a:rPr lang="en-GB" sz="1800" i="1" dirty="0"/>
              <a:t>by week 6</a:t>
            </a:r>
            <a:r>
              <a:rPr lang="en-GB" sz="1800" dirty="0"/>
              <a:t> and 12 week data </a:t>
            </a:r>
            <a:r>
              <a:rPr lang="en-GB" sz="1800" i="1" dirty="0"/>
              <a:t>by week 14 </a:t>
            </a:r>
            <a:r>
              <a:rPr lang="en-GB" sz="1800" dirty="0"/>
              <a:t>of quit date</a:t>
            </a:r>
            <a:r>
              <a:rPr lang="en-GB" sz="1800" i="1" dirty="0"/>
              <a:t>.</a:t>
            </a:r>
            <a:endParaRPr lang="en-GB" sz="1800" dirty="0"/>
          </a:p>
          <a:p>
            <a:pPr eaLnBrk="1" hangingPunct="1"/>
            <a:r>
              <a:rPr lang="en-GB" sz="1800" dirty="0"/>
              <a:t>‘</a:t>
            </a:r>
            <a:r>
              <a:rPr lang="en-GB" sz="1800" b="1" dirty="0"/>
              <a:t>Open smoking cessation assessments’</a:t>
            </a:r>
            <a:r>
              <a:rPr lang="en-GB" sz="1800" dirty="0"/>
              <a:t>, to action any outstanding updates.</a:t>
            </a:r>
          </a:p>
          <a:p>
            <a:pPr eaLnBrk="1" hangingPunct="1">
              <a:buNone/>
            </a:pPr>
            <a:endParaRPr lang="en-GB" sz="1400" dirty="0"/>
          </a:p>
        </p:txBody>
      </p:sp>
      <p:sp>
        <p:nvSpPr>
          <p:cNvPr id="3" name="TextBox 2"/>
          <p:cNvSpPr txBox="1"/>
          <p:nvPr/>
        </p:nvSpPr>
        <p:spPr>
          <a:xfrm>
            <a:off x="611560" y="602685"/>
            <a:ext cx="7920880" cy="954107"/>
          </a:xfrm>
          <a:prstGeom prst="rect">
            <a:avLst/>
          </a:prstGeom>
          <a:noFill/>
        </p:spPr>
        <p:txBody>
          <a:bodyPr wrap="square" rtlCol="0">
            <a:spAutoFit/>
          </a:bodyPr>
          <a:lstStyle/>
          <a:p>
            <a:pPr algn="ctr"/>
            <a:r>
              <a:rPr lang="en-GB" sz="2800" b="1" dirty="0"/>
              <a:t>Top Tips on avoiding common pitfalls!</a:t>
            </a:r>
            <a:br>
              <a:rPr lang="en-GB" sz="2800" b="1" dirty="0"/>
            </a:br>
            <a:endParaRPr lang="en-GB" sz="2800" dirty="0"/>
          </a:p>
        </p:txBody>
      </p:sp>
    </p:spTree>
    <p:extLst>
      <p:ext uri="{BB962C8B-B14F-4D97-AF65-F5344CB8AC3E}">
        <p14:creationId xmlns:p14="http://schemas.microsoft.com/office/powerpoint/2010/main" val="23247920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Number Placeholder 5"/>
          <p:cNvSpPr>
            <a:spLocks noGrp="1"/>
          </p:cNvSpPr>
          <p:nvPr>
            <p:ph type="sldNum" sz="quarter" idx="12"/>
          </p:nvPr>
        </p:nvSpPr>
        <p:spPr>
          <a:noFill/>
        </p:spPr>
        <p:txBody>
          <a:bodyPr/>
          <a:lstStyle/>
          <a:p>
            <a:fld id="{A7D0B669-78C7-4428-AD09-B5F2787D748A}" type="slidenum">
              <a:rPr lang="en-GB" smtClean="0"/>
              <a:pPr/>
              <a:t>43</a:t>
            </a:fld>
            <a:endParaRPr lang="en-GB" dirty="0"/>
          </a:p>
        </p:txBody>
      </p:sp>
      <p:sp>
        <p:nvSpPr>
          <p:cNvPr id="55298" name="Rectangle 2"/>
          <p:cNvSpPr>
            <a:spLocks noGrp="1" noChangeArrowheads="1"/>
          </p:cNvSpPr>
          <p:nvPr>
            <p:ph type="title"/>
          </p:nvPr>
        </p:nvSpPr>
        <p:spPr/>
        <p:txBody>
          <a:bodyPr/>
          <a:lstStyle/>
          <a:p>
            <a:pPr eaLnBrk="1" hangingPunct="1"/>
            <a:r>
              <a:rPr lang="en-GB" sz="2800" dirty="0">
                <a:solidFill>
                  <a:schemeClr val="tx1"/>
                </a:solidFill>
              </a:rPr>
              <a:t>Common PCR Errors</a:t>
            </a:r>
          </a:p>
        </p:txBody>
      </p:sp>
      <p:sp>
        <p:nvSpPr>
          <p:cNvPr id="55299" name="Rectangle 3"/>
          <p:cNvSpPr>
            <a:spLocks noGrp="1" noChangeArrowheads="1"/>
          </p:cNvSpPr>
          <p:nvPr>
            <p:ph type="body" idx="1"/>
          </p:nvPr>
        </p:nvSpPr>
        <p:spPr>
          <a:xfrm>
            <a:off x="457200" y="1412776"/>
            <a:ext cx="8229600" cy="4680520"/>
          </a:xfrm>
        </p:spPr>
        <p:txBody>
          <a:bodyPr/>
          <a:lstStyle/>
          <a:p>
            <a:pPr eaLnBrk="1" hangingPunct="1"/>
            <a:r>
              <a:rPr lang="en-GB" sz="2400" dirty="0"/>
              <a:t>Pharmacy telephone number used for either client’s home, work or mobile number</a:t>
            </a:r>
          </a:p>
          <a:p>
            <a:pPr eaLnBrk="1" hangingPunct="1"/>
            <a:r>
              <a:rPr lang="en-GB" sz="2400" dirty="0"/>
              <a:t>Quit date has been set more than 14 days later</a:t>
            </a:r>
          </a:p>
          <a:p>
            <a:pPr eaLnBrk="1" hangingPunct="1"/>
            <a:r>
              <a:rPr lang="en-GB" sz="2400" dirty="0"/>
              <a:t>A record already exists on the smoking cessation national database</a:t>
            </a:r>
          </a:p>
          <a:p>
            <a:pPr eaLnBrk="1" hangingPunct="1"/>
            <a:endParaRPr lang="en-GB" sz="2400" dirty="0"/>
          </a:p>
          <a:p>
            <a:pPr marL="0" indent="0" eaLnBrk="1" hangingPunct="1">
              <a:buNone/>
            </a:pPr>
            <a:r>
              <a:rPr lang="en-GB" sz="2400" dirty="0"/>
              <a:t>‘PAT’ will email any PCR errors to the pharmacy with an explanation on how to resolve the error.  </a:t>
            </a:r>
          </a:p>
          <a:p>
            <a:pPr lvl="1" eaLnBrk="1" hangingPunct="1"/>
            <a:r>
              <a:rPr lang="en-GB" sz="2000" dirty="0"/>
              <a:t>On these occasions you will be asked to action the assessment completion to close the error record</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Number Placeholder 5"/>
          <p:cNvSpPr>
            <a:spLocks noGrp="1"/>
          </p:cNvSpPr>
          <p:nvPr>
            <p:ph type="sldNum" sz="quarter" idx="12"/>
          </p:nvPr>
        </p:nvSpPr>
        <p:spPr>
          <a:noFill/>
        </p:spPr>
        <p:txBody>
          <a:bodyPr/>
          <a:lstStyle/>
          <a:p>
            <a:fld id="{A7D0B669-78C7-4428-AD09-B5F2787D748A}" type="slidenum">
              <a:rPr lang="en-GB" smtClean="0"/>
              <a:pPr/>
              <a:t>44</a:t>
            </a:fld>
            <a:endParaRPr lang="en-GB" dirty="0"/>
          </a:p>
        </p:txBody>
      </p:sp>
      <p:sp>
        <p:nvSpPr>
          <p:cNvPr id="55298" name="Rectangle 2"/>
          <p:cNvSpPr>
            <a:spLocks noGrp="1" noChangeArrowheads="1"/>
          </p:cNvSpPr>
          <p:nvPr>
            <p:ph type="title"/>
          </p:nvPr>
        </p:nvSpPr>
        <p:spPr/>
        <p:txBody>
          <a:bodyPr/>
          <a:lstStyle/>
          <a:p>
            <a:pPr eaLnBrk="1" hangingPunct="1"/>
            <a:r>
              <a:rPr lang="en-GB" sz="2800" b="1" dirty="0"/>
              <a:t>Top Tips (continued)</a:t>
            </a:r>
            <a:endParaRPr lang="en-GB" sz="2800" dirty="0">
              <a:solidFill>
                <a:srgbClr val="FF0000"/>
              </a:solidFill>
            </a:endParaRPr>
          </a:p>
        </p:txBody>
      </p:sp>
      <p:sp>
        <p:nvSpPr>
          <p:cNvPr id="55299" name="Rectangle 3"/>
          <p:cNvSpPr>
            <a:spLocks noGrp="1" noChangeArrowheads="1"/>
          </p:cNvSpPr>
          <p:nvPr>
            <p:ph type="body" idx="1"/>
          </p:nvPr>
        </p:nvSpPr>
        <p:spPr>
          <a:xfrm>
            <a:off x="457200" y="1412776"/>
            <a:ext cx="8229600" cy="4680520"/>
          </a:xfrm>
        </p:spPr>
        <p:txBody>
          <a:bodyPr/>
          <a:lstStyle/>
          <a:p>
            <a:pPr eaLnBrk="1" hangingPunct="1"/>
            <a:r>
              <a:rPr lang="en-GB" sz="2000" dirty="0"/>
              <a:t>When entering new client data on PCR, </a:t>
            </a:r>
            <a:r>
              <a:rPr lang="en-GB" sz="2000" b="1" dirty="0"/>
              <a:t>do not </a:t>
            </a:r>
            <a:r>
              <a:rPr lang="en-GB" sz="2000" dirty="0"/>
              <a:t>enter quit date until</a:t>
            </a:r>
          </a:p>
          <a:p>
            <a:pPr lvl="1" eaLnBrk="1" hangingPunct="1"/>
            <a:r>
              <a:rPr lang="en-GB" sz="2000" dirty="0"/>
              <a:t>Week 1 for NRT clients (unless advised to start pharmacotherapy immediately)</a:t>
            </a:r>
          </a:p>
          <a:p>
            <a:pPr marL="457200" lvl="1" indent="0" eaLnBrk="1" hangingPunct="1">
              <a:buNone/>
            </a:pPr>
            <a:endParaRPr lang="en-GB" sz="2000" dirty="0"/>
          </a:p>
          <a:p>
            <a:pPr eaLnBrk="1" hangingPunct="1"/>
            <a:r>
              <a:rPr lang="en-GB" sz="2000" dirty="0"/>
              <a:t>Do NOT click ‘</a:t>
            </a:r>
            <a:r>
              <a:rPr lang="en-GB" sz="2000" b="1" dirty="0"/>
              <a:t>Assessment complete</a:t>
            </a:r>
            <a:r>
              <a:rPr lang="en-GB" sz="2000" dirty="0"/>
              <a:t>’ before all claims have been made and client’s quit attempt has ended</a:t>
            </a:r>
          </a:p>
          <a:p>
            <a:pPr eaLnBrk="1" hangingPunct="1"/>
            <a:r>
              <a:rPr lang="en-GB" sz="2000" dirty="0"/>
              <a:t> If looking to restart a client’s quit attempt, ensure a Wednesday night has passed between</a:t>
            </a:r>
          </a:p>
          <a:p>
            <a:pPr lvl="1" eaLnBrk="1" hangingPunct="1"/>
            <a:r>
              <a:rPr lang="en-GB" sz="2000" dirty="0"/>
              <a:t>an old quit attempt’s </a:t>
            </a:r>
            <a:r>
              <a:rPr lang="en-GB" sz="2000" b="1" dirty="0"/>
              <a:t>‘Assessment Completion’</a:t>
            </a:r>
            <a:r>
              <a:rPr lang="en-GB" sz="2000" dirty="0"/>
              <a:t> is recorded </a:t>
            </a:r>
          </a:p>
          <a:p>
            <a:pPr lvl="1" eaLnBrk="1" hangingPunct="1"/>
            <a:r>
              <a:rPr lang="en-GB" sz="2000" dirty="0"/>
              <a:t>and a new quit attempt is entered</a:t>
            </a:r>
          </a:p>
          <a:p>
            <a:pPr eaLnBrk="1" hangingPunct="1"/>
            <a:endParaRPr lang="en-GB" sz="2800" dirty="0">
              <a:solidFill>
                <a:srgbClr val="FF0000"/>
              </a:solidFill>
            </a:endParaRPr>
          </a:p>
        </p:txBody>
      </p:sp>
    </p:spTree>
    <p:extLst>
      <p:ext uri="{BB962C8B-B14F-4D97-AF65-F5344CB8AC3E}">
        <p14:creationId xmlns:p14="http://schemas.microsoft.com/office/powerpoint/2010/main" val="35382977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Number Placeholder 5"/>
          <p:cNvSpPr>
            <a:spLocks noGrp="1"/>
          </p:cNvSpPr>
          <p:nvPr>
            <p:ph type="sldNum" sz="quarter" idx="12"/>
          </p:nvPr>
        </p:nvSpPr>
        <p:spPr>
          <a:noFill/>
        </p:spPr>
        <p:txBody>
          <a:bodyPr/>
          <a:lstStyle/>
          <a:p>
            <a:fld id="{A7D0B669-78C7-4428-AD09-B5F2787D748A}" type="slidenum">
              <a:rPr lang="en-GB" smtClean="0"/>
              <a:pPr/>
              <a:t>45</a:t>
            </a:fld>
            <a:endParaRPr lang="en-GB" dirty="0"/>
          </a:p>
        </p:txBody>
      </p:sp>
      <p:sp>
        <p:nvSpPr>
          <p:cNvPr id="55298" name="Rectangle 2"/>
          <p:cNvSpPr>
            <a:spLocks noGrp="1" noChangeArrowheads="1"/>
          </p:cNvSpPr>
          <p:nvPr>
            <p:ph type="title"/>
          </p:nvPr>
        </p:nvSpPr>
        <p:spPr/>
        <p:txBody>
          <a:bodyPr/>
          <a:lstStyle/>
          <a:p>
            <a:pPr eaLnBrk="1" hangingPunct="1"/>
            <a:r>
              <a:rPr lang="en-GB" sz="2800" b="1" dirty="0">
                <a:solidFill>
                  <a:schemeClr val="tx1"/>
                </a:solidFill>
              </a:rPr>
              <a:t>Stop Smoking Medications	</a:t>
            </a:r>
            <a:endParaRPr lang="en-GB" sz="2800" dirty="0">
              <a:solidFill>
                <a:schemeClr val="tx1"/>
              </a:solidFill>
            </a:endParaRPr>
          </a:p>
        </p:txBody>
      </p:sp>
      <p:sp>
        <p:nvSpPr>
          <p:cNvPr id="55299" name="Rectangle 3"/>
          <p:cNvSpPr>
            <a:spLocks noGrp="1" noChangeArrowheads="1"/>
          </p:cNvSpPr>
          <p:nvPr>
            <p:ph type="body" idx="1"/>
          </p:nvPr>
        </p:nvSpPr>
        <p:spPr>
          <a:xfrm>
            <a:off x="457200" y="1412776"/>
            <a:ext cx="8229600" cy="4680520"/>
          </a:xfrm>
        </p:spPr>
        <p:txBody>
          <a:bodyPr/>
          <a:lstStyle/>
          <a:p>
            <a:pPr marL="0" indent="0" eaLnBrk="1" hangingPunct="1">
              <a:buNone/>
            </a:pPr>
            <a:r>
              <a:rPr lang="en-GB" sz="1800" dirty="0"/>
              <a:t>Remember to prescribe NRT from the East Region Formulary:</a:t>
            </a:r>
          </a:p>
          <a:p>
            <a:pPr eaLnBrk="1" hangingPunct="1"/>
            <a:endParaRPr lang="en-GB" sz="2000" dirty="0"/>
          </a:p>
          <a:p>
            <a:pPr marL="400050" lvl="1" indent="0" eaLnBrk="1" hangingPunct="1">
              <a:buNone/>
            </a:pPr>
            <a:r>
              <a:rPr lang="en-GB" sz="1600" dirty="0">
                <a:hlinkClick r:id="rId3"/>
              </a:rPr>
              <a:t>https://formulary.nhs.scot/east/central-nervous-system/substance-dependence/nicotine-dependence/</a:t>
            </a:r>
            <a:endParaRPr lang="en-GB" sz="1600" dirty="0"/>
          </a:p>
          <a:p>
            <a:pPr eaLnBrk="1" hangingPunct="1"/>
            <a:endParaRPr lang="en-GB" sz="2000" dirty="0"/>
          </a:p>
          <a:p>
            <a:pPr eaLnBrk="1" hangingPunct="1"/>
            <a:endParaRPr lang="en-GB" sz="2800" dirty="0">
              <a:solidFill>
                <a:srgbClr val="FF0000"/>
              </a:solidFill>
            </a:endParaRPr>
          </a:p>
        </p:txBody>
      </p:sp>
    </p:spTree>
    <p:extLst>
      <p:ext uri="{BB962C8B-B14F-4D97-AF65-F5344CB8AC3E}">
        <p14:creationId xmlns:p14="http://schemas.microsoft.com/office/powerpoint/2010/main" val="1496292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ChangeArrowheads="1"/>
          </p:cNvSpPr>
          <p:nvPr>
            <p:ph type="title"/>
          </p:nvPr>
        </p:nvSpPr>
        <p:spPr>
          <a:xfrm>
            <a:off x="468313" y="260350"/>
            <a:ext cx="8229600" cy="1143000"/>
          </a:xfrm>
        </p:spPr>
        <p:txBody>
          <a:bodyPr/>
          <a:lstStyle/>
          <a:p>
            <a:pPr eaLnBrk="1" hangingPunct="1"/>
            <a:br>
              <a:rPr lang="en-GB" sz="2400" dirty="0"/>
            </a:br>
            <a:endParaRPr lang="en-GB" sz="2400" dirty="0"/>
          </a:p>
        </p:txBody>
      </p:sp>
      <p:sp>
        <p:nvSpPr>
          <p:cNvPr id="59394" name="Rectangle 3"/>
          <p:cNvSpPr>
            <a:spLocks noGrp="1" noChangeArrowheads="1"/>
          </p:cNvSpPr>
          <p:nvPr>
            <p:ph type="body" idx="1"/>
          </p:nvPr>
        </p:nvSpPr>
        <p:spPr>
          <a:xfrm>
            <a:off x="827583" y="692696"/>
            <a:ext cx="7859215" cy="3997151"/>
          </a:xfrm>
        </p:spPr>
        <p:txBody>
          <a:bodyPr/>
          <a:lstStyle/>
          <a:p>
            <a:pPr algn="ctr" eaLnBrk="1" hangingPunct="1">
              <a:buFontTx/>
              <a:buNone/>
            </a:pPr>
            <a:r>
              <a:rPr lang="en-GB" sz="8800" dirty="0"/>
              <a:t>Thank you! </a:t>
            </a:r>
            <a:br>
              <a:rPr lang="en-GB" sz="6000" dirty="0"/>
            </a:br>
            <a:endParaRPr lang="en-GB" sz="6000" dirty="0"/>
          </a:p>
        </p:txBody>
      </p:sp>
      <p:sp>
        <p:nvSpPr>
          <p:cNvPr id="59395" name="AutoShape 4" descr="Image result for confused computer"/>
          <p:cNvSpPr>
            <a:spLocks noChangeAspect="1" noChangeArrowheads="1"/>
          </p:cNvSpPr>
          <p:nvPr/>
        </p:nvSpPr>
        <p:spPr bwMode="auto">
          <a:xfrm>
            <a:off x="92075" y="46038"/>
            <a:ext cx="866775" cy="866775"/>
          </a:xfrm>
          <a:prstGeom prst="rect">
            <a:avLst/>
          </a:prstGeom>
          <a:noFill/>
          <a:ln w="9525">
            <a:noFill/>
            <a:miter lim="800000"/>
            <a:headEnd/>
            <a:tailEnd/>
          </a:ln>
        </p:spPr>
        <p:txBody>
          <a:bodyPr/>
          <a:lstStyle/>
          <a:p>
            <a:pPr algn="r"/>
            <a:endParaRPr lang="en-US" dirty="0"/>
          </a:p>
        </p:txBody>
      </p:sp>
      <p:sp>
        <p:nvSpPr>
          <p:cNvPr id="59396" name="AutoShape 6" descr="Image result for confused computer"/>
          <p:cNvSpPr>
            <a:spLocks noChangeAspect="1" noChangeArrowheads="1"/>
          </p:cNvSpPr>
          <p:nvPr/>
        </p:nvSpPr>
        <p:spPr bwMode="auto">
          <a:xfrm>
            <a:off x="92075" y="46038"/>
            <a:ext cx="866775" cy="866775"/>
          </a:xfrm>
          <a:prstGeom prst="rect">
            <a:avLst/>
          </a:prstGeom>
          <a:noFill/>
          <a:ln w="9525">
            <a:noFill/>
            <a:miter lim="800000"/>
            <a:headEnd/>
            <a:tailEnd/>
          </a:ln>
        </p:spPr>
        <p:txBody>
          <a:bodyPr/>
          <a:lstStyle/>
          <a:p>
            <a:pPr algn="r"/>
            <a:endParaRPr lang="en-US" dirty="0"/>
          </a:p>
        </p:txBody>
      </p:sp>
      <p:pic>
        <p:nvPicPr>
          <p:cNvPr id="59397" name="Picture 8" descr="Image result for confused computer">
            <a:hlinkClick r:id="rId3"/>
          </p:cNvPr>
          <p:cNvPicPr>
            <a:picLocks noChangeAspect="1" noChangeArrowheads="1"/>
          </p:cNvPicPr>
          <p:nvPr/>
        </p:nvPicPr>
        <p:blipFill>
          <a:blip r:embed="rId4" cstate="print"/>
          <a:srcRect/>
          <a:stretch>
            <a:fillRect/>
          </a:stretch>
        </p:blipFill>
        <p:spPr bwMode="auto">
          <a:xfrm>
            <a:off x="3599656" y="2236713"/>
            <a:ext cx="1944687" cy="1943100"/>
          </a:xfrm>
          <a:prstGeom prst="rect">
            <a:avLst/>
          </a:prstGeom>
          <a:noFill/>
          <a:ln w="9525">
            <a:noFill/>
            <a:miter lim="800000"/>
            <a:headEnd/>
            <a:tailEnd/>
          </a:ln>
        </p:spPr>
      </p:pic>
      <p:sp>
        <p:nvSpPr>
          <p:cNvPr id="7" name="TextBox 6"/>
          <p:cNvSpPr txBox="1"/>
          <p:nvPr/>
        </p:nvSpPr>
        <p:spPr>
          <a:xfrm>
            <a:off x="816468" y="4365104"/>
            <a:ext cx="7488832" cy="1815882"/>
          </a:xfrm>
          <a:prstGeom prst="rect">
            <a:avLst/>
          </a:prstGeom>
          <a:noFill/>
        </p:spPr>
        <p:txBody>
          <a:bodyPr wrap="square" rtlCol="0">
            <a:spAutoFit/>
          </a:bodyPr>
          <a:lstStyle/>
          <a:p>
            <a:pPr algn="ctr" eaLnBrk="1" hangingPunct="1"/>
            <a:r>
              <a:rPr lang="en-GB" sz="2800" b="1" dirty="0"/>
              <a:t>Any questions?  </a:t>
            </a:r>
          </a:p>
          <a:p>
            <a:pPr algn="ctr" eaLnBrk="1" hangingPunct="1"/>
            <a:r>
              <a:rPr lang="en-GB" sz="2800" b="1" dirty="0"/>
              <a:t>Call NHS Lothian’s Pharmacy Assist Team on </a:t>
            </a:r>
          </a:p>
          <a:p>
            <a:pPr algn="ctr" eaLnBrk="1" hangingPunct="1"/>
            <a:r>
              <a:rPr lang="en-GB" sz="2800" dirty="0">
                <a:ea typeface="+mn-ea"/>
              </a:rPr>
              <a:t>0131 537 7154 </a:t>
            </a:r>
            <a:r>
              <a:rPr lang="en-GB" sz="2800" dirty="0"/>
              <a:t>(Mon-Fri  9-5pm)</a:t>
            </a:r>
            <a:endParaRPr lang="en-GB" sz="2800"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839788" y="707476"/>
            <a:ext cx="7315200" cy="5019675"/>
          </a:xfrm>
          <a:prstGeom prst="rect">
            <a:avLst/>
          </a:prstGeom>
        </p:spPr>
      </p:pic>
      <p:sp>
        <p:nvSpPr>
          <p:cNvPr id="5" name="Rectangle 2"/>
          <p:cNvSpPr txBox="1">
            <a:spLocks noChangeArrowheads="1"/>
          </p:cNvSpPr>
          <p:nvPr/>
        </p:nvSpPr>
        <p:spPr bwMode="auto">
          <a:xfrm>
            <a:off x="611188" y="-100013"/>
            <a:ext cx="7772400" cy="7921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eaLnBrk="1" hangingPunct="1"/>
            <a:br>
              <a:rPr lang="en-GB" sz="2600" b="1" kern="0" dirty="0"/>
            </a:br>
            <a:r>
              <a:rPr lang="en-GB" sz="2600" b="1" kern="0" dirty="0"/>
              <a:t>Step 1 – Accept Security Alert 1 </a:t>
            </a:r>
          </a:p>
        </p:txBody>
      </p:sp>
      <p:sp>
        <p:nvSpPr>
          <p:cNvPr id="6" name="TextBox 5"/>
          <p:cNvSpPr txBox="1"/>
          <p:nvPr/>
        </p:nvSpPr>
        <p:spPr>
          <a:xfrm>
            <a:off x="1331640" y="5877272"/>
            <a:ext cx="3096344" cy="923330"/>
          </a:xfrm>
          <a:prstGeom prst="rect">
            <a:avLst/>
          </a:prstGeom>
          <a:noFill/>
        </p:spPr>
        <p:txBody>
          <a:bodyPr wrap="square" rtlCol="0">
            <a:spAutoFit/>
          </a:bodyPr>
          <a:lstStyle/>
          <a:p>
            <a:r>
              <a:rPr lang="en-GB" b="1" dirty="0"/>
              <a:t>Select “Yes” to allow the website to gain access to the digital certificate</a:t>
            </a:r>
          </a:p>
        </p:txBody>
      </p:sp>
      <p:cxnSp>
        <p:nvCxnSpPr>
          <p:cNvPr id="8" name="Straight Arrow Connector 7"/>
          <p:cNvCxnSpPr/>
          <p:nvPr/>
        </p:nvCxnSpPr>
        <p:spPr>
          <a:xfrm flipV="1">
            <a:off x="1835696" y="3217313"/>
            <a:ext cx="1656184" cy="2525164"/>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62239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611188" y="-100013"/>
            <a:ext cx="7772400" cy="7921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eaLnBrk="1" hangingPunct="1"/>
            <a:br>
              <a:rPr lang="en-GB" sz="2600" b="1" kern="0" dirty="0"/>
            </a:br>
            <a:r>
              <a:rPr lang="en-GB" sz="2600" b="1" kern="0" dirty="0"/>
              <a:t>Step 2 – Associate User </a:t>
            </a:r>
          </a:p>
        </p:txBody>
      </p:sp>
      <p:pic>
        <p:nvPicPr>
          <p:cNvPr id="2" name="Picture 1"/>
          <p:cNvPicPr>
            <a:picLocks noChangeAspect="1"/>
          </p:cNvPicPr>
          <p:nvPr/>
        </p:nvPicPr>
        <p:blipFill>
          <a:blip r:embed="rId3"/>
          <a:stretch>
            <a:fillRect/>
          </a:stretch>
        </p:blipFill>
        <p:spPr>
          <a:xfrm>
            <a:off x="1166812" y="1090612"/>
            <a:ext cx="6810375" cy="4676775"/>
          </a:xfrm>
          <a:prstGeom prst="rect">
            <a:avLst/>
          </a:prstGeom>
        </p:spPr>
      </p:pic>
    </p:spTree>
    <p:extLst>
      <p:ext uri="{BB962C8B-B14F-4D97-AF65-F5344CB8AC3E}">
        <p14:creationId xmlns:p14="http://schemas.microsoft.com/office/powerpoint/2010/main" val="6981025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71487" y="757237"/>
            <a:ext cx="8201025" cy="5343525"/>
          </a:xfrm>
          <a:prstGeom prst="rect">
            <a:avLst/>
          </a:prstGeom>
        </p:spPr>
      </p:pic>
      <p:sp>
        <p:nvSpPr>
          <p:cNvPr id="5" name="Rectangle 2"/>
          <p:cNvSpPr txBox="1">
            <a:spLocks noChangeArrowheads="1"/>
          </p:cNvSpPr>
          <p:nvPr/>
        </p:nvSpPr>
        <p:spPr bwMode="auto">
          <a:xfrm>
            <a:off x="611188" y="-100013"/>
            <a:ext cx="7772400" cy="7921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eaLnBrk="1" hangingPunct="1"/>
            <a:br>
              <a:rPr lang="en-GB" sz="2600" b="1" kern="0" dirty="0"/>
            </a:br>
            <a:r>
              <a:rPr lang="en-GB" sz="2600" b="1" kern="0" dirty="0"/>
              <a:t>Step 3 – </a:t>
            </a:r>
            <a:r>
              <a:rPr lang="en-GB" sz="2800" b="1" dirty="0"/>
              <a:t>Accept second security alert</a:t>
            </a:r>
            <a:endParaRPr lang="en-GB" sz="2600" b="1" kern="0" dirty="0"/>
          </a:p>
        </p:txBody>
      </p:sp>
      <p:sp>
        <p:nvSpPr>
          <p:cNvPr id="6" name="TextBox 5"/>
          <p:cNvSpPr txBox="1"/>
          <p:nvPr/>
        </p:nvSpPr>
        <p:spPr>
          <a:xfrm>
            <a:off x="827584" y="5157192"/>
            <a:ext cx="4824536" cy="1200329"/>
          </a:xfrm>
          <a:prstGeom prst="rect">
            <a:avLst/>
          </a:prstGeom>
          <a:noFill/>
        </p:spPr>
        <p:txBody>
          <a:bodyPr wrap="square" rtlCol="0">
            <a:spAutoFit/>
          </a:bodyPr>
          <a:lstStyle/>
          <a:p>
            <a:r>
              <a:rPr lang="en-GB" b="1" dirty="0"/>
              <a:t>Select “Yes” to allow </a:t>
            </a:r>
            <a:r>
              <a:rPr lang="en-GB" dirty="0"/>
              <a:t>the </a:t>
            </a:r>
            <a:r>
              <a:rPr lang="en-GB" dirty="0" err="1"/>
              <a:t>ePharmacy</a:t>
            </a:r>
            <a:r>
              <a:rPr lang="en-GB" dirty="0"/>
              <a:t> Certificate to digitally sign a message and send this to the PCR server as part of the security check for the association process. </a:t>
            </a:r>
          </a:p>
        </p:txBody>
      </p:sp>
      <p:cxnSp>
        <p:nvCxnSpPr>
          <p:cNvPr id="7" name="Straight Arrow Connector 6"/>
          <p:cNvCxnSpPr/>
          <p:nvPr/>
        </p:nvCxnSpPr>
        <p:spPr>
          <a:xfrm flipV="1">
            <a:off x="3059832" y="4193571"/>
            <a:ext cx="684076" cy="963621"/>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75375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611188" y="-100013"/>
            <a:ext cx="7772400" cy="7921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eaLnBrk="1" hangingPunct="1"/>
            <a:br>
              <a:rPr lang="en-GB" sz="2600" b="1" kern="0" dirty="0"/>
            </a:br>
            <a:r>
              <a:rPr lang="en-GB" sz="2600" b="1" kern="0" dirty="0"/>
              <a:t>Step 4 - PCR Association Complete </a:t>
            </a:r>
          </a:p>
        </p:txBody>
      </p:sp>
      <p:pic>
        <p:nvPicPr>
          <p:cNvPr id="2" name="Picture 1"/>
          <p:cNvPicPr>
            <a:picLocks noChangeAspect="1"/>
          </p:cNvPicPr>
          <p:nvPr/>
        </p:nvPicPr>
        <p:blipFill>
          <a:blip r:embed="rId3"/>
          <a:stretch>
            <a:fillRect/>
          </a:stretch>
        </p:blipFill>
        <p:spPr>
          <a:xfrm>
            <a:off x="589778" y="908720"/>
            <a:ext cx="8221663" cy="5025336"/>
          </a:xfrm>
          <a:prstGeom prst="rect">
            <a:avLst/>
          </a:prstGeom>
        </p:spPr>
      </p:pic>
    </p:spTree>
    <p:extLst>
      <p:ext uri="{BB962C8B-B14F-4D97-AF65-F5344CB8AC3E}">
        <p14:creationId xmlns:p14="http://schemas.microsoft.com/office/powerpoint/2010/main" val="9558680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ctrTitle"/>
          </p:nvPr>
        </p:nvSpPr>
        <p:spPr>
          <a:xfrm>
            <a:off x="611560" y="692696"/>
            <a:ext cx="7772400" cy="792163"/>
          </a:xfrm>
        </p:spPr>
        <p:txBody>
          <a:bodyPr/>
          <a:lstStyle/>
          <a:p>
            <a:pPr eaLnBrk="1" hangingPunct="1"/>
            <a:br>
              <a:rPr lang="en-GB" sz="2600" b="1" dirty="0"/>
            </a:br>
            <a:r>
              <a:rPr lang="en-GB" sz="2600" b="1" dirty="0"/>
              <a:t>Step 1 - Enter your details &amp; select ‘Login’</a:t>
            </a:r>
          </a:p>
        </p:txBody>
      </p:sp>
      <p:pic>
        <p:nvPicPr>
          <p:cNvPr id="18434" name="Picture 4"/>
          <p:cNvPicPr>
            <a:picLocks noGrp="1" noChangeAspect="1" noChangeArrowheads="1"/>
          </p:cNvPicPr>
          <p:nvPr>
            <p:ph type="subTitle" idx="1"/>
          </p:nvPr>
        </p:nvPicPr>
        <p:blipFill>
          <a:blip r:embed="rId3" cstate="print"/>
          <a:srcRect/>
          <a:stretch>
            <a:fillRect/>
          </a:stretch>
        </p:blipFill>
        <p:spPr>
          <a:xfrm>
            <a:off x="1187624" y="2276872"/>
            <a:ext cx="6400800" cy="3022800"/>
          </a:xfrm>
        </p:spPr>
      </p:pic>
      <p:sp>
        <p:nvSpPr>
          <p:cNvPr id="18435" name="Line 5"/>
          <p:cNvSpPr>
            <a:spLocks noChangeShapeType="1"/>
          </p:cNvSpPr>
          <p:nvPr/>
        </p:nvSpPr>
        <p:spPr bwMode="auto">
          <a:xfrm flipH="1">
            <a:off x="6084167" y="1484858"/>
            <a:ext cx="792087" cy="2664222"/>
          </a:xfrm>
          <a:prstGeom prst="line">
            <a:avLst/>
          </a:prstGeom>
          <a:noFill/>
          <a:ln w="9525">
            <a:solidFill>
              <a:srgbClr val="000000"/>
            </a:solidFill>
            <a:round/>
            <a:headEnd/>
            <a:tailEnd type="triangle" w="med" len="med"/>
          </a:ln>
        </p:spPr>
        <p:txBody>
          <a:bodyPr/>
          <a:lstStyle/>
          <a:p>
            <a:endParaRPr lang="en-US" dirty="0"/>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10557</TotalTime>
  <Words>2924</Words>
  <Application>Microsoft Office PowerPoint</Application>
  <PresentationFormat>On-screen Show (4:3)</PresentationFormat>
  <Paragraphs>167</Paragraphs>
  <Slides>46</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46</vt:i4>
      </vt:variant>
    </vt:vector>
  </HeadingPairs>
  <TitlesOfParts>
    <vt:vector size="50" baseType="lpstr">
      <vt:lpstr>Arial</vt:lpstr>
      <vt:lpstr>Calibri</vt:lpstr>
      <vt:lpstr>Open Sans</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Step 1 - Enter your details &amp; select ‘Login’</vt:lpstr>
      <vt:lpstr>Step 2 - Enter client details then select ‘Search’ </vt:lpstr>
      <vt:lpstr>Step 3 If client is found, select ‘View’ and go to Step 7.  Otherwise continue to Step 4  Step 4 - If client is NOT found then select  ‘click here’ link to create new PCR record </vt:lpstr>
      <vt:lpstr>Step 5 - Complete fields below  and select ‘Save’.  Ensure the client’s address and a telephone number is recorded, ideally a mobile number.  DO NOT USE PHARMACY PHONE NUMBER as this stops the upload process, causing the pharmacy to miss out on national payments they should be due.</vt:lpstr>
      <vt:lpstr>Problems starting a client?</vt:lpstr>
      <vt:lpstr>Step 6 - Select ‘View’ </vt:lpstr>
      <vt:lpstr>Step 7 - Select ‘Edit’ </vt:lpstr>
      <vt:lpstr>Step 8 – Check client’s demographics are correct before continuing ENSURE client’s telephone number is correctly recorded (not the pharmacy telephone number, to avoid upload failure) and select ‘Save’</vt:lpstr>
      <vt:lpstr>Step 9 – Select end tab ‘Support Tools’ then click on ‘Start Support Tool Assessment’</vt:lpstr>
      <vt:lpstr>Step 10 - Select ‘Smoking Cessation’ from the ‘Support tool’ drop down list then click ‘Start’ </vt:lpstr>
      <vt:lpstr>Step 11 – Complete Initial Data Capture entries</vt:lpstr>
      <vt:lpstr>Continued - Initial Data Capture Entries  </vt:lpstr>
      <vt:lpstr>Continued - Initial Data Capture Entries Select ‘No’ at shared care between pharmacy and non-pharmacy services</vt:lpstr>
      <vt:lpstr>Continued - Initial Data Capture Sheet  Once all fields are completed, select ‘Save’ </vt:lpstr>
      <vt:lpstr>Step 12 – Select ‘Home’   </vt:lpstr>
      <vt:lpstr>Step 13 – When client returns at week 1, log into PCR, and select ‘Reports’ </vt:lpstr>
      <vt:lpstr>Step 14 – Go to ‘Smoking Cessation Reports’ (by scrolling to the bottom of the screen)</vt:lpstr>
      <vt:lpstr>Step 15 - Select ‘Open Smoking Cessation Assessments’ then find client’s name and select ‘View’</vt:lpstr>
      <vt:lpstr>Step 16 – Clicking on ‘View’ opens the initial data capture sheet.  Scroll down to ‘Quit Date’</vt:lpstr>
      <vt:lpstr>Step 17 – Click on ‘Next action’, then on ‘Start quit attempt and confirm quit date’ </vt:lpstr>
      <vt:lpstr>  Step 18 – Scroll down to ‘Confirm quit date and record contact’, record contact and select ‘Confirm quit date’ T </vt:lpstr>
      <vt:lpstr>Step 19 – Select 'Initial Data capture' link</vt:lpstr>
      <vt:lpstr>Step 20 – Scroll down to the bottom of screen, update 'Pharmaceutical usage' and 'Total number of weeks of known product use', then select 'Save' </vt:lpstr>
      <vt:lpstr>Step 21 – Once you click 'Save', this will open Initial Data Capture Sheet. Scroll down to 'Minimum dataset'(MDS).  </vt:lpstr>
      <vt:lpstr>Step 13 – When client returns at week 1, log into PCR &amp; click into 'Reports'   Step 14 - Go to 'Smoking Cessation Reports'   Step 15 - Select 'Open Smoking Cessation Assessments’ and select client by clicking on View'.  Then scroll down to ‘minimum data set' (MDS). Under 'Contact', click on 'Record'  </vt:lpstr>
      <vt:lpstr>Step 23 – Enter weekly information and select 'Record contact' </vt:lpstr>
      <vt:lpstr>To find a client on the service fast:  Select 'Reports‘, then 'Smoking Cessation Reports’, then click on ‘Open smoking cessation assessments’ to list all your clients with open quit attempts </vt:lpstr>
      <vt:lpstr>If there is more than 1 client showing on your report, select 'View’ for each client to access their details</vt:lpstr>
      <vt:lpstr>To update and submit a client’s 4 or 12 week MDS data, scroll down to 'Next action: Release 4 week or 12 week MDS’ and click on this link</vt:lpstr>
      <vt:lpstr>To submit client 4 week or 12 week MDS data,  select 'Submit 4 week / 12 week data‘ </vt:lpstr>
      <vt:lpstr>How to check submissions have been submitted </vt:lpstr>
      <vt:lpstr>PowerPoint Presentation</vt:lpstr>
      <vt:lpstr>When to action ‘Assessment Completion’ (continued)</vt:lpstr>
      <vt:lpstr>PowerPoint Presentation</vt:lpstr>
      <vt:lpstr>Common PCR Errors</vt:lpstr>
      <vt:lpstr>Top Tips (continued)</vt:lpstr>
      <vt:lpstr>Stop Smoking Medications </vt:lpstr>
      <vt:lpstr> </vt:lpstr>
    </vt:vector>
  </TitlesOfParts>
  <Company>NHSGGC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PCR – All Quits Attempts should be entered except Hospital Referrals please continue to complete booklets Step 1 - Enter details click “Login”</dc:title>
  <dc:creator>greerst778</dc:creator>
  <cp:lastModifiedBy>Anderson, Fiona</cp:lastModifiedBy>
  <cp:revision>95</cp:revision>
  <cp:lastPrinted>2023-12-12T15:43:04Z</cp:lastPrinted>
  <dcterms:created xsi:type="dcterms:W3CDTF">2017-08-10T08:44:38Z</dcterms:created>
  <dcterms:modified xsi:type="dcterms:W3CDTF">2024-02-16T15:14:15Z</dcterms:modified>
</cp:coreProperties>
</file>