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9" r:id="rId3"/>
    <p:sldId id="258" r:id="rId4"/>
    <p:sldId id="260" r:id="rId5"/>
    <p:sldId id="276" r:id="rId6"/>
    <p:sldId id="262" r:id="rId7"/>
    <p:sldId id="270" r:id="rId8"/>
    <p:sldId id="271" r:id="rId9"/>
    <p:sldId id="281" r:id="rId10"/>
    <p:sldId id="283" r:id="rId11"/>
    <p:sldId id="273" r:id="rId12"/>
    <p:sldId id="277" r:id="rId13"/>
    <p:sldId id="278" r:id="rId14"/>
    <p:sldId id="265" r:id="rId15"/>
    <p:sldId id="266" r:id="rId16"/>
    <p:sldId id="267" r:id="rId17"/>
    <p:sldId id="269" r:id="rId18"/>
    <p:sldId id="274" r:id="rId19"/>
    <p:sldId id="282"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than Jones (Aneurin Bevan UHB - Pharmacy)" initials="BJ(BU-P" lastIdx="1" clrIdx="0">
    <p:extLst>
      <p:ext uri="{19B8F6BF-5375-455C-9EA6-DF929625EA0E}">
        <p15:presenceInfo xmlns:p15="http://schemas.microsoft.com/office/powerpoint/2012/main" userId="S-1-5-21-978635462-3828570294-627434887-7808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2" autoAdjust="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AFCCEEEC-3AA4-4E5A-9EC6-44ECB6A89E71}" type="datetimeFigureOut">
              <a:rPr lang="en-GB" smtClean="0"/>
              <a:pPr/>
              <a:t>04/07/2019</a:t>
            </a:fld>
            <a:endParaRPr lang="en-GB"/>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5701BCC5-E563-43C6-8712-083ECC24DE20}"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CCEEEC-3AA4-4E5A-9EC6-44ECB6A89E71}" type="datetimeFigureOut">
              <a:rPr lang="en-GB" smtClean="0"/>
              <a:pPr/>
              <a:t>04/07/2019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1BCC5-E563-43C6-8712-083ECC24DE2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FCCEEEC-3AA4-4E5A-9EC6-44ECB6A89E71}" type="datetimeFigureOut">
              <a:rPr lang="en-GB" smtClean="0"/>
              <a:pPr/>
              <a:t>04/07/2019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01BCC5-E563-43C6-8712-083ECC24DE2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AFCCEEEC-3AA4-4E5A-9EC6-44ECB6A89E71}" type="datetimeFigureOut">
              <a:rPr lang="en-GB" smtClean="0"/>
              <a:pPr/>
              <a:t>04/07/2019</a:t>
            </a:fld>
            <a:endParaRPr lang="en-GB"/>
          </a:p>
        </p:txBody>
      </p:sp>
      <p:sp>
        <p:nvSpPr>
          <p:cNvPr id="9" name="Slide Number Placeholder 8"/>
          <p:cNvSpPr>
            <a:spLocks noGrp="1"/>
          </p:cNvSpPr>
          <p:nvPr>
            <p:ph type="sldNum" sz="quarter" idx="15"/>
          </p:nvPr>
        </p:nvSpPr>
        <p:spPr/>
        <p:txBody>
          <a:bodyPr rtlCol="0"/>
          <a:lstStyle/>
          <a:p>
            <a:fld id="{5701BCC5-E563-43C6-8712-083ECC24DE20}" type="slidenum">
              <a:rPr lang="en-GB" smtClean="0"/>
              <a:pPr/>
              <a:t>‹#›</a:t>
            </a:fld>
            <a:endParaRPr lang="en-GB"/>
          </a:p>
        </p:txBody>
      </p:sp>
      <p:sp>
        <p:nvSpPr>
          <p:cNvPr id="10" name="Footer Placeholder 9"/>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AFCCEEEC-3AA4-4E5A-9EC6-44ECB6A89E71}" type="datetimeFigureOut">
              <a:rPr lang="en-GB" smtClean="0"/>
              <a:pPr/>
              <a:t>04/07/2019</a:t>
            </a:fld>
            <a:endParaRPr lang="en-GB"/>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5701BCC5-E563-43C6-8712-083ECC24DE2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FCCEEEC-3AA4-4E5A-9EC6-44ECB6A89E71}" type="datetimeFigureOut">
              <a:rPr lang="en-GB" smtClean="0"/>
              <a:pPr/>
              <a:t>04/07/2019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01BCC5-E563-43C6-8712-083ECC24DE20}" type="slidenum">
              <a:rPr lang="en-GB" smtClean="0"/>
              <a:pPr/>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AFCCEEEC-3AA4-4E5A-9EC6-44ECB6A89E71}" type="datetimeFigureOut">
              <a:rPr lang="en-GB" smtClean="0"/>
              <a:pPr/>
              <a:t>04/07/2019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01BCC5-E563-43C6-8712-083ECC24DE20}" type="slidenum">
              <a:rPr lang="en-GB" smtClean="0"/>
              <a:pPr/>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AFCCEEEC-3AA4-4E5A-9EC6-44ECB6A89E71}" type="datetimeFigureOut">
              <a:rPr lang="en-GB" smtClean="0"/>
              <a:pPr/>
              <a:t>04/07/2019</a:t>
            </a:fld>
            <a:endParaRPr lang="en-GB"/>
          </a:p>
        </p:txBody>
      </p:sp>
      <p:sp>
        <p:nvSpPr>
          <p:cNvPr id="7" name="Slide Number Placeholder 6"/>
          <p:cNvSpPr>
            <a:spLocks noGrp="1"/>
          </p:cNvSpPr>
          <p:nvPr>
            <p:ph type="sldNum" sz="quarter" idx="11"/>
          </p:nvPr>
        </p:nvSpPr>
        <p:spPr/>
        <p:txBody>
          <a:bodyPr rtlCol="0"/>
          <a:lstStyle/>
          <a:p>
            <a:fld id="{5701BCC5-E563-43C6-8712-083ECC24DE20}" type="slidenum">
              <a:rPr lang="en-GB" smtClean="0"/>
              <a:pPr/>
              <a:t>‹#›</a:t>
            </a:fld>
            <a:endParaRPr lang="en-GB"/>
          </a:p>
        </p:txBody>
      </p:sp>
      <p:sp>
        <p:nvSpPr>
          <p:cNvPr id="8" name="Footer Placeholder 7"/>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CCEEEC-3AA4-4E5A-9EC6-44ECB6A89E71}" type="datetimeFigureOut">
              <a:rPr lang="en-GB" smtClean="0"/>
              <a:pPr/>
              <a:t>04/07/2019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01BCC5-E563-43C6-8712-083ECC24DE2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AFCCEEEC-3AA4-4E5A-9EC6-44ECB6A89E71}" type="datetimeFigureOut">
              <a:rPr lang="en-GB" smtClean="0"/>
              <a:pPr/>
              <a:t>04/07/2019</a:t>
            </a:fld>
            <a:endParaRPr lang="en-GB"/>
          </a:p>
        </p:txBody>
      </p:sp>
      <p:sp>
        <p:nvSpPr>
          <p:cNvPr id="22" name="Slide Number Placeholder 21"/>
          <p:cNvSpPr>
            <a:spLocks noGrp="1"/>
          </p:cNvSpPr>
          <p:nvPr>
            <p:ph type="sldNum" sz="quarter" idx="15"/>
          </p:nvPr>
        </p:nvSpPr>
        <p:spPr/>
        <p:txBody>
          <a:bodyPr rtlCol="0"/>
          <a:lstStyle/>
          <a:p>
            <a:fld id="{5701BCC5-E563-43C6-8712-083ECC24DE20}" type="slidenum">
              <a:rPr lang="en-GB" smtClean="0"/>
              <a:pPr/>
              <a:t>‹#›</a:t>
            </a:fld>
            <a:endParaRPr lang="en-GB"/>
          </a:p>
        </p:txBody>
      </p:sp>
      <p:sp>
        <p:nvSpPr>
          <p:cNvPr id="23" name="Footer Placeholder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FCCEEEC-3AA4-4E5A-9EC6-44ECB6A89E71}" type="datetimeFigureOut">
              <a:rPr lang="en-GB" smtClean="0"/>
              <a:pPr/>
              <a:t>04/07/2019</a:t>
            </a:fld>
            <a:endParaRPr lang="en-GB"/>
          </a:p>
        </p:txBody>
      </p:sp>
      <p:sp>
        <p:nvSpPr>
          <p:cNvPr id="18" name="Slide Number Placeholder 17"/>
          <p:cNvSpPr>
            <a:spLocks noGrp="1"/>
          </p:cNvSpPr>
          <p:nvPr>
            <p:ph type="sldNum" sz="quarter" idx="11"/>
          </p:nvPr>
        </p:nvSpPr>
        <p:spPr/>
        <p:txBody>
          <a:bodyPr rtlCol="0"/>
          <a:lstStyle/>
          <a:p>
            <a:fld id="{5701BCC5-E563-43C6-8712-083ECC24DE20}" type="slidenum">
              <a:rPr lang="en-GB" smtClean="0"/>
              <a:pPr/>
              <a:t>‹#›</a:t>
            </a:fld>
            <a:endParaRPr lang="en-GB"/>
          </a:p>
        </p:txBody>
      </p:sp>
      <p:sp>
        <p:nvSpPr>
          <p:cNvPr id="21" name="Footer Placeholder 20"/>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FCCEEEC-3AA4-4E5A-9EC6-44ECB6A89E71}" type="datetimeFigureOut">
              <a:rPr lang="en-GB" smtClean="0"/>
              <a:pPr/>
              <a:t>04/07/2019</a:t>
            </a:fld>
            <a:endParaRPr lang="en-GB"/>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5701BCC5-E563-43C6-8712-083ECC24DE20}"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57792" y="1196752"/>
            <a:ext cx="6172200" cy="1894362"/>
          </a:xfrm>
        </p:spPr>
        <p:txBody>
          <a:bodyPr/>
          <a:lstStyle/>
          <a:p>
            <a:r>
              <a:rPr lang="en-GB" dirty="0" smtClean="0"/>
              <a:t>Just In Case Bag Scheme</a:t>
            </a:r>
            <a:endParaRPr lang="en-GB" dirty="0"/>
          </a:p>
        </p:txBody>
      </p:sp>
      <p:sp>
        <p:nvSpPr>
          <p:cNvPr id="3" name="Subtitle 2"/>
          <p:cNvSpPr>
            <a:spLocks noGrp="1"/>
          </p:cNvSpPr>
          <p:nvPr>
            <p:ph type="subTitle" idx="1"/>
          </p:nvPr>
        </p:nvSpPr>
        <p:spPr>
          <a:xfrm>
            <a:off x="2260389" y="3140968"/>
            <a:ext cx="6172200" cy="1371600"/>
          </a:xfrm>
        </p:spPr>
        <p:txBody>
          <a:bodyPr/>
          <a:lstStyle/>
          <a:p>
            <a:r>
              <a:rPr lang="en-GB" dirty="0" smtClean="0"/>
              <a:t>Update 2019</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7467600" cy="652934"/>
          </a:xfrm>
        </p:spPr>
        <p:txBody>
          <a:bodyPr/>
          <a:lstStyle/>
          <a:p>
            <a:r>
              <a:rPr lang="en-GB" dirty="0" smtClean="0"/>
              <a:t>Symptom Control Guidance</a:t>
            </a:r>
            <a:endParaRPr lang="en-GB"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902426779"/>
              </p:ext>
            </p:extLst>
          </p:nvPr>
        </p:nvGraphicFramePr>
        <p:xfrm>
          <a:off x="611560" y="1124745"/>
          <a:ext cx="7920880" cy="5508068"/>
        </p:xfrm>
        <a:graphic>
          <a:graphicData uri="http://schemas.openxmlformats.org/drawingml/2006/table">
            <a:tbl>
              <a:tblPr firstRow="1" firstCol="1" bandRow="1">
                <a:tableStyleId>{5C22544A-7EE6-4342-B048-85BDC9FD1C3A}</a:tableStyleId>
              </a:tblPr>
              <a:tblGrid>
                <a:gridCol w="1648560">
                  <a:extLst>
                    <a:ext uri="{9D8B030D-6E8A-4147-A177-3AD203B41FA5}">
                      <a16:colId xmlns="" xmlns:a16="http://schemas.microsoft.com/office/drawing/2014/main" val="3828039566"/>
                    </a:ext>
                  </a:extLst>
                </a:gridCol>
                <a:gridCol w="6272320">
                  <a:extLst>
                    <a:ext uri="{9D8B030D-6E8A-4147-A177-3AD203B41FA5}">
                      <a16:colId xmlns="" xmlns:a16="http://schemas.microsoft.com/office/drawing/2014/main" val="2833782461"/>
                    </a:ext>
                  </a:extLst>
                </a:gridCol>
              </a:tblGrid>
              <a:tr h="1584175">
                <a:tc>
                  <a:txBody>
                    <a:bodyPr/>
                    <a:lstStyle/>
                    <a:p>
                      <a:pPr>
                        <a:lnSpc>
                          <a:spcPct val="110000"/>
                        </a:lnSpc>
                        <a:spcBef>
                          <a:spcPts val="800"/>
                        </a:spcBef>
                        <a:spcAft>
                          <a:spcPts val="0"/>
                        </a:spcAft>
                      </a:pPr>
                      <a:r>
                        <a:rPr lang="en-GB" sz="1000" dirty="0">
                          <a:effectLst/>
                        </a:rPr>
                        <a:t>Anticipatory prescription</a:t>
                      </a:r>
                      <a:endParaRPr lang="en-GB" sz="1000" dirty="0">
                        <a:effectLst/>
                        <a:latin typeface="Calibri" panose="020F0502020204030204" pitchFamily="34" charset="0"/>
                        <a:ea typeface="SimSun" panose="02010600030101010101" pitchFamily="2" charset="-122"/>
                        <a:cs typeface="Arial" panose="020B0604020202020204" pitchFamily="34" charset="0"/>
                      </a:endParaRPr>
                    </a:p>
                  </a:txBody>
                  <a:tcPr marL="34701" marR="34701" marT="0" marB="0"/>
                </a:tc>
                <a:tc>
                  <a:txBody>
                    <a:bodyPr/>
                    <a:lstStyle/>
                    <a:p>
                      <a:pPr>
                        <a:lnSpc>
                          <a:spcPts val="1800"/>
                        </a:lnSpc>
                        <a:spcBef>
                          <a:spcPts val="800"/>
                        </a:spcBef>
                        <a:spcAft>
                          <a:spcPts val="0"/>
                        </a:spcAft>
                      </a:pPr>
                      <a:r>
                        <a:rPr lang="en-GB" sz="1000" dirty="0">
                          <a:effectLst/>
                        </a:rPr>
                        <a:t>The prescription should include the four medications that might be required for end-of-life symptom control, plus </a:t>
                      </a:r>
                      <a:r>
                        <a:rPr lang="en-GB" sz="1000" dirty="0" smtClean="0">
                          <a:effectLst/>
                        </a:rPr>
                        <a:t>diluent.</a:t>
                      </a:r>
                    </a:p>
                    <a:p>
                      <a:pPr lvl="0"/>
                      <a:r>
                        <a:rPr kumimoji="0" lang="en-US" sz="1000" b="1" kern="1200" dirty="0" smtClean="0">
                          <a:solidFill>
                            <a:schemeClr val="lt1"/>
                          </a:solidFill>
                          <a:effectLst/>
                          <a:latin typeface="+mn-lt"/>
                          <a:ea typeface="+mn-ea"/>
                          <a:cs typeface="+mn-cs"/>
                        </a:rPr>
                        <a:t>Morphine is the 1st line opioid of choice, however some health boards may use </a:t>
                      </a:r>
                      <a:r>
                        <a:rPr kumimoji="0" lang="en-US" sz="1000" b="1" kern="1200" dirty="0" err="1" smtClean="0">
                          <a:solidFill>
                            <a:schemeClr val="lt1"/>
                          </a:solidFill>
                          <a:effectLst/>
                          <a:latin typeface="+mn-lt"/>
                          <a:ea typeface="+mn-ea"/>
                          <a:cs typeface="+mn-cs"/>
                        </a:rPr>
                        <a:t>diamorphine</a:t>
                      </a:r>
                      <a:r>
                        <a:rPr kumimoji="0" lang="en-US" sz="1000" b="1" kern="1200" dirty="0" smtClean="0">
                          <a:solidFill>
                            <a:schemeClr val="lt1"/>
                          </a:solidFill>
                          <a:effectLst/>
                          <a:latin typeface="+mn-lt"/>
                          <a:ea typeface="+mn-ea"/>
                          <a:cs typeface="+mn-cs"/>
                        </a:rPr>
                        <a:t> first line. The dose stated below is for an opioid naive patient.</a:t>
                      </a:r>
                      <a:endParaRPr kumimoji="0" lang="en-GB" sz="1000" b="1" kern="1200" dirty="0" smtClean="0">
                        <a:solidFill>
                          <a:schemeClr val="lt1"/>
                        </a:solidFill>
                        <a:effectLst/>
                        <a:latin typeface="+mn-lt"/>
                        <a:ea typeface="+mn-ea"/>
                        <a:cs typeface="+mn-cs"/>
                      </a:endParaRPr>
                    </a:p>
                    <a:p>
                      <a:pPr lvl="0"/>
                      <a:r>
                        <a:rPr kumimoji="0" lang="en-US" sz="1000" b="1" kern="1200" dirty="0" smtClean="0">
                          <a:solidFill>
                            <a:schemeClr val="lt1"/>
                          </a:solidFill>
                          <a:effectLst/>
                          <a:latin typeface="+mn-lt"/>
                          <a:ea typeface="+mn-ea"/>
                          <a:cs typeface="+mn-cs"/>
                        </a:rPr>
                        <a:t>If the patient is taking a regular oral opioid, a </a:t>
                      </a:r>
                      <a:r>
                        <a:rPr kumimoji="0" lang="en-US" sz="1000" b="1" u="sng" kern="1200" dirty="0" smtClean="0">
                          <a:solidFill>
                            <a:schemeClr val="lt1"/>
                          </a:solidFill>
                          <a:effectLst/>
                          <a:latin typeface="+mn-lt"/>
                          <a:ea typeface="+mn-ea"/>
                          <a:cs typeface="+mn-cs"/>
                        </a:rPr>
                        <a:t>subcutaneous</a:t>
                      </a:r>
                      <a:r>
                        <a:rPr kumimoji="0" lang="en-US" sz="1000" b="1" kern="1200" dirty="0" smtClean="0">
                          <a:solidFill>
                            <a:schemeClr val="lt1"/>
                          </a:solidFill>
                          <a:effectLst/>
                          <a:latin typeface="+mn-lt"/>
                          <a:ea typeface="+mn-ea"/>
                          <a:cs typeface="+mn-cs"/>
                        </a:rPr>
                        <a:t> breakthrough dose of the same opioid should be prescribed for JIC box. SC dose would usually be half of oral dose. Breakthrough dose should be calculated as 1/6</a:t>
                      </a:r>
                      <a:r>
                        <a:rPr kumimoji="0" lang="en-US" sz="1000" b="1" kern="1200" baseline="30000" dirty="0" smtClean="0">
                          <a:solidFill>
                            <a:schemeClr val="lt1"/>
                          </a:solidFill>
                          <a:effectLst/>
                          <a:latin typeface="+mn-lt"/>
                          <a:ea typeface="+mn-ea"/>
                          <a:cs typeface="+mn-cs"/>
                        </a:rPr>
                        <a:t>th</a:t>
                      </a:r>
                      <a:r>
                        <a:rPr kumimoji="0" lang="en-US" sz="1000" b="1" kern="1200" dirty="0" smtClean="0">
                          <a:solidFill>
                            <a:schemeClr val="lt1"/>
                          </a:solidFill>
                          <a:effectLst/>
                          <a:latin typeface="+mn-lt"/>
                          <a:ea typeface="+mn-ea"/>
                          <a:cs typeface="+mn-cs"/>
                        </a:rPr>
                        <a:t> to 1/10</a:t>
                      </a:r>
                      <a:r>
                        <a:rPr kumimoji="0" lang="en-US" sz="1000" b="1" kern="1200" baseline="30000" dirty="0" smtClean="0">
                          <a:solidFill>
                            <a:schemeClr val="lt1"/>
                          </a:solidFill>
                          <a:effectLst/>
                          <a:latin typeface="+mn-lt"/>
                          <a:ea typeface="+mn-ea"/>
                          <a:cs typeface="+mn-cs"/>
                        </a:rPr>
                        <a:t>th</a:t>
                      </a:r>
                      <a:r>
                        <a:rPr kumimoji="0" lang="en-US" sz="1000" b="1" kern="1200" dirty="0" smtClean="0">
                          <a:solidFill>
                            <a:schemeClr val="lt1"/>
                          </a:solidFill>
                          <a:effectLst/>
                          <a:latin typeface="+mn-lt"/>
                          <a:ea typeface="+mn-ea"/>
                          <a:cs typeface="+mn-cs"/>
                        </a:rPr>
                        <a:t> of the 24 hour opioid dose.</a:t>
                      </a:r>
                      <a:endParaRPr lang="en-GB" sz="600" dirty="0">
                        <a:effectLst/>
                      </a:endParaRPr>
                    </a:p>
                  </a:txBody>
                  <a:tcPr marL="34701" marR="34701" marT="0" marB="0"/>
                </a:tc>
                <a:extLst>
                  <a:ext uri="{0D108BD9-81ED-4DB2-BD59-A6C34878D82A}">
                    <a16:rowId xmlns="" xmlns:a16="http://schemas.microsoft.com/office/drawing/2014/main" val="53990637"/>
                  </a:ext>
                </a:extLst>
              </a:tr>
              <a:tr h="931597">
                <a:tc>
                  <a:txBody>
                    <a:bodyPr/>
                    <a:lstStyle/>
                    <a:p>
                      <a:pPr>
                        <a:lnSpc>
                          <a:spcPct val="110000"/>
                        </a:lnSpc>
                        <a:spcBef>
                          <a:spcPts val="800"/>
                        </a:spcBef>
                        <a:spcAft>
                          <a:spcPts val="0"/>
                        </a:spcAft>
                      </a:pPr>
                      <a:r>
                        <a:rPr lang="en-GB" sz="1000" dirty="0">
                          <a:effectLst/>
                        </a:rPr>
                        <a:t>Opioid for pain and/or breathlessness </a:t>
                      </a:r>
                    </a:p>
                    <a:p>
                      <a:pPr>
                        <a:lnSpc>
                          <a:spcPct val="110000"/>
                        </a:lnSpc>
                        <a:spcBef>
                          <a:spcPts val="800"/>
                        </a:spcBef>
                        <a:spcAft>
                          <a:spcPts val="0"/>
                        </a:spcAft>
                      </a:pPr>
                      <a:r>
                        <a:rPr lang="en-GB" sz="1000" dirty="0" smtClean="0">
                          <a:effectLst/>
                        </a:rPr>
                        <a:t>(FOR OPIOID NAIVE PATIENT)</a:t>
                      </a:r>
                      <a:endParaRPr lang="en-GB" sz="1000" dirty="0">
                        <a:effectLst/>
                        <a:latin typeface="Calibri" panose="020F0502020204030204" pitchFamily="34" charset="0"/>
                        <a:ea typeface="SimSun" panose="02010600030101010101" pitchFamily="2" charset="-122"/>
                        <a:cs typeface="Arial" panose="020B0604020202020204" pitchFamily="34" charset="0"/>
                      </a:endParaRPr>
                    </a:p>
                  </a:txBody>
                  <a:tcPr marL="34701" marR="34701" marT="0" marB="0"/>
                </a:tc>
                <a:tc>
                  <a:txBody>
                    <a:bodyPr/>
                    <a:lstStyle/>
                    <a:p>
                      <a:pPr marL="342900" lvl="0" indent="-342900">
                        <a:lnSpc>
                          <a:spcPct val="110000"/>
                        </a:lnSpc>
                        <a:spcBef>
                          <a:spcPts val="400"/>
                        </a:spcBef>
                        <a:spcAft>
                          <a:spcPts val="200"/>
                        </a:spcAft>
                        <a:buFont typeface="Symbol" panose="05050102010706020507" pitchFamily="18" charset="2"/>
                        <a:buChar char=""/>
                        <a:tabLst>
                          <a:tab pos="228600" algn="l"/>
                          <a:tab pos="457200" algn="l"/>
                        </a:tabLst>
                      </a:pPr>
                      <a:r>
                        <a:rPr lang="en-GB" sz="1000" dirty="0">
                          <a:effectLst/>
                        </a:rPr>
                        <a:t>Morphine </a:t>
                      </a:r>
                      <a:r>
                        <a:rPr lang="en-GB" sz="1000" dirty="0" err="1">
                          <a:effectLst/>
                        </a:rPr>
                        <a:t>sulfate</a:t>
                      </a:r>
                      <a:r>
                        <a:rPr lang="en-GB" sz="1000" dirty="0">
                          <a:effectLst/>
                        </a:rPr>
                        <a:t> injection (10mg/ml ampoules)</a:t>
                      </a:r>
                    </a:p>
                    <a:p>
                      <a:pPr marL="342900" lvl="0" indent="-342900">
                        <a:lnSpc>
                          <a:spcPct val="110000"/>
                        </a:lnSpc>
                        <a:spcBef>
                          <a:spcPts val="400"/>
                        </a:spcBef>
                        <a:spcAft>
                          <a:spcPts val="200"/>
                        </a:spcAft>
                        <a:buFont typeface="Symbol" panose="05050102010706020507" pitchFamily="18" charset="2"/>
                        <a:buChar char=""/>
                        <a:tabLst>
                          <a:tab pos="228600" algn="l"/>
                          <a:tab pos="457200" algn="l"/>
                        </a:tabLst>
                      </a:pPr>
                      <a:r>
                        <a:rPr lang="en-GB" sz="1000" dirty="0">
                          <a:effectLst/>
                        </a:rPr>
                        <a:t>Dose: 2mg SC, repeated at hourly intervals as needed for pain or breathlessness</a:t>
                      </a:r>
                    </a:p>
                    <a:p>
                      <a:pPr marL="342900" lvl="0" indent="-342900">
                        <a:lnSpc>
                          <a:spcPct val="110000"/>
                        </a:lnSpc>
                        <a:spcBef>
                          <a:spcPts val="400"/>
                        </a:spcBef>
                        <a:spcAft>
                          <a:spcPts val="200"/>
                        </a:spcAft>
                        <a:buFont typeface="Symbol" panose="05050102010706020507" pitchFamily="18" charset="2"/>
                        <a:buChar char=""/>
                        <a:tabLst>
                          <a:tab pos="228600" algn="l"/>
                          <a:tab pos="457200" algn="l"/>
                        </a:tabLst>
                      </a:pPr>
                      <a:r>
                        <a:rPr lang="en-GB" sz="1000" dirty="0">
                          <a:effectLst/>
                        </a:rPr>
                        <a:t>If three (3) or more doses have been given with little or no benefit seek advice or review</a:t>
                      </a:r>
                    </a:p>
                    <a:p>
                      <a:pPr marL="342900" lvl="0" indent="-342900">
                        <a:lnSpc>
                          <a:spcPct val="110000"/>
                        </a:lnSpc>
                        <a:spcBef>
                          <a:spcPts val="400"/>
                        </a:spcBef>
                        <a:spcAft>
                          <a:spcPts val="200"/>
                        </a:spcAft>
                        <a:buFont typeface="Symbol" panose="05050102010706020507" pitchFamily="18" charset="2"/>
                        <a:buChar char=""/>
                        <a:tabLst>
                          <a:tab pos="228600" algn="l"/>
                          <a:tab pos="457200" algn="l"/>
                        </a:tabLst>
                      </a:pPr>
                      <a:r>
                        <a:rPr lang="en-GB" sz="1000" dirty="0">
                          <a:effectLst/>
                        </a:rPr>
                        <a:t>Supply ten (10) 1ml </a:t>
                      </a:r>
                      <a:r>
                        <a:rPr lang="en-GB" sz="1000" dirty="0" smtClean="0">
                          <a:effectLst/>
                        </a:rPr>
                        <a:t>ampoules</a:t>
                      </a:r>
                      <a:endParaRPr lang="en-GB" sz="1000" dirty="0">
                        <a:effectLst/>
                      </a:endParaRPr>
                    </a:p>
                  </a:txBody>
                  <a:tcPr marL="34701" marR="34701" marT="0" marB="0"/>
                </a:tc>
                <a:extLst>
                  <a:ext uri="{0D108BD9-81ED-4DB2-BD59-A6C34878D82A}">
                    <a16:rowId xmlns="" xmlns:a16="http://schemas.microsoft.com/office/drawing/2014/main" val="530300267"/>
                  </a:ext>
                </a:extLst>
              </a:tr>
              <a:tr h="984018">
                <a:tc>
                  <a:txBody>
                    <a:bodyPr/>
                    <a:lstStyle/>
                    <a:p>
                      <a:pPr>
                        <a:lnSpc>
                          <a:spcPct val="110000"/>
                        </a:lnSpc>
                        <a:spcBef>
                          <a:spcPts val="800"/>
                        </a:spcBef>
                        <a:spcAft>
                          <a:spcPts val="0"/>
                        </a:spcAft>
                      </a:pPr>
                      <a:r>
                        <a:rPr lang="en-GB" sz="1000" dirty="0">
                          <a:effectLst/>
                        </a:rPr>
                        <a:t>Anxiolytic sedative for </a:t>
                      </a:r>
                      <a:r>
                        <a:rPr lang="en-GB" sz="1000" dirty="0" smtClean="0">
                          <a:effectLst/>
                        </a:rPr>
                        <a:t>anxiety/distress </a:t>
                      </a:r>
                      <a:r>
                        <a:rPr lang="en-GB" sz="1000" dirty="0">
                          <a:effectLst/>
                        </a:rPr>
                        <a:t>or breathlessness</a:t>
                      </a:r>
                      <a:endParaRPr lang="en-GB" sz="1000" dirty="0">
                        <a:effectLst/>
                        <a:latin typeface="Calibri" panose="020F0502020204030204" pitchFamily="34" charset="0"/>
                        <a:ea typeface="SimSun" panose="02010600030101010101" pitchFamily="2" charset="-122"/>
                        <a:cs typeface="Arial" panose="020B0604020202020204" pitchFamily="34" charset="0"/>
                      </a:endParaRPr>
                    </a:p>
                  </a:txBody>
                  <a:tcPr marL="34701" marR="34701" marT="0" marB="0"/>
                </a:tc>
                <a:tc>
                  <a:txBody>
                    <a:bodyPr/>
                    <a:lstStyle/>
                    <a:p>
                      <a:pPr marL="342900" lvl="0" indent="-342900">
                        <a:lnSpc>
                          <a:spcPct val="110000"/>
                        </a:lnSpc>
                        <a:spcBef>
                          <a:spcPts val="400"/>
                        </a:spcBef>
                        <a:spcAft>
                          <a:spcPts val="200"/>
                        </a:spcAft>
                        <a:buFont typeface="Symbol" panose="05050102010706020507" pitchFamily="18" charset="2"/>
                        <a:buChar char=""/>
                        <a:tabLst>
                          <a:tab pos="228600" algn="l"/>
                          <a:tab pos="457200" algn="l"/>
                        </a:tabLst>
                      </a:pPr>
                      <a:r>
                        <a:rPr lang="en-GB" sz="1000" dirty="0">
                          <a:effectLst/>
                        </a:rPr>
                        <a:t>Midazolam injection (10mg in 2ml ampoules)</a:t>
                      </a:r>
                    </a:p>
                    <a:p>
                      <a:pPr marL="342900" lvl="0" indent="-342900">
                        <a:lnSpc>
                          <a:spcPct val="110000"/>
                        </a:lnSpc>
                        <a:spcBef>
                          <a:spcPts val="400"/>
                        </a:spcBef>
                        <a:spcAft>
                          <a:spcPts val="200"/>
                        </a:spcAft>
                        <a:buFont typeface="Symbol" panose="05050102010706020507" pitchFamily="18" charset="2"/>
                        <a:buChar char=""/>
                        <a:tabLst>
                          <a:tab pos="228600" algn="l"/>
                          <a:tab pos="457200" algn="l"/>
                        </a:tabLst>
                      </a:pPr>
                      <a:r>
                        <a:rPr lang="en-GB" sz="1000" dirty="0">
                          <a:effectLst/>
                        </a:rPr>
                        <a:t>Dose: 2mg SC, repeated at hourly intervals as needed for </a:t>
                      </a:r>
                      <a:r>
                        <a:rPr lang="en-GB" sz="1000" dirty="0" smtClean="0">
                          <a:effectLst/>
                        </a:rPr>
                        <a:t>anxiety/distress or breathlessness</a:t>
                      </a:r>
                      <a:endParaRPr lang="en-GB" sz="1000" dirty="0">
                        <a:effectLst/>
                      </a:endParaRPr>
                    </a:p>
                    <a:p>
                      <a:pPr marL="342900" lvl="0" indent="-342900">
                        <a:lnSpc>
                          <a:spcPct val="110000"/>
                        </a:lnSpc>
                        <a:spcBef>
                          <a:spcPts val="400"/>
                        </a:spcBef>
                        <a:spcAft>
                          <a:spcPts val="200"/>
                        </a:spcAft>
                        <a:buFont typeface="Symbol" panose="05050102010706020507" pitchFamily="18" charset="2"/>
                        <a:buChar char=""/>
                        <a:tabLst>
                          <a:tab pos="228600" algn="l"/>
                          <a:tab pos="457200" algn="l"/>
                        </a:tabLst>
                      </a:pPr>
                      <a:r>
                        <a:rPr lang="en-GB" sz="1000" dirty="0">
                          <a:effectLst/>
                        </a:rPr>
                        <a:t>If three (3) or more doses have been given with little or no benefit seek advice or review</a:t>
                      </a:r>
                    </a:p>
                    <a:p>
                      <a:pPr marL="342900" lvl="0" indent="-342900">
                        <a:lnSpc>
                          <a:spcPct val="110000"/>
                        </a:lnSpc>
                        <a:spcBef>
                          <a:spcPts val="400"/>
                        </a:spcBef>
                        <a:spcAft>
                          <a:spcPts val="200"/>
                        </a:spcAft>
                        <a:buFont typeface="Symbol" panose="05050102010706020507" pitchFamily="18" charset="2"/>
                        <a:buChar char=""/>
                        <a:tabLst>
                          <a:tab pos="228600" algn="l"/>
                          <a:tab pos="457200" algn="l"/>
                        </a:tabLst>
                      </a:pPr>
                      <a:r>
                        <a:rPr lang="en-GB" sz="1000" dirty="0">
                          <a:effectLst/>
                        </a:rPr>
                        <a:t>Supply ten (10) </a:t>
                      </a:r>
                      <a:r>
                        <a:rPr lang="en-GB" sz="1000" dirty="0" smtClean="0">
                          <a:effectLst/>
                        </a:rPr>
                        <a:t>2ml ampoules.</a:t>
                      </a:r>
                      <a:endParaRPr lang="en-GB" sz="1000" dirty="0">
                        <a:effectLst/>
                      </a:endParaRPr>
                    </a:p>
                    <a:p>
                      <a:pPr marL="226695" indent="-226695">
                        <a:lnSpc>
                          <a:spcPct val="110000"/>
                        </a:lnSpc>
                        <a:spcBef>
                          <a:spcPts val="400"/>
                        </a:spcBef>
                        <a:spcAft>
                          <a:spcPts val="200"/>
                        </a:spcAft>
                        <a:tabLst>
                          <a:tab pos="228600" algn="l"/>
                          <a:tab pos="457200" algn="l"/>
                        </a:tabLst>
                      </a:pPr>
                      <a:r>
                        <a:rPr lang="en-GB" sz="1000" dirty="0">
                          <a:effectLst/>
                        </a:rPr>
                        <a:t> </a:t>
                      </a:r>
                    </a:p>
                  </a:txBody>
                  <a:tcPr marL="34701" marR="34701" marT="0" marB="0"/>
                </a:tc>
                <a:extLst>
                  <a:ext uri="{0D108BD9-81ED-4DB2-BD59-A6C34878D82A}">
                    <a16:rowId xmlns="" xmlns:a16="http://schemas.microsoft.com/office/drawing/2014/main" val="899642780"/>
                  </a:ext>
                </a:extLst>
              </a:tr>
              <a:tr h="600012">
                <a:tc>
                  <a:txBody>
                    <a:bodyPr/>
                    <a:lstStyle/>
                    <a:p>
                      <a:pPr>
                        <a:lnSpc>
                          <a:spcPct val="110000"/>
                        </a:lnSpc>
                        <a:spcBef>
                          <a:spcPts val="800"/>
                        </a:spcBef>
                        <a:spcAft>
                          <a:spcPts val="0"/>
                        </a:spcAft>
                      </a:pPr>
                      <a:r>
                        <a:rPr lang="en-GB" sz="1000">
                          <a:effectLst/>
                        </a:rPr>
                        <a:t>Anti-secretory for respiratory secretions</a:t>
                      </a:r>
                      <a:endParaRPr lang="en-GB" sz="1000">
                        <a:effectLst/>
                        <a:latin typeface="Calibri" panose="020F0502020204030204" pitchFamily="34" charset="0"/>
                        <a:ea typeface="SimSun" panose="02010600030101010101" pitchFamily="2" charset="-122"/>
                        <a:cs typeface="Arial" panose="020B0604020202020204" pitchFamily="34" charset="0"/>
                      </a:endParaRPr>
                    </a:p>
                  </a:txBody>
                  <a:tcPr marL="34701" marR="34701" marT="0" marB="0"/>
                </a:tc>
                <a:tc>
                  <a:txBody>
                    <a:bodyPr/>
                    <a:lstStyle/>
                    <a:p>
                      <a:pPr marL="342900" lvl="0" indent="-342900">
                        <a:lnSpc>
                          <a:spcPct val="110000"/>
                        </a:lnSpc>
                        <a:spcBef>
                          <a:spcPts val="400"/>
                        </a:spcBef>
                        <a:spcAft>
                          <a:spcPts val="200"/>
                        </a:spcAft>
                        <a:buFont typeface="Symbol" panose="05050102010706020507" pitchFamily="18" charset="2"/>
                        <a:buChar char=""/>
                        <a:tabLst>
                          <a:tab pos="228600" algn="l"/>
                          <a:tab pos="457200" algn="l"/>
                        </a:tabLst>
                      </a:pPr>
                      <a:r>
                        <a:rPr lang="en-GB" sz="1000" dirty="0">
                          <a:effectLst/>
                        </a:rPr>
                        <a:t>Hyoscine </a:t>
                      </a:r>
                      <a:r>
                        <a:rPr lang="en-GB" sz="1000" dirty="0" err="1">
                          <a:effectLst/>
                        </a:rPr>
                        <a:t>butylbromide</a:t>
                      </a:r>
                      <a:r>
                        <a:rPr lang="en-GB" sz="1000" dirty="0">
                          <a:effectLst/>
                        </a:rPr>
                        <a:t> injection (</a:t>
                      </a:r>
                      <a:r>
                        <a:rPr lang="en-GB" sz="1000" dirty="0" err="1">
                          <a:effectLst/>
                        </a:rPr>
                        <a:t>Buscopan</a:t>
                      </a:r>
                      <a:r>
                        <a:rPr lang="en-GB" sz="1000" dirty="0">
                          <a:effectLst/>
                        </a:rPr>
                        <a:t>®) (20mg/ml ampoules) </a:t>
                      </a:r>
                    </a:p>
                    <a:p>
                      <a:pPr marL="342900" lvl="0" indent="-342900">
                        <a:lnSpc>
                          <a:spcPct val="110000"/>
                        </a:lnSpc>
                        <a:spcBef>
                          <a:spcPts val="400"/>
                        </a:spcBef>
                        <a:spcAft>
                          <a:spcPts val="200"/>
                        </a:spcAft>
                        <a:buFont typeface="Symbol" panose="05050102010706020507" pitchFamily="18" charset="2"/>
                        <a:buChar char=""/>
                        <a:tabLst>
                          <a:tab pos="228600" algn="l"/>
                          <a:tab pos="457200" algn="l"/>
                        </a:tabLst>
                      </a:pPr>
                      <a:r>
                        <a:rPr lang="en-GB" sz="1000" dirty="0">
                          <a:effectLst/>
                        </a:rPr>
                        <a:t>Dose: 20mg SC, repeated at hourly intervals as needed for respiratory secretions. Maximum of 120mg in 24 hours. Supply 10 ampoules</a:t>
                      </a:r>
                      <a:r>
                        <a:rPr lang="en-GB" sz="1000" dirty="0" smtClean="0">
                          <a:effectLst/>
                        </a:rPr>
                        <a:t>.</a:t>
                      </a:r>
                    </a:p>
                    <a:p>
                      <a:pPr marL="0" lvl="0" indent="0">
                        <a:lnSpc>
                          <a:spcPct val="110000"/>
                        </a:lnSpc>
                        <a:spcBef>
                          <a:spcPts val="400"/>
                        </a:spcBef>
                        <a:spcAft>
                          <a:spcPts val="200"/>
                        </a:spcAft>
                        <a:buFont typeface="Symbol" panose="05050102010706020507" pitchFamily="18" charset="2"/>
                        <a:buNone/>
                        <a:tabLst>
                          <a:tab pos="228600" algn="l"/>
                          <a:tab pos="457200" algn="l"/>
                        </a:tabLst>
                      </a:pPr>
                      <a:endParaRPr lang="en-GB" sz="1000" dirty="0">
                        <a:effectLst/>
                        <a:latin typeface="Calibri" panose="020F0502020204030204" pitchFamily="34" charset="0"/>
                        <a:ea typeface="SimSun" panose="02010600030101010101" pitchFamily="2" charset="-122"/>
                        <a:cs typeface="Arial" panose="020B0604020202020204" pitchFamily="34" charset="0"/>
                      </a:endParaRPr>
                    </a:p>
                  </a:txBody>
                  <a:tcPr marL="34701" marR="34701" marT="0" marB="0"/>
                </a:tc>
                <a:extLst>
                  <a:ext uri="{0D108BD9-81ED-4DB2-BD59-A6C34878D82A}">
                    <a16:rowId xmlns="" xmlns:a16="http://schemas.microsoft.com/office/drawing/2014/main" val="1562910871"/>
                  </a:ext>
                </a:extLst>
              </a:tr>
              <a:tr h="1026336">
                <a:tc>
                  <a:txBody>
                    <a:bodyPr/>
                    <a:lstStyle/>
                    <a:p>
                      <a:pPr>
                        <a:lnSpc>
                          <a:spcPct val="110000"/>
                        </a:lnSpc>
                        <a:spcBef>
                          <a:spcPts val="800"/>
                        </a:spcBef>
                        <a:spcAft>
                          <a:spcPts val="0"/>
                        </a:spcAft>
                      </a:pPr>
                      <a:r>
                        <a:rPr lang="en-GB" sz="1000">
                          <a:effectLst/>
                        </a:rPr>
                        <a:t>Anti-emetic for nausea and vomiting</a:t>
                      </a:r>
                      <a:endParaRPr lang="en-GB" sz="1000">
                        <a:effectLst/>
                        <a:latin typeface="Calibri" panose="020F0502020204030204" pitchFamily="34" charset="0"/>
                        <a:ea typeface="SimSun" panose="02010600030101010101" pitchFamily="2" charset="-122"/>
                        <a:cs typeface="Arial" panose="020B0604020202020204" pitchFamily="34" charset="0"/>
                      </a:endParaRPr>
                    </a:p>
                  </a:txBody>
                  <a:tcPr marL="34701" marR="34701" marT="0" marB="0"/>
                </a:tc>
                <a:tc>
                  <a:txBody>
                    <a:bodyPr/>
                    <a:lstStyle/>
                    <a:p>
                      <a:pPr marL="342900" lvl="0" indent="-342900">
                        <a:lnSpc>
                          <a:spcPct val="110000"/>
                        </a:lnSpc>
                        <a:spcBef>
                          <a:spcPts val="400"/>
                        </a:spcBef>
                        <a:spcAft>
                          <a:spcPts val="200"/>
                        </a:spcAft>
                        <a:buFont typeface="Symbol" panose="05050102010706020507" pitchFamily="18" charset="2"/>
                        <a:buChar char=""/>
                        <a:tabLst>
                          <a:tab pos="228600" algn="l"/>
                          <a:tab pos="457200" algn="l"/>
                        </a:tabLst>
                      </a:pPr>
                      <a:r>
                        <a:rPr lang="en-GB" sz="1000" u="none" dirty="0" err="1" smtClean="0">
                          <a:effectLst/>
                        </a:rPr>
                        <a:t>L</a:t>
                      </a:r>
                      <a:r>
                        <a:rPr lang="en-GB" sz="1000" dirty="0" err="1" smtClean="0">
                          <a:effectLst/>
                        </a:rPr>
                        <a:t>evomepromazine</a:t>
                      </a:r>
                      <a:r>
                        <a:rPr lang="en-GB" sz="1000" dirty="0" smtClean="0">
                          <a:effectLst/>
                        </a:rPr>
                        <a:t> </a:t>
                      </a:r>
                      <a:r>
                        <a:rPr lang="en-GB" sz="1000" dirty="0">
                          <a:effectLst/>
                        </a:rPr>
                        <a:t>injection (25mg/ml ampoules)</a:t>
                      </a:r>
                    </a:p>
                    <a:p>
                      <a:pPr marL="342900" lvl="0" indent="-342900">
                        <a:lnSpc>
                          <a:spcPct val="110000"/>
                        </a:lnSpc>
                        <a:spcBef>
                          <a:spcPts val="400"/>
                        </a:spcBef>
                        <a:spcAft>
                          <a:spcPts val="200"/>
                        </a:spcAft>
                        <a:buFont typeface="Symbol" panose="05050102010706020507" pitchFamily="18" charset="2"/>
                        <a:buChar char=""/>
                        <a:tabLst>
                          <a:tab pos="228600" algn="l"/>
                          <a:tab pos="457200" algn="l"/>
                        </a:tabLst>
                      </a:pPr>
                      <a:r>
                        <a:rPr lang="en-GB" sz="1000" dirty="0">
                          <a:effectLst/>
                        </a:rPr>
                        <a:t>Dose: 2.5 to 5mg SC, 12 hourly as needed for nausea. Supply 10 ampoules</a:t>
                      </a:r>
                    </a:p>
                    <a:p>
                      <a:pPr marL="342900" lvl="0" indent="-342900">
                        <a:lnSpc>
                          <a:spcPct val="110000"/>
                        </a:lnSpc>
                        <a:spcBef>
                          <a:spcPts val="400"/>
                        </a:spcBef>
                        <a:spcAft>
                          <a:spcPts val="200"/>
                        </a:spcAft>
                        <a:buFont typeface="Symbol" panose="05050102010706020507" pitchFamily="18" charset="2"/>
                        <a:buChar char=""/>
                        <a:tabLst>
                          <a:tab pos="228600" algn="l"/>
                          <a:tab pos="457200" algn="l"/>
                        </a:tabLst>
                      </a:pPr>
                      <a:r>
                        <a:rPr lang="en-GB" sz="1000" dirty="0">
                          <a:effectLst/>
                        </a:rPr>
                        <a:t>N.B: higher doses of </a:t>
                      </a:r>
                      <a:r>
                        <a:rPr lang="en-GB" sz="1000" dirty="0" err="1">
                          <a:effectLst/>
                        </a:rPr>
                        <a:t>levomepromazine</a:t>
                      </a:r>
                      <a:r>
                        <a:rPr lang="en-GB" sz="1000" dirty="0">
                          <a:effectLst/>
                        </a:rPr>
                        <a:t> i.e. 10-25mg SC 12 hourly, are generally only used as anti-psychotics to treat agitation/delirium. Use lower doses if not used previously and in frail elderly.</a:t>
                      </a:r>
                      <a:br>
                        <a:rPr lang="en-GB" sz="1000" dirty="0">
                          <a:effectLst/>
                        </a:rPr>
                      </a:br>
                      <a:r>
                        <a:rPr lang="en-GB" sz="1000" dirty="0">
                          <a:effectLst/>
                        </a:rPr>
                        <a:t>Two separate prescription instructions may be required if being prescribed for both indications.</a:t>
                      </a:r>
                      <a:endParaRPr lang="en-GB" sz="1000" dirty="0">
                        <a:effectLst/>
                        <a:latin typeface="Calibri" panose="020F0502020204030204" pitchFamily="34" charset="0"/>
                        <a:ea typeface="SimSun" panose="02010600030101010101" pitchFamily="2" charset="-122"/>
                        <a:cs typeface="Arial" panose="020B0604020202020204" pitchFamily="34" charset="0"/>
                      </a:endParaRPr>
                    </a:p>
                  </a:txBody>
                  <a:tcPr marL="34701" marR="34701" marT="0" marB="0"/>
                </a:tc>
                <a:extLst>
                  <a:ext uri="{0D108BD9-81ED-4DB2-BD59-A6C34878D82A}">
                    <a16:rowId xmlns="" xmlns:a16="http://schemas.microsoft.com/office/drawing/2014/main" val="117355116"/>
                  </a:ext>
                </a:extLst>
              </a:tr>
            </a:tbl>
          </a:graphicData>
        </a:graphic>
      </p:graphicFrame>
    </p:spTree>
    <p:extLst>
      <p:ext uri="{BB962C8B-B14F-4D97-AF65-F5344CB8AC3E}">
        <p14:creationId xmlns:p14="http://schemas.microsoft.com/office/powerpoint/2010/main" val="3082123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7467600" cy="580926"/>
          </a:xfrm>
        </p:spPr>
        <p:txBody>
          <a:bodyPr/>
          <a:lstStyle/>
          <a:p>
            <a:r>
              <a:rPr lang="en-GB" dirty="0" smtClean="0"/>
              <a:t>Prescription Issue	</a:t>
            </a:r>
            <a:endParaRPr lang="en-GB" dirty="0"/>
          </a:p>
        </p:txBody>
      </p:sp>
      <p:sp>
        <p:nvSpPr>
          <p:cNvPr id="3" name="Content Placeholder 2"/>
          <p:cNvSpPr>
            <a:spLocks noGrp="1"/>
          </p:cNvSpPr>
          <p:nvPr>
            <p:ph sz="quarter" idx="1"/>
          </p:nvPr>
        </p:nvSpPr>
        <p:spPr>
          <a:xfrm>
            <a:off x="323528" y="1124744"/>
            <a:ext cx="8280920" cy="5323730"/>
          </a:xfrm>
        </p:spPr>
        <p:txBody>
          <a:bodyPr>
            <a:normAutofit fontScale="77500" lnSpcReduction="20000"/>
          </a:bodyPr>
          <a:lstStyle/>
          <a:p>
            <a:r>
              <a:rPr lang="en-GB" b="1" dirty="0" smtClean="0"/>
              <a:t>Prescriptions Requirements:</a:t>
            </a:r>
          </a:p>
          <a:p>
            <a:pPr lvl="1"/>
            <a:r>
              <a:rPr lang="en-GB" dirty="0" smtClean="0"/>
              <a:t>A </a:t>
            </a:r>
            <a:r>
              <a:rPr lang="en-GB" dirty="0"/>
              <a:t>normal </a:t>
            </a:r>
            <a:r>
              <a:rPr lang="en-GB" dirty="0" smtClean="0"/>
              <a:t>prescription </a:t>
            </a:r>
            <a:r>
              <a:rPr lang="en-GB" dirty="0"/>
              <a:t>is generated for all the medicines contained in the Just in Case bag and signed by the GP </a:t>
            </a:r>
            <a:r>
              <a:rPr lang="en-GB" dirty="0" smtClean="0"/>
              <a:t>or Non-medical prescriber (NMP)caring </a:t>
            </a:r>
            <a:r>
              <a:rPr lang="en-GB" dirty="0"/>
              <a:t>for the patient. </a:t>
            </a:r>
            <a:endParaRPr lang="en-GB" dirty="0" smtClean="0"/>
          </a:p>
          <a:p>
            <a:pPr lvl="1"/>
            <a:r>
              <a:rPr lang="en-GB" dirty="0" smtClean="0"/>
              <a:t>The </a:t>
            </a:r>
            <a:r>
              <a:rPr lang="en-GB" dirty="0"/>
              <a:t>correct quantities must be specified and prescriptions for </a:t>
            </a:r>
            <a:r>
              <a:rPr lang="en-GB" dirty="0" smtClean="0"/>
              <a:t>any scheduled 2 opioid </a:t>
            </a:r>
            <a:r>
              <a:rPr lang="en-GB" dirty="0"/>
              <a:t>and midazolam are subject to controlled drugs (Misuse of Drug Act and Regulations) </a:t>
            </a:r>
            <a:r>
              <a:rPr lang="en-GB" dirty="0" smtClean="0"/>
              <a:t>prescription requirements</a:t>
            </a:r>
            <a:r>
              <a:rPr lang="en-GB" dirty="0"/>
              <a:t>. </a:t>
            </a:r>
            <a:endParaRPr lang="en-GB" dirty="0" smtClean="0"/>
          </a:p>
          <a:p>
            <a:pPr lvl="1"/>
            <a:r>
              <a:rPr lang="en-GB" sz="2400" dirty="0" smtClean="0"/>
              <a:t>Doses </a:t>
            </a:r>
            <a:r>
              <a:rPr lang="en-GB" sz="2400" dirty="0"/>
              <a:t>for </a:t>
            </a:r>
            <a:r>
              <a:rPr lang="en-GB" sz="2400" dirty="0" smtClean="0"/>
              <a:t>opioids </a:t>
            </a:r>
            <a:r>
              <a:rPr lang="en-GB" sz="2400" dirty="0"/>
              <a:t>should be the </a:t>
            </a:r>
            <a:r>
              <a:rPr lang="en-GB" sz="2400" dirty="0" smtClean="0"/>
              <a:t>s/cut equivalent </a:t>
            </a:r>
            <a:r>
              <a:rPr lang="en-GB" sz="2400" dirty="0"/>
              <a:t>of the patient’s current </a:t>
            </a:r>
            <a:r>
              <a:rPr lang="en-GB" sz="2400" dirty="0" smtClean="0"/>
              <a:t>oral breakthrough </a:t>
            </a:r>
            <a:r>
              <a:rPr lang="en-GB" sz="2400" dirty="0"/>
              <a:t>dose or </a:t>
            </a:r>
            <a:r>
              <a:rPr lang="en-GB" sz="2400" dirty="0" smtClean="0"/>
              <a:t>2mg of morphine if opioid naïve </a:t>
            </a:r>
            <a:endParaRPr lang="en-GB" sz="2400" dirty="0"/>
          </a:p>
          <a:p>
            <a:pPr lvl="1"/>
            <a:r>
              <a:rPr lang="en-GB" dirty="0" smtClean="0"/>
              <a:t>The </a:t>
            </a:r>
            <a:r>
              <a:rPr lang="en-GB" dirty="0"/>
              <a:t>Home Office has expressed the view that a dose of “</a:t>
            </a:r>
            <a:r>
              <a:rPr lang="en-GB" b="1" i="1" dirty="0"/>
              <a:t>as directed</a:t>
            </a:r>
            <a:r>
              <a:rPr lang="en-GB" dirty="0"/>
              <a:t>” or “</a:t>
            </a:r>
            <a:r>
              <a:rPr lang="en-GB" b="1" i="1" dirty="0"/>
              <a:t>as required</a:t>
            </a:r>
            <a:r>
              <a:rPr lang="en-GB" dirty="0"/>
              <a:t>” is </a:t>
            </a:r>
            <a:r>
              <a:rPr lang="en-GB" u="sng" dirty="0"/>
              <a:t>not acceptable </a:t>
            </a:r>
            <a:r>
              <a:rPr lang="en-GB" dirty="0"/>
              <a:t>for a controlled drug prescription. </a:t>
            </a:r>
            <a:endParaRPr lang="en-GB" dirty="0" smtClean="0"/>
          </a:p>
          <a:p>
            <a:r>
              <a:rPr lang="en-GB" dirty="0" smtClean="0"/>
              <a:t>The prescriber </a:t>
            </a:r>
            <a:r>
              <a:rPr lang="en-GB" dirty="0"/>
              <a:t>is responsible for </a:t>
            </a:r>
            <a:r>
              <a:rPr lang="en-GB" dirty="0" smtClean="0"/>
              <a:t>issuing the prescription and facilitating its transfer to the chosen </a:t>
            </a:r>
            <a:r>
              <a:rPr lang="en-GB" dirty="0"/>
              <a:t>participating community </a:t>
            </a:r>
            <a:r>
              <a:rPr lang="en-GB" dirty="0" smtClean="0"/>
              <a:t>pharmacy. </a:t>
            </a:r>
            <a:r>
              <a:rPr lang="en-GB" dirty="0"/>
              <a:t> </a:t>
            </a:r>
          </a:p>
          <a:p>
            <a:r>
              <a:rPr lang="en-GB" dirty="0" smtClean="0"/>
              <a:t>Supply of a JIC is available via dispensing GP practices</a:t>
            </a:r>
          </a:p>
          <a:p>
            <a:r>
              <a:rPr lang="en-GB" b="1" dirty="0" smtClean="0"/>
              <a:t>Seventy </a:t>
            </a:r>
            <a:r>
              <a:rPr lang="en-GB" b="1" dirty="0"/>
              <a:t>two hours</a:t>
            </a:r>
            <a:r>
              <a:rPr lang="en-GB" dirty="0"/>
              <a:t> should be allowed between request and collection to allow for assembly of the bag. The purpose of the JIC Bag is to provide anticipatory medication in advance of need. If medication is required immediately it should be prescribed and supplied in the usual way</a:t>
            </a:r>
            <a:r>
              <a:rPr lang="en-GB" dirty="0" smtClean="0"/>
              <a:t>.</a:t>
            </a:r>
          </a:p>
          <a:p>
            <a:endParaRPr lang="en-GB" dirty="0" smtClean="0"/>
          </a:p>
          <a:p>
            <a:pPr marL="0" indent="0">
              <a:buNone/>
            </a:pPr>
            <a:endParaRPr lang="en-GB" dirty="0"/>
          </a:p>
        </p:txBody>
      </p:sp>
    </p:spTree>
    <p:extLst>
      <p:ext uri="{BB962C8B-B14F-4D97-AF65-F5344CB8AC3E}">
        <p14:creationId xmlns:p14="http://schemas.microsoft.com/office/powerpoint/2010/main" val="19391087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4294967295"/>
          </p:nvPr>
        </p:nvSpPr>
        <p:spPr>
          <a:xfrm>
            <a:off x="0" y="5516563"/>
            <a:ext cx="7677150" cy="1081087"/>
          </a:xfrm>
        </p:spPr>
        <p:txBody>
          <a:bodyPr>
            <a:normAutofit fontScale="70000" lnSpcReduction="20000"/>
          </a:bodyPr>
          <a:lstStyle/>
          <a:p>
            <a:r>
              <a:rPr lang="en-GB" dirty="0" smtClean="0"/>
              <a:t>Prescriber encouraged to provide partially completed chart alongside initial GP10 to Community Pharmacy.</a:t>
            </a:r>
          </a:p>
          <a:p>
            <a:r>
              <a:rPr lang="en-GB" dirty="0" smtClean="0"/>
              <a:t>Community Pharmacy will supply blank chart with JIC where necessary.</a:t>
            </a:r>
            <a:endParaRPr lang="en-GB" dirty="0"/>
          </a:p>
        </p:txBody>
      </p:sp>
      <p:sp>
        <p:nvSpPr>
          <p:cNvPr id="2" name="Title 1"/>
          <p:cNvSpPr>
            <a:spLocks noGrp="1"/>
          </p:cNvSpPr>
          <p:nvPr>
            <p:ph type="title" idx="4294967295"/>
          </p:nvPr>
        </p:nvSpPr>
        <p:spPr>
          <a:xfrm>
            <a:off x="320874" y="260648"/>
            <a:ext cx="7467600" cy="580926"/>
          </a:xfrm>
        </p:spPr>
        <p:txBody>
          <a:bodyPr/>
          <a:lstStyle/>
          <a:p>
            <a:r>
              <a:rPr lang="en-GB" dirty="0" smtClean="0"/>
              <a:t>Medication Administration Record</a:t>
            </a:r>
            <a:endParaRPr lang="en-GB" dirty="0"/>
          </a:p>
        </p:txBody>
      </p:sp>
      <p:pic>
        <p:nvPicPr>
          <p:cNvPr id="12" name="Picture 11"/>
          <p:cNvPicPr>
            <a:picLocks noChangeAspect="1"/>
          </p:cNvPicPr>
          <p:nvPr/>
        </p:nvPicPr>
        <p:blipFill>
          <a:blip r:embed="rId2" cstate="print"/>
          <a:stretch>
            <a:fillRect/>
          </a:stretch>
        </p:blipFill>
        <p:spPr>
          <a:xfrm>
            <a:off x="827584" y="998273"/>
            <a:ext cx="6527576" cy="4361590"/>
          </a:xfrm>
          <a:prstGeom prst="rect">
            <a:avLst/>
          </a:prstGeom>
        </p:spPr>
      </p:pic>
    </p:spTree>
    <p:extLst>
      <p:ext uri="{BB962C8B-B14F-4D97-AF65-F5344CB8AC3E}">
        <p14:creationId xmlns:p14="http://schemas.microsoft.com/office/powerpoint/2010/main" val="1255752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Administration instructions</a:t>
            </a:r>
            <a:endParaRPr lang="en-GB" dirty="0"/>
          </a:p>
        </p:txBody>
      </p:sp>
      <p:pic>
        <p:nvPicPr>
          <p:cNvPr id="7" name="Content Placeholder 6"/>
          <p:cNvPicPr>
            <a:picLocks noGrp="1" noChangeAspect="1"/>
          </p:cNvPicPr>
          <p:nvPr>
            <p:ph sz="quarter" idx="1"/>
          </p:nvPr>
        </p:nvPicPr>
        <p:blipFill rotWithShape="1">
          <a:blip r:embed="rId2" cstate="print"/>
          <a:srcRect l="3031" t="9792" r="1506" b="9599"/>
          <a:stretch/>
        </p:blipFill>
        <p:spPr>
          <a:xfrm>
            <a:off x="323528" y="1772816"/>
            <a:ext cx="8342201" cy="3960440"/>
          </a:xfrm>
          <a:prstGeom prst="rect">
            <a:avLst/>
          </a:prstGeom>
        </p:spPr>
      </p:pic>
      <p:sp>
        <p:nvSpPr>
          <p:cNvPr id="8" name="TextBox 7"/>
          <p:cNvSpPr txBox="1"/>
          <p:nvPr/>
        </p:nvSpPr>
        <p:spPr>
          <a:xfrm>
            <a:off x="899592" y="2924944"/>
            <a:ext cx="7560840" cy="1154162"/>
          </a:xfrm>
          <a:prstGeom prst="rect">
            <a:avLst/>
          </a:prstGeom>
          <a:noFill/>
        </p:spPr>
        <p:txBody>
          <a:bodyPr wrap="square" rtlCol="0">
            <a:spAutoFit/>
          </a:bodyPr>
          <a:lstStyle/>
          <a:p>
            <a:r>
              <a:rPr lang="en-GB" sz="1000" dirty="0" smtClean="0">
                <a:latin typeface="Bradley Hand ITC" panose="03070402050302030203" pitchFamily="66" charset="0"/>
              </a:rPr>
              <a:t>05/03/18  </a:t>
            </a:r>
            <a:r>
              <a:rPr lang="en-GB" sz="1400" dirty="0" smtClean="0">
                <a:latin typeface="Bradley Hand ITC" panose="03070402050302030203" pitchFamily="66" charset="0"/>
              </a:rPr>
              <a:t>Morphine</a:t>
            </a:r>
          </a:p>
          <a:p>
            <a:endParaRPr lang="en-GB" sz="1000" dirty="0">
              <a:latin typeface="Bradley Hand ITC" panose="03070402050302030203" pitchFamily="66" charset="0"/>
            </a:endParaRPr>
          </a:p>
          <a:p>
            <a:endParaRPr lang="en-GB" sz="600" dirty="0" smtClean="0">
              <a:latin typeface="Bradley Hand ITC" panose="03070402050302030203" pitchFamily="66" charset="0"/>
            </a:endParaRPr>
          </a:p>
          <a:p>
            <a:r>
              <a:rPr lang="en-GB" sz="1000" dirty="0">
                <a:latin typeface="Bradley Hand ITC" panose="03070402050302030203" pitchFamily="66" charset="0"/>
              </a:rPr>
              <a:t> </a:t>
            </a:r>
            <a:r>
              <a:rPr lang="en-GB" sz="1400" dirty="0" smtClean="0">
                <a:latin typeface="Bradley Hand ITC" panose="03070402050302030203" pitchFamily="66" charset="0"/>
              </a:rPr>
              <a:t>2mg</a:t>
            </a:r>
            <a:r>
              <a:rPr lang="en-GB" sz="1000" dirty="0" smtClean="0">
                <a:latin typeface="Bradley Hand ITC" panose="03070402050302030203" pitchFamily="66" charset="0"/>
              </a:rPr>
              <a:t>      </a:t>
            </a:r>
            <a:r>
              <a:rPr lang="en-GB" sz="1600" dirty="0" smtClean="0">
                <a:latin typeface="Bradley Hand ITC" panose="03070402050302030203" pitchFamily="66" charset="0"/>
              </a:rPr>
              <a:t>SC </a:t>
            </a:r>
            <a:r>
              <a:rPr lang="en-GB" sz="1000" dirty="0" smtClean="0">
                <a:latin typeface="Bradley Hand ITC" panose="03070402050302030203" pitchFamily="66" charset="0"/>
              </a:rPr>
              <a:t>     </a:t>
            </a:r>
            <a:r>
              <a:rPr lang="en-GB" sz="1400" dirty="0" smtClean="0">
                <a:latin typeface="Bradley Hand ITC" panose="03070402050302030203" pitchFamily="66" charset="0"/>
              </a:rPr>
              <a:t>1 hourly </a:t>
            </a:r>
            <a:r>
              <a:rPr lang="en-GB" sz="1000" dirty="0" smtClean="0">
                <a:latin typeface="Bradley Hand ITC" panose="03070402050302030203" pitchFamily="66" charset="0"/>
              </a:rPr>
              <a:t>                 </a:t>
            </a:r>
            <a:r>
              <a:rPr lang="en-GB" sz="1400" dirty="0" smtClean="0">
                <a:latin typeface="Bradley Hand ITC" panose="03070402050302030203" pitchFamily="66" charset="0"/>
              </a:rPr>
              <a:t>  6</a:t>
            </a:r>
          </a:p>
          <a:p>
            <a:endParaRPr lang="en-GB" sz="100" dirty="0">
              <a:latin typeface="Bradley Hand ITC" panose="03070402050302030203" pitchFamily="66" charset="0"/>
            </a:endParaRPr>
          </a:p>
          <a:p>
            <a:endParaRPr lang="en-GB" sz="800" dirty="0" smtClean="0">
              <a:latin typeface="Bradley Hand ITC" panose="03070402050302030203" pitchFamily="66" charset="0"/>
            </a:endParaRPr>
          </a:p>
          <a:p>
            <a:r>
              <a:rPr lang="en-GB" sz="1400" dirty="0" smtClean="0">
                <a:latin typeface="Bradley Hand ITC" panose="03070402050302030203" pitchFamily="66" charset="0"/>
              </a:rPr>
              <a:t> Dr Foster         Pain/SOB </a:t>
            </a:r>
            <a:endParaRPr lang="en-GB" sz="1400" dirty="0">
              <a:latin typeface="Bradley Hand ITC" panose="03070402050302030203" pitchFamily="66" charset="0"/>
            </a:endParaRPr>
          </a:p>
        </p:txBody>
      </p:sp>
      <p:sp>
        <p:nvSpPr>
          <p:cNvPr id="9" name="TextBox 8"/>
          <p:cNvSpPr txBox="1"/>
          <p:nvPr/>
        </p:nvSpPr>
        <p:spPr>
          <a:xfrm>
            <a:off x="899592" y="4221088"/>
            <a:ext cx="7560840" cy="1154162"/>
          </a:xfrm>
          <a:prstGeom prst="rect">
            <a:avLst/>
          </a:prstGeom>
          <a:noFill/>
        </p:spPr>
        <p:txBody>
          <a:bodyPr wrap="square" rtlCol="0">
            <a:spAutoFit/>
          </a:bodyPr>
          <a:lstStyle/>
          <a:p>
            <a:r>
              <a:rPr lang="en-GB" sz="1000" dirty="0" smtClean="0">
                <a:latin typeface="Bradley Hand ITC" panose="03070402050302030203" pitchFamily="66" charset="0"/>
              </a:rPr>
              <a:t>05/03/18  </a:t>
            </a:r>
            <a:r>
              <a:rPr lang="en-GB" sz="1400" dirty="0" err="1" smtClean="0">
                <a:latin typeface="Bradley Hand ITC" panose="03070402050302030203" pitchFamily="66" charset="0"/>
              </a:rPr>
              <a:t>Levomepromazine</a:t>
            </a:r>
            <a:endParaRPr lang="en-GB" sz="1400" dirty="0" smtClean="0">
              <a:latin typeface="Bradley Hand ITC" panose="03070402050302030203" pitchFamily="66" charset="0"/>
            </a:endParaRPr>
          </a:p>
          <a:p>
            <a:endParaRPr lang="en-GB" sz="1000" dirty="0">
              <a:latin typeface="Bradley Hand ITC" panose="03070402050302030203" pitchFamily="66" charset="0"/>
            </a:endParaRPr>
          </a:p>
          <a:p>
            <a:endParaRPr lang="en-GB" sz="600" dirty="0" smtClean="0">
              <a:latin typeface="Bradley Hand ITC" panose="03070402050302030203" pitchFamily="66" charset="0"/>
            </a:endParaRPr>
          </a:p>
          <a:p>
            <a:r>
              <a:rPr lang="en-GB" sz="1000" dirty="0">
                <a:latin typeface="Bradley Hand ITC" panose="03070402050302030203" pitchFamily="66" charset="0"/>
              </a:rPr>
              <a:t> </a:t>
            </a:r>
            <a:r>
              <a:rPr lang="en-GB" sz="1400" dirty="0" smtClean="0">
                <a:latin typeface="Bradley Hand ITC" panose="03070402050302030203" pitchFamily="66" charset="0"/>
              </a:rPr>
              <a:t>2.5mg</a:t>
            </a:r>
            <a:r>
              <a:rPr lang="en-GB" sz="1000" dirty="0" smtClean="0">
                <a:latin typeface="Bradley Hand ITC" panose="03070402050302030203" pitchFamily="66" charset="0"/>
              </a:rPr>
              <a:t>      </a:t>
            </a:r>
            <a:r>
              <a:rPr lang="en-GB" sz="1600" dirty="0" smtClean="0">
                <a:latin typeface="Bradley Hand ITC" panose="03070402050302030203" pitchFamily="66" charset="0"/>
              </a:rPr>
              <a:t>SC </a:t>
            </a:r>
            <a:r>
              <a:rPr lang="en-GB" sz="1000" dirty="0" smtClean="0">
                <a:latin typeface="Bradley Hand ITC" panose="03070402050302030203" pitchFamily="66" charset="0"/>
              </a:rPr>
              <a:t>     </a:t>
            </a:r>
            <a:r>
              <a:rPr lang="en-GB" sz="1400" dirty="0" smtClean="0">
                <a:latin typeface="Bradley Hand ITC" panose="03070402050302030203" pitchFamily="66" charset="0"/>
              </a:rPr>
              <a:t>12 hourly</a:t>
            </a:r>
            <a:r>
              <a:rPr lang="en-GB" sz="1000" dirty="0" smtClean="0">
                <a:latin typeface="Bradley Hand ITC" panose="03070402050302030203" pitchFamily="66" charset="0"/>
              </a:rPr>
              <a:t>                 </a:t>
            </a:r>
            <a:r>
              <a:rPr lang="en-GB" sz="1400" dirty="0" smtClean="0">
                <a:latin typeface="Bradley Hand ITC" panose="03070402050302030203" pitchFamily="66" charset="0"/>
              </a:rPr>
              <a:t>    </a:t>
            </a:r>
          </a:p>
          <a:p>
            <a:endParaRPr lang="en-GB" sz="100" dirty="0">
              <a:latin typeface="Bradley Hand ITC" panose="03070402050302030203" pitchFamily="66" charset="0"/>
            </a:endParaRPr>
          </a:p>
          <a:p>
            <a:endParaRPr lang="en-GB" sz="800" dirty="0" smtClean="0">
              <a:latin typeface="Bradley Hand ITC" panose="03070402050302030203" pitchFamily="66" charset="0"/>
            </a:endParaRPr>
          </a:p>
          <a:p>
            <a:r>
              <a:rPr lang="en-GB" sz="1400" dirty="0" smtClean="0">
                <a:latin typeface="Bradley Hand ITC" panose="03070402050302030203" pitchFamily="66" charset="0"/>
              </a:rPr>
              <a:t> Dr Foster         Nausea/vomiting</a:t>
            </a:r>
            <a:endParaRPr lang="en-GB" sz="1400" dirty="0">
              <a:latin typeface="Bradley Hand ITC" panose="03070402050302030203" pitchFamily="66" charset="0"/>
            </a:endParaRPr>
          </a:p>
        </p:txBody>
      </p:sp>
      <p:sp>
        <p:nvSpPr>
          <p:cNvPr id="10" name="TextBox 9"/>
          <p:cNvSpPr txBox="1"/>
          <p:nvPr/>
        </p:nvSpPr>
        <p:spPr>
          <a:xfrm>
            <a:off x="2123728" y="1772816"/>
            <a:ext cx="3024336" cy="369332"/>
          </a:xfrm>
          <a:prstGeom prst="rect">
            <a:avLst/>
          </a:prstGeom>
          <a:noFill/>
        </p:spPr>
        <p:txBody>
          <a:bodyPr wrap="square" rtlCol="0">
            <a:spAutoFit/>
          </a:bodyPr>
          <a:lstStyle/>
          <a:p>
            <a:r>
              <a:rPr lang="en-GB" dirty="0" smtClean="0">
                <a:latin typeface="Bradley Hand ITC" panose="03070402050302030203" pitchFamily="66" charset="0"/>
              </a:rPr>
              <a:t>Doris Jones</a:t>
            </a:r>
            <a:endParaRPr lang="en-GB" dirty="0">
              <a:latin typeface="Bradley Hand ITC" panose="03070402050302030203" pitchFamily="66" charset="0"/>
            </a:endParaRPr>
          </a:p>
        </p:txBody>
      </p:sp>
    </p:spTree>
    <p:extLst>
      <p:ext uri="{BB962C8B-B14F-4D97-AF65-F5344CB8AC3E}">
        <p14:creationId xmlns:p14="http://schemas.microsoft.com/office/powerpoint/2010/main" val="18310005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67744" y="2276872"/>
            <a:ext cx="6172200" cy="1894362"/>
          </a:xfrm>
        </p:spPr>
        <p:txBody>
          <a:bodyPr/>
          <a:lstStyle/>
          <a:p>
            <a:r>
              <a:rPr lang="en-GB" dirty="0" smtClean="0"/>
              <a:t>Community Pharmacy Role &amp; Responsibilities</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7467600" cy="580926"/>
          </a:xfrm>
        </p:spPr>
        <p:txBody>
          <a:bodyPr/>
          <a:lstStyle/>
          <a:p>
            <a:r>
              <a:rPr lang="en-GB" dirty="0" smtClean="0"/>
              <a:t>Supply of the JIC Bag</a:t>
            </a:r>
            <a:endParaRPr lang="en-GB" dirty="0"/>
          </a:p>
        </p:txBody>
      </p:sp>
      <p:sp>
        <p:nvSpPr>
          <p:cNvPr id="3" name="Content Placeholder 2"/>
          <p:cNvSpPr>
            <a:spLocks noGrp="1"/>
          </p:cNvSpPr>
          <p:nvPr>
            <p:ph sz="quarter" idx="1"/>
          </p:nvPr>
        </p:nvSpPr>
        <p:spPr>
          <a:xfrm>
            <a:off x="251520" y="980728"/>
            <a:ext cx="8496944" cy="5457050"/>
          </a:xfrm>
        </p:spPr>
        <p:txBody>
          <a:bodyPr>
            <a:normAutofit/>
          </a:bodyPr>
          <a:lstStyle/>
          <a:p>
            <a:r>
              <a:rPr lang="en-GB" sz="1800" dirty="0" smtClean="0"/>
              <a:t>The pharmacist shall ensure a JIC is available within 3 working days from receipt of the prescription </a:t>
            </a:r>
          </a:p>
          <a:p>
            <a:r>
              <a:rPr lang="en-GB" sz="1800" dirty="0" smtClean="0"/>
              <a:t>Manufacturer’s </a:t>
            </a:r>
            <a:r>
              <a:rPr lang="en-GB" sz="1800" dirty="0"/>
              <a:t>original packs should be </a:t>
            </a:r>
            <a:r>
              <a:rPr lang="en-GB" sz="1800" dirty="0" smtClean="0"/>
              <a:t>used </a:t>
            </a:r>
            <a:endParaRPr lang="en-GB" sz="1800" dirty="0"/>
          </a:p>
          <a:p>
            <a:r>
              <a:rPr lang="en-GB" sz="1800" dirty="0"/>
              <a:t>All drugs should have a minimum of </a:t>
            </a:r>
            <a:r>
              <a:rPr lang="en-GB" sz="1800" dirty="0" smtClean="0"/>
              <a:t>twelve </a:t>
            </a:r>
            <a:r>
              <a:rPr lang="en-GB" sz="1800" dirty="0"/>
              <a:t>months expiry from the date of </a:t>
            </a:r>
            <a:r>
              <a:rPr lang="en-GB" sz="1800" dirty="0" smtClean="0"/>
              <a:t>issue</a:t>
            </a:r>
            <a:endParaRPr lang="en-GB" sz="1800" dirty="0"/>
          </a:p>
          <a:p>
            <a:r>
              <a:rPr lang="en-GB" sz="1800" dirty="0"/>
              <a:t>Each drug should be labelled as per legal and best practice </a:t>
            </a:r>
            <a:r>
              <a:rPr lang="en-GB" sz="1800" dirty="0" smtClean="0"/>
              <a:t>requirements</a:t>
            </a:r>
            <a:r>
              <a:rPr lang="en-GB" sz="1800" dirty="0"/>
              <a:t>.</a:t>
            </a:r>
            <a:r>
              <a:rPr lang="en-GB" sz="1800" dirty="0" smtClean="0"/>
              <a:t> The labelled medicines, symptom control guidelines, Community Pharmacy Network Leaflet and an Ayrshire and Arran </a:t>
            </a:r>
            <a:r>
              <a:rPr lang="en-GB" sz="1800" dirty="0"/>
              <a:t>Medication Administration Record </a:t>
            </a:r>
            <a:r>
              <a:rPr lang="en-GB" sz="1800" dirty="0" smtClean="0"/>
              <a:t>should be placed in the Just in Case bag and a Patient Leaflet attached to the outside of the bag. (If the prescriber has not provided a completed Medication Record with the prescription, the pharmacist should supply a blank chart in the bag)</a:t>
            </a:r>
          </a:p>
          <a:p>
            <a:r>
              <a:rPr lang="en-GB" sz="1800" dirty="0" smtClean="0"/>
              <a:t>The pharmacy must ensure the following labels are attached to the outside of the bag:-</a:t>
            </a:r>
          </a:p>
          <a:p>
            <a:pPr lvl="1"/>
            <a:r>
              <a:rPr lang="en-GB" sz="1800" dirty="0" smtClean="0"/>
              <a:t>The patient’s name and address</a:t>
            </a:r>
          </a:p>
          <a:p>
            <a:pPr lvl="1"/>
            <a:r>
              <a:rPr lang="en-GB" sz="1800" dirty="0" smtClean="0"/>
              <a:t>The expiry date of the bag </a:t>
            </a:r>
          </a:p>
          <a:p>
            <a:pPr lvl="1"/>
            <a:r>
              <a:rPr lang="en-GB" sz="1800" dirty="0" smtClean="0"/>
              <a:t>The contact name and details of the pharmacy.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104" y="188640"/>
            <a:ext cx="7467600" cy="724942"/>
          </a:xfrm>
        </p:spPr>
        <p:txBody>
          <a:bodyPr/>
          <a:lstStyle/>
          <a:p>
            <a:r>
              <a:rPr lang="en-GB" dirty="0" smtClean="0"/>
              <a:t>Record Keeping</a:t>
            </a:r>
            <a:endParaRPr lang="en-GB" dirty="0"/>
          </a:p>
        </p:txBody>
      </p:sp>
      <p:sp>
        <p:nvSpPr>
          <p:cNvPr id="3" name="Content Placeholder 2"/>
          <p:cNvSpPr>
            <a:spLocks noGrp="1"/>
          </p:cNvSpPr>
          <p:nvPr>
            <p:ph sz="quarter" idx="1"/>
          </p:nvPr>
        </p:nvSpPr>
        <p:spPr>
          <a:xfrm>
            <a:off x="323528" y="932987"/>
            <a:ext cx="8352928" cy="5323730"/>
          </a:xfrm>
        </p:spPr>
        <p:txBody>
          <a:bodyPr>
            <a:normAutofit fontScale="85000" lnSpcReduction="10000"/>
          </a:bodyPr>
          <a:lstStyle/>
          <a:p>
            <a:r>
              <a:rPr lang="en-GB" dirty="0" smtClean="0"/>
              <a:t>The pharmacist will maintain records of all JIC bags supplied on the PMR. </a:t>
            </a:r>
          </a:p>
          <a:p>
            <a:r>
              <a:rPr lang="en-GB" dirty="0" smtClean="0"/>
              <a:t>The pharmacist may also wish to record the expiry date of the JIC bag as “best practice”.</a:t>
            </a:r>
          </a:p>
          <a:p>
            <a:r>
              <a:rPr lang="en-GB" dirty="0" smtClean="0"/>
              <a:t>Claims should be made using approved health board paperwork.</a:t>
            </a:r>
          </a:p>
          <a:p>
            <a:r>
              <a:rPr lang="en-GB" dirty="0" smtClean="0"/>
              <a:t>The pharmacist/patient/family/community nurse may identify where JICs previously supplied and remain in use that are within four weeks of their designated expiry date. In these circumstances they may wish to liaise with the prescriber to determine if a replacement JIC may be required.</a:t>
            </a:r>
          </a:p>
          <a:p>
            <a:r>
              <a:rPr lang="en-GB" dirty="0" smtClean="0"/>
              <a:t>Should the pharmacist be aware that an </a:t>
            </a:r>
            <a:r>
              <a:rPr lang="en-GB" dirty="0"/>
              <a:t>expiry date </a:t>
            </a:r>
            <a:r>
              <a:rPr lang="en-GB" dirty="0" smtClean="0"/>
              <a:t>has passed </a:t>
            </a:r>
            <a:r>
              <a:rPr lang="en-GB" dirty="0"/>
              <a:t>and the bag has not been </a:t>
            </a:r>
            <a:r>
              <a:rPr lang="en-GB" dirty="0" smtClean="0"/>
              <a:t>returned, the </a:t>
            </a:r>
            <a:r>
              <a:rPr lang="en-GB" dirty="0"/>
              <a:t>community pharmacy </a:t>
            </a:r>
            <a:r>
              <a:rPr lang="en-GB" dirty="0" smtClean="0"/>
              <a:t>can </a:t>
            </a:r>
            <a:r>
              <a:rPr lang="en-GB" dirty="0"/>
              <a:t>liaise with the patient’s GP practice to see </a:t>
            </a:r>
            <a:r>
              <a:rPr lang="en-GB" dirty="0" smtClean="0"/>
              <a:t>whether a replacement JIC may be required.</a:t>
            </a:r>
          </a:p>
          <a:p>
            <a:r>
              <a:rPr lang="en-GB" dirty="0" smtClean="0"/>
              <a:t>The above details</a:t>
            </a:r>
            <a:r>
              <a:rPr lang="en-GB" b="1" dirty="0" smtClean="0"/>
              <a:t> </a:t>
            </a:r>
            <a:r>
              <a:rPr lang="en-GB" dirty="0" smtClean="0"/>
              <a:t>must be kept securely and confidentially in the pharmacy. Pharmacists need to keep copies for a period of two years, in line with controlled drug documentation requirements.</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056" y="332656"/>
            <a:ext cx="7467600" cy="652934"/>
          </a:xfrm>
        </p:spPr>
        <p:txBody>
          <a:bodyPr/>
          <a:lstStyle/>
          <a:p>
            <a:r>
              <a:rPr lang="en-GB" dirty="0" smtClean="0"/>
              <a:t>Supplying the JIC</a:t>
            </a:r>
            <a:endParaRPr lang="en-GB" dirty="0"/>
          </a:p>
        </p:txBody>
      </p:sp>
      <p:sp>
        <p:nvSpPr>
          <p:cNvPr id="3" name="Content Placeholder 2"/>
          <p:cNvSpPr>
            <a:spLocks noGrp="1"/>
          </p:cNvSpPr>
          <p:nvPr>
            <p:ph sz="quarter" idx="1"/>
          </p:nvPr>
        </p:nvSpPr>
        <p:spPr>
          <a:xfrm>
            <a:off x="323528" y="1020721"/>
            <a:ext cx="8208912" cy="4873752"/>
          </a:xfrm>
        </p:spPr>
        <p:txBody>
          <a:bodyPr>
            <a:normAutofit/>
          </a:bodyPr>
          <a:lstStyle/>
          <a:p>
            <a:r>
              <a:rPr lang="en-GB" dirty="0" smtClean="0"/>
              <a:t>The pharmacy should arrange with the patient / their relative to supply the JIC bag.</a:t>
            </a:r>
          </a:p>
          <a:p>
            <a:r>
              <a:rPr lang="en-GB" dirty="0" smtClean="0"/>
              <a:t>Delivery to the patient’s home by the pharmacy may be possible (but is not a requirement).</a:t>
            </a:r>
          </a:p>
          <a:p>
            <a:r>
              <a:rPr lang="en-GB" dirty="0" smtClean="0"/>
              <a:t>Patients and families should be advised to check the expiry date of the medicines, displayed on the outside of the bag and liaise with community nurse, GP or pharmacy for a new supply</a:t>
            </a:r>
          </a:p>
          <a:p>
            <a:r>
              <a:rPr lang="en-GB" dirty="0" smtClean="0"/>
              <a:t>Patients and families should be advised how to store the bag securely and let community nursing team know where it is stored.</a:t>
            </a:r>
          </a:p>
          <a:p>
            <a:pPr>
              <a:buNone/>
            </a:pPr>
            <a:endParaRPr lang="en-GB" dirty="0" smtClean="0"/>
          </a:p>
          <a:p>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7467600" cy="580926"/>
          </a:xfrm>
        </p:spPr>
        <p:txBody>
          <a:bodyPr/>
          <a:lstStyle/>
          <a:p>
            <a:r>
              <a:rPr lang="en-GB" dirty="0" smtClean="0"/>
              <a:t>Medication Administration</a:t>
            </a:r>
            <a:endParaRPr lang="en-GB" dirty="0"/>
          </a:p>
        </p:txBody>
      </p:sp>
      <p:sp>
        <p:nvSpPr>
          <p:cNvPr id="3" name="Content Placeholder 2"/>
          <p:cNvSpPr>
            <a:spLocks noGrp="1"/>
          </p:cNvSpPr>
          <p:nvPr>
            <p:ph sz="quarter" idx="1"/>
          </p:nvPr>
        </p:nvSpPr>
        <p:spPr>
          <a:xfrm>
            <a:off x="438876" y="1052736"/>
            <a:ext cx="8309587" cy="4873752"/>
          </a:xfrm>
        </p:spPr>
        <p:txBody>
          <a:bodyPr>
            <a:normAutofit fontScale="77500" lnSpcReduction="20000"/>
          </a:bodyPr>
          <a:lstStyle/>
          <a:p>
            <a:r>
              <a:rPr lang="en-GB" dirty="0"/>
              <a:t>Only a healthcare professional caring for the patient may administer a medicine from the bag. The contents of the bag should be recorded in the nursing documentation.</a:t>
            </a:r>
          </a:p>
          <a:p>
            <a:r>
              <a:rPr lang="en-GB" dirty="0" smtClean="0"/>
              <a:t>Medicines </a:t>
            </a:r>
            <a:r>
              <a:rPr lang="en-GB" dirty="0"/>
              <a:t>from the Just in Case bag can be administered by a doctor, or by the community nursing </a:t>
            </a:r>
            <a:r>
              <a:rPr lang="en-GB" dirty="0" smtClean="0"/>
              <a:t>team if </a:t>
            </a:r>
            <a:r>
              <a:rPr lang="en-GB" dirty="0"/>
              <a:t>the medicines are authorised (prescribed </a:t>
            </a:r>
            <a:r>
              <a:rPr lang="en-GB" dirty="0" smtClean="0"/>
              <a:t>doses, directions</a:t>
            </a:r>
            <a:r>
              <a:rPr lang="en-GB" dirty="0"/>
              <a:t>, signed and dated) by a prescriber on the patient’s </a:t>
            </a:r>
            <a:r>
              <a:rPr lang="en-GB" dirty="0" smtClean="0"/>
              <a:t>Ayrshire and Arran Medication Administration </a:t>
            </a:r>
            <a:r>
              <a:rPr lang="en-GB" dirty="0"/>
              <a:t>record. </a:t>
            </a:r>
          </a:p>
          <a:p>
            <a:r>
              <a:rPr lang="en-GB" dirty="0"/>
              <a:t>Where a medicine has not been written up in advance, </a:t>
            </a:r>
            <a:r>
              <a:rPr lang="en-GB" dirty="0" smtClean="0"/>
              <a:t>a blank Ayrshire and Arran Medication </a:t>
            </a:r>
            <a:r>
              <a:rPr lang="en-GB" dirty="0"/>
              <a:t>Administration Record supplied with the JIC bag can be used by a prescriber to do </a:t>
            </a:r>
            <a:r>
              <a:rPr lang="en-GB" dirty="0" smtClean="0"/>
              <a:t>so as soon as possible. </a:t>
            </a:r>
            <a:endParaRPr lang="en-GB" dirty="0"/>
          </a:p>
          <a:p>
            <a:r>
              <a:rPr lang="en-GB" dirty="0" smtClean="0"/>
              <a:t>If </a:t>
            </a:r>
            <a:r>
              <a:rPr lang="en-GB" dirty="0"/>
              <a:t>the bag is used by the out-of-hours team, the out-of-hours provider or community nurse is responsible for informing the </a:t>
            </a:r>
            <a:r>
              <a:rPr lang="en-GB" dirty="0" smtClean="0"/>
              <a:t>practice </a:t>
            </a:r>
            <a:r>
              <a:rPr lang="en-GB" dirty="0"/>
              <a:t>the next day that the bag has been opened and arrangements made for supply of further medication if appropriate.</a:t>
            </a:r>
          </a:p>
          <a:p>
            <a:r>
              <a:rPr lang="en-GB" dirty="0" smtClean="0"/>
              <a:t>Community </a:t>
            </a:r>
            <a:r>
              <a:rPr lang="en-GB" dirty="0"/>
              <a:t>nurses requiring support or advice in managing symptoms should contact the patient’s </a:t>
            </a:r>
            <a:r>
              <a:rPr lang="en-GB" dirty="0" smtClean="0"/>
              <a:t>GP, the </a:t>
            </a:r>
            <a:r>
              <a:rPr lang="en-GB" dirty="0"/>
              <a:t>local Out of Hours </a:t>
            </a:r>
            <a:r>
              <a:rPr lang="en-GB" dirty="0" smtClean="0"/>
              <a:t>service or Ayrshire Hospice.</a:t>
            </a:r>
          </a:p>
          <a:p>
            <a:r>
              <a:rPr lang="en-GB" dirty="0" smtClean="0"/>
              <a:t>When </a:t>
            </a:r>
            <a:r>
              <a:rPr lang="en-GB" dirty="0"/>
              <a:t>the bag is used the stock record should be completed and any remaining drugs retained for future use if needed.</a:t>
            </a:r>
          </a:p>
          <a:p>
            <a:endParaRPr lang="en-GB" dirty="0"/>
          </a:p>
          <a:p>
            <a:endParaRPr lang="en-GB" dirty="0"/>
          </a:p>
        </p:txBody>
      </p:sp>
    </p:spTree>
    <p:extLst>
      <p:ext uri="{BB962C8B-B14F-4D97-AF65-F5344CB8AC3E}">
        <p14:creationId xmlns:p14="http://schemas.microsoft.com/office/powerpoint/2010/main" val="31003810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Return/Destruction of JICs</a:t>
            </a:r>
            <a:endParaRPr lang="en-GB" dirty="0"/>
          </a:p>
        </p:txBody>
      </p:sp>
      <p:sp>
        <p:nvSpPr>
          <p:cNvPr id="3" name="Content Placeholder 2"/>
          <p:cNvSpPr>
            <a:spLocks noGrp="1"/>
          </p:cNvSpPr>
          <p:nvPr>
            <p:ph sz="quarter" idx="1"/>
          </p:nvPr>
        </p:nvSpPr>
        <p:spPr/>
        <p:txBody>
          <a:bodyPr/>
          <a:lstStyle/>
          <a:p>
            <a:r>
              <a:rPr lang="en-GB" sz="2000" dirty="0"/>
              <a:t>The patient information leaflet explains the need to return the bag to the pharmacy when it is no longer required.</a:t>
            </a:r>
          </a:p>
          <a:p>
            <a:r>
              <a:rPr lang="en-GB" sz="2000" dirty="0" smtClean="0"/>
              <a:t>It </a:t>
            </a:r>
            <a:r>
              <a:rPr lang="en-GB" sz="2000" dirty="0"/>
              <a:t>is the responsibility of all practitioners to ensure the safe disposal of unused medicines in the bag, and should all work together to encourage the patient’s carers / relatives to bring the </a:t>
            </a:r>
            <a:r>
              <a:rPr lang="en-GB" sz="2000" dirty="0" smtClean="0"/>
              <a:t>bag </a:t>
            </a:r>
            <a:r>
              <a:rPr lang="en-GB" sz="2000" dirty="0"/>
              <a:t>to the pharmacy for disposal</a:t>
            </a:r>
            <a:r>
              <a:rPr lang="en-GB" sz="2000" dirty="0" smtClean="0"/>
              <a:t>.</a:t>
            </a:r>
          </a:p>
          <a:p>
            <a:r>
              <a:rPr lang="en-GB" sz="2000" dirty="0" smtClean="0"/>
              <a:t>Pharmacies cannot collect waste from patients’ homes.</a:t>
            </a:r>
          </a:p>
          <a:p>
            <a:endParaRPr lang="en-GB" dirty="0"/>
          </a:p>
        </p:txBody>
      </p:sp>
    </p:spTree>
    <p:extLst>
      <p:ext uri="{BB962C8B-B14F-4D97-AF65-F5344CB8AC3E}">
        <p14:creationId xmlns:p14="http://schemas.microsoft.com/office/powerpoint/2010/main" val="2507995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735" y="260648"/>
            <a:ext cx="7467600" cy="580926"/>
          </a:xfrm>
        </p:spPr>
        <p:txBody>
          <a:bodyPr/>
          <a:lstStyle/>
          <a:p>
            <a:r>
              <a:rPr lang="en-GB" dirty="0" smtClean="0"/>
              <a:t>Background of JIC scheme?</a:t>
            </a:r>
            <a:endParaRPr lang="en-GB" dirty="0"/>
          </a:p>
        </p:txBody>
      </p:sp>
      <p:sp>
        <p:nvSpPr>
          <p:cNvPr id="3" name="Content Placeholder 2"/>
          <p:cNvSpPr>
            <a:spLocks noGrp="1"/>
          </p:cNvSpPr>
          <p:nvPr>
            <p:ph sz="quarter" idx="1"/>
          </p:nvPr>
        </p:nvSpPr>
        <p:spPr>
          <a:xfrm>
            <a:off x="428734" y="841574"/>
            <a:ext cx="8175713" cy="5467746"/>
          </a:xfrm>
        </p:spPr>
        <p:txBody>
          <a:bodyPr>
            <a:normAutofit fontScale="92500" lnSpcReduction="10000"/>
          </a:bodyPr>
          <a:lstStyle/>
          <a:p>
            <a:r>
              <a:rPr lang="en-GB" u="sng" dirty="0" smtClean="0"/>
              <a:t>What is JIC?</a:t>
            </a:r>
          </a:p>
          <a:p>
            <a:pPr lvl="1"/>
            <a:r>
              <a:rPr lang="en-GB" dirty="0" smtClean="0"/>
              <a:t>A service to supply a range of palliative care medications to be kept in the patient’s home, as indicated by the prescriber for use by community nursing teams in the event of a sudden deterioration in the patient’s condition.  </a:t>
            </a:r>
          </a:p>
          <a:p>
            <a:r>
              <a:rPr lang="en-GB" u="sng" dirty="0" smtClean="0"/>
              <a:t>Aims of the JIC Scheme:</a:t>
            </a:r>
          </a:p>
          <a:p>
            <a:pPr lvl="1"/>
            <a:r>
              <a:rPr lang="en-US" dirty="0" smtClean="0"/>
              <a:t>Improve access to palliative care medicines OOH and support the provision of care at patients’ homes.</a:t>
            </a:r>
          </a:p>
          <a:p>
            <a:pPr lvl="1"/>
            <a:r>
              <a:rPr lang="en-GB" dirty="0" smtClean="0"/>
              <a:t>Avoid the distress caused to patients and their families due to delayed access to medicines used for common symptoms in palliative care, especially in the terminal phase.</a:t>
            </a:r>
          </a:p>
          <a:p>
            <a:pPr lvl="1"/>
            <a:r>
              <a:rPr lang="en-GB" dirty="0" smtClean="0"/>
              <a:t>Ensures health care professionals can respond rapidly to worsening symptoms and avoid unnecessary suffering</a:t>
            </a:r>
          </a:p>
          <a:p>
            <a:r>
              <a:rPr lang="en-GB" u="sng" dirty="0" smtClean="0"/>
              <a:t>Objective:</a:t>
            </a:r>
            <a:r>
              <a:rPr lang="en-GB" dirty="0" smtClean="0"/>
              <a:t> </a:t>
            </a:r>
          </a:p>
          <a:p>
            <a:pPr lvl="1"/>
            <a:r>
              <a:rPr lang="en-GB" dirty="0" smtClean="0"/>
              <a:t>Support anticipatory prescribing and rapid access to medication by providing a Just In Case bag in the home containing the medicines that are most useful if there is a sudden deterioration in the patient’s condition.</a:t>
            </a:r>
          </a:p>
          <a:p>
            <a:endParaRPr lang="en-GB" dirty="0" smtClean="0"/>
          </a:p>
          <a:p>
            <a:pPr lvl="1"/>
            <a:endParaRPr lang="en-GB" dirty="0" smtClean="0"/>
          </a:p>
          <a:p>
            <a:pPr lvl="1"/>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7467600" cy="652934"/>
          </a:xfrm>
        </p:spPr>
        <p:txBody>
          <a:bodyPr/>
          <a:lstStyle/>
          <a:p>
            <a:r>
              <a:rPr lang="en-GB" dirty="0" smtClean="0"/>
              <a:t>Role of LHB’s</a:t>
            </a:r>
            <a:endParaRPr lang="en-GB" dirty="0"/>
          </a:p>
        </p:txBody>
      </p:sp>
      <p:sp>
        <p:nvSpPr>
          <p:cNvPr id="3" name="Content Placeholder 2"/>
          <p:cNvSpPr>
            <a:spLocks noGrp="1"/>
          </p:cNvSpPr>
          <p:nvPr>
            <p:ph sz="quarter" idx="1"/>
          </p:nvPr>
        </p:nvSpPr>
        <p:spPr>
          <a:xfrm>
            <a:off x="457200" y="1196752"/>
            <a:ext cx="8147248" cy="5277200"/>
          </a:xfrm>
        </p:spPr>
        <p:txBody>
          <a:bodyPr>
            <a:normAutofit/>
          </a:bodyPr>
          <a:lstStyle/>
          <a:p>
            <a:r>
              <a:rPr lang="en-GB" dirty="0" smtClean="0"/>
              <a:t>The </a:t>
            </a:r>
            <a:r>
              <a:rPr lang="en-GB" dirty="0"/>
              <a:t>Local Health Board, or its authorised officer, shall provide </a:t>
            </a:r>
            <a:r>
              <a:rPr lang="en-GB" dirty="0" smtClean="0"/>
              <a:t>all </a:t>
            </a:r>
            <a:r>
              <a:rPr lang="en-GB" dirty="0"/>
              <a:t>participating Community Pharmacies with the </a:t>
            </a:r>
          </a:p>
          <a:p>
            <a:pPr lvl="1"/>
            <a:r>
              <a:rPr lang="en-GB" dirty="0"/>
              <a:t>Orange plastic </a:t>
            </a:r>
            <a:r>
              <a:rPr lang="en-GB" dirty="0" smtClean="0"/>
              <a:t>bags</a:t>
            </a:r>
            <a:endParaRPr lang="en-GB" dirty="0"/>
          </a:p>
          <a:p>
            <a:pPr lvl="1"/>
            <a:r>
              <a:rPr lang="en-GB" dirty="0"/>
              <a:t>The </a:t>
            </a:r>
            <a:r>
              <a:rPr lang="en-GB" i="1" dirty="0"/>
              <a:t>Symptom Control Guidelines</a:t>
            </a:r>
            <a:endParaRPr lang="en-GB" dirty="0"/>
          </a:p>
          <a:p>
            <a:pPr lvl="1"/>
            <a:r>
              <a:rPr lang="en-GB" dirty="0"/>
              <a:t>Patient Information Leaflets</a:t>
            </a:r>
          </a:p>
          <a:p>
            <a:pPr lvl="1"/>
            <a:r>
              <a:rPr lang="en-GB" dirty="0" smtClean="0"/>
              <a:t>Blank Ayrshire and Arran Medication </a:t>
            </a:r>
            <a:r>
              <a:rPr lang="en-GB" dirty="0"/>
              <a:t>Administration </a:t>
            </a:r>
            <a:r>
              <a:rPr lang="en-GB" dirty="0" smtClean="0"/>
              <a:t>Records</a:t>
            </a:r>
          </a:p>
          <a:p>
            <a:pPr lvl="1"/>
            <a:r>
              <a:rPr lang="en-GB" dirty="0" smtClean="0"/>
              <a:t>Palliative Network leaflets</a:t>
            </a:r>
            <a:endParaRPr lang="en-GB" dirty="0"/>
          </a:p>
          <a:p>
            <a:pPr marL="0" indent="0">
              <a:buNone/>
            </a:pPr>
            <a:endParaRPr lang="en-GB" dirty="0"/>
          </a:p>
          <a:p>
            <a:r>
              <a:rPr lang="en-GB" dirty="0" smtClean="0"/>
              <a:t>Claims </a:t>
            </a:r>
            <a:r>
              <a:rPr lang="en-GB" dirty="0"/>
              <a:t>for payment shall be subject to Local Health Board arrangements for Post Payment Verification</a:t>
            </a:r>
            <a:r>
              <a:rPr lang="en-GB" dirty="0" smtClean="0"/>
              <a:t>.</a:t>
            </a:r>
            <a:r>
              <a:rPr lang="en-GB" dirty="0"/>
              <a:t/>
            </a:r>
            <a:br>
              <a:rPr lang="en-GB" dirty="0"/>
            </a:br>
            <a:r>
              <a:rPr lang="en-GB" dirty="0"/>
              <a:t> </a:t>
            </a:r>
          </a:p>
          <a:p>
            <a:endParaRPr lang="en-GB" dirty="0"/>
          </a:p>
        </p:txBody>
      </p:sp>
    </p:spTree>
    <p:extLst>
      <p:ext uri="{BB962C8B-B14F-4D97-AF65-F5344CB8AC3E}">
        <p14:creationId xmlns:p14="http://schemas.microsoft.com/office/powerpoint/2010/main" val="3062609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395" y="260648"/>
            <a:ext cx="7467600" cy="652934"/>
          </a:xfrm>
        </p:spPr>
        <p:txBody>
          <a:bodyPr/>
          <a:lstStyle/>
          <a:p>
            <a:r>
              <a:rPr lang="en-GB" dirty="0" smtClean="0"/>
              <a:t>Why is the update needed?</a:t>
            </a:r>
            <a:endParaRPr lang="en-GB" dirty="0"/>
          </a:p>
        </p:txBody>
      </p:sp>
      <p:sp>
        <p:nvSpPr>
          <p:cNvPr id="3" name="Content Placeholder 2"/>
          <p:cNvSpPr>
            <a:spLocks noGrp="1"/>
          </p:cNvSpPr>
          <p:nvPr>
            <p:ph sz="quarter" idx="1"/>
          </p:nvPr>
        </p:nvSpPr>
        <p:spPr>
          <a:xfrm>
            <a:off x="251520" y="908720"/>
            <a:ext cx="8322070" cy="5544616"/>
          </a:xfrm>
        </p:spPr>
        <p:txBody>
          <a:bodyPr>
            <a:normAutofit fontScale="40000" lnSpcReduction="20000"/>
          </a:bodyPr>
          <a:lstStyle/>
          <a:p>
            <a:pPr marL="274320" lvl="1">
              <a:spcBef>
                <a:spcPts val="600"/>
              </a:spcBef>
              <a:buSzPct val="70000"/>
              <a:buFont typeface="Wingdings"/>
              <a:buChar char=""/>
            </a:pPr>
            <a:r>
              <a:rPr lang="en-GB" sz="4000" dirty="0" smtClean="0"/>
              <a:t>Since 2011 when the JIC was first introduced, it has been recognised there have been a number of problems relating to the use of the original JIC box scheme. Problems include:</a:t>
            </a:r>
          </a:p>
          <a:p>
            <a:pPr marL="0" lvl="1" indent="0">
              <a:spcBef>
                <a:spcPts val="600"/>
              </a:spcBef>
              <a:buSzPct val="70000"/>
              <a:buNone/>
            </a:pPr>
            <a:r>
              <a:rPr lang="en-GB" sz="4000" dirty="0" smtClean="0"/>
              <a:t>  </a:t>
            </a:r>
          </a:p>
          <a:p>
            <a:pPr lvl="1"/>
            <a:r>
              <a:rPr lang="en-GB" sz="4000" dirty="0" smtClean="0"/>
              <a:t>Lack of Gold Standard MDT meetings to discuss palliative patient’s anticipated medication needs</a:t>
            </a:r>
          </a:p>
          <a:p>
            <a:pPr lvl="1"/>
            <a:r>
              <a:rPr lang="en-GB" sz="4000" dirty="0" smtClean="0"/>
              <a:t>Lack of review of patients with a JIC box in place</a:t>
            </a:r>
          </a:p>
          <a:p>
            <a:pPr lvl="1"/>
            <a:r>
              <a:rPr lang="en-GB" sz="4000" dirty="0" smtClean="0"/>
              <a:t>JIC box prescribed at end of life rather than well in advance of medication being needed (ideally around 2 to 3 months in advance)</a:t>
            </a:r>
          </a:p>
          <a:p>
            <a:pPr lvl="1"/>
            <a:r>
              <a:rPr lang="en-GB" sz="4000" dirty="0" smtClean="0"/>
              <a:t>Prescriber’s concerns about when and what to prescribe on the drug chart</a:t>
            </a:r>
          </a:p>
          <a:p>
            <a:pPr lvl="1"/>
            <a:r>
              <a:rPr lang="en-GB" sz="4000" dirty="0" smtClean="0"/>
              <a:t>Prescriptions, especially for CDs, being written incorrectly</a:t>
            </a:r>
          </a:p>
          <a:p>
            <a:pPr lvl="1"/>
            <a:r>
              <a:rPr lang="en-GB" sz="4000" dirty="0" smtClean="0"/>
              <a:t>Use in care homes where storage and CD requirements are an issue and where anticipatory prescribing may be more appropriate. </a:t>
            </a:r>
          </a:p>
          <a:p>
            <a:pPr lvl="1"/>
            <a:r>
              <a:rPr lang="en-GB" sz="4000" dirty="0" smtClean="0"/>
              <a:t>The amount of space required for storage of the JIC box in a CD cupboard in care homes (one box prescribed per individual patient)</a:t>
            </a:r>
          </a:p>
          <a:p>
            <a:pPr lvl="1"/>
            <a:r>
              <a:rPr lang="en-GB" sz="4000" dirty="0" smtClean="0"/>
              <a:t>The use of a “box” to store JIC medicines not always appropriate </a:t>
            </a:r>
            <a:r>
              <a:rPr lang="en-GB" sz="4000" dirty="0" err="1" smtClean="0"/>
              <a:t>eg</a:t>
            </a:r>
            <a:r>
              <a:rPr lang="en-GB" sz="4000" dirty="0" smtClean="0"/>
              <a:t>. obtrusive for patients</a:t>
            </a:r>
          </a:p>
          <a:p>
            <a:pPr lvl="1"/>
            <a:r>
              <a:rPr lang="en-GB" sz="4000" dirty="0" smtClean="0"/>
              <a:t>The JIC box not being returned for re-use</a:t>
            </a:r>
          </a:p>
          <a:p>
            <a:pPr lvl="1"/>
            <a:r>
              <a:rPr lang="en-GB" sz="4000" dirty="0" smtClean="0"/>
              <a:t>The box requires cleaning for re-use</a:t>
            </a:r>
          </a:p>
          <a:p>
            <a:pPr lvl="1"/>
            <a:r>
              <a:rPr lang="en-GB" sz="4000" dirty="0" smtClean="0"/>
              <a:t>No indication of expiry dates on outside of box</a:t>
            </a:r>
          </a:p>
          <a:p>
            <a:pPr lvl="1"/>
            <a:r>
              <a:rPr lang="en-GB" sz="4000" dirty="0" smtClean="0"/>
              <a:t>If no DN involvement then no monitoring of content or expiry dates of medicines</a:t>
            </a:r>
          </a:p>
          <a:p>
            <a:pPr lvl="1"/>
            <a:r>
              <a:rPr lang="en-GB" sz="4000" dirty="0" smtClean="0"/>
              <a:t>The medicines in the JIC box should be in line with the Scottish Palliative Care Guidelines</a:t>
            </a:r>
          </a:p>
          <a:p>
            <a:pPr lvl="1"/>
            <a:endParaRPr lang="en-GB" sz="2900" dirty="0" smtClean="0"/>
          </a:p>
          <a:p>
            <a:endParaRPr lang="en-GB" sz="2300" dirty="0" smtClean="0"/>
          </a:p>
          <a:p>
            <a:endParaRPr lang="en-GB" sz="23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7467600" cy="724942"/>
          </a:xfrm>
        </p:spPr>
        <p:txBody>
          <a:bodyPr/>
          <a:lstStyle/>
          <a:p>
            <a:r>
              <a:rPr lang="en-GB" dirty="0" smtClean="0"/>
              <a:t>Changes</a:t>
            </a:r>
            <a:endParaRPr lang="en-GB" dirty="0"/>
          </a:p>
        </p:txBody>
      </p:sp>
      <p:sp>
        <p:nvSpPr>
          <p:cNvPr id="3" name="Content Placeholder 2"/>
          <p:cNvSpPr>
            <a:spLocks noGrp="1"/>
          </p:cNvSpPr>
          <p:nvPr>
            <p:ph sz="quarter" idx="1"/>
          </p:nvPr>
        </p:nvSpPr>
        <p:spPr>
          <a:xfrm>
            <a:off x="467544" y="1196752"/>
            <a:ext cx="7859216" cy="4873752"/>
          </a:xfrm>
        </p:spPr>
        <p:txBody>
          <a:bodyPr>
            <a:normAutofit/>
          </a:bodyPr>
          <a:lstStyle/>
          <a:p>
            <a:r>
              <a:rPr lang="en-GB" dirty="0" smtClean="0"/>
              <a:t>JIC BAG – no longer a box</a:t>
            </a:r>
          </a:p>
          <a:p>
            <a:r>
              <a:rPr lang="en-GB" dirty="0" smtClean="0"/>
              <a:t>Expiry date on outside of JIC bag</a:t>
            </a:r>
          </a:p>
          <a:p>
            <a:r>
              <a:rPr lang="en-GB" dirty="0" smtClean="0"/>
              <a:t>Contents include NHS A&amp;A Medication Administration Record, Symptom Control guidelines (from Scottish Palliative Care Guidelines), Community Pharmacy Network leaflet and a patient leaflet (attached to outside of bag)</a:t>
            </a:r>
          </a:p>
          <a:p>
            <a:r>
              <a:rPr lang="en-GB" dirty="0" smtClean="0"/>
              <a:t>Community pharmacy service agreement to dispense the JIC medicines into the bag with associated paperwork, to note and add the expiry date of the  earliest medicine to expire on the outside of the bag</a:t>
            </a:r>
          </a:p>
          <a:p>
            <a:endParaRPr lang="en-GB" dirty="0" smtClean="0"/>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Just In Case Bag</a:t>
            </a:r>
            <a:endParaRPr lang="en-GB" dirty="0"/>
          </a:p>
        </p:txBody>
      </p:sp>
      <p:sp>
        <p:nvSpPr>
          <p:cNvPr id="5" name="TextBox 4"/>
          <p:cNvSpPr txBox="1"/>
          <p:nvPr/>
        </p:nvSpPr>
        <p:spPr>
          <a:xfrm>
            <a:off x="4191000" y="1772816"/>
            <a:ext cx="3621360" cy="2215991"/>
          </a:xfrm>
          <a:prstGeom prst="rect">
            <a:avLst/>
          </a:prstGeom>
          <a:noFill/>
        </p:spPr>
        <p:txBody>
          <a:bodyPr wrap="square" rtlCol="0">
            <a:spAutoFit/>
          </a:bodyPr>
          <a:lstStyle/>
          <a:p>
            <a:pPr marL="285750" indent="-285750">
              <a:buFont typeface="Arial" panose="020B0604020202020204" pitchFamily="34" charset="0"/>
              <a:buChar char="•"/>
            </a:pPr>
            <a:r>
              <a:rPr lang="en-GB" sz="2000" dirty="0" smtClean="0"/>
              <a:t>Improved infection control</a:t>
            </a:r>
          </a:p>
          <a:p>
            <a:pPr marL="285750" indent="-285750">
              <a:buFont typeface="Arial" panose="020B0604020202020204" pitchFamily="34" charset="0"/>
              <a:buChar char="•"/>
            </a:pPr>
            <a:r>
              <a:rPr lang="en-GB" sz="2000" dirty="0" smtClean="0"/>
              <a:t>Recognisable</a:t>
            </a:r>
          </a:p>
          <a:p>
            <a:pPr marL="285750" indent="-285750">
              <a:buFont typeface="Arial" panose="020B0604020202020204" pitchFamily="34" charset="0"/>
              <a:buChar char="•"/>
            </a:pPr>
            <a:r>
              <a:rPr lang="en-GB" sz="2000" dirty="0" smtClean="0"/>
              <a:t>Low cost</a:t>
            </a:r>
          </a:p>
          <a:p>
            <a:pPr marL="285750" indent="-285750">
              <a:buFont typeface="Arial" panose="020B0604020202020204" pitchFamily="34" charset="0"/>
              <a:buChar char="•"/>
            </a:pPr>
            <a:r>
              <a:rPr lang="en-GB" sz="2000" dirty="0" smtClean="0"/>
              <a:t>Easy Storage</a:t>
            </a:r>
          </a:p>
          <a:p>
            <a:pPr marL="285750" indent="-285750">
              <a:buFont typeface="Arial" panose="020B0604020202020204" pitchFamily="34" charset="0"/>
              <a:buChar char="•"/>
            </a:pPr>
            <a:endParaRPr lang="en-GB" sz="2000" dirty="0" smtClean="0"/>
          </a:p>
          <a:p>
            <a:pPr marL="285750" indent="-285750">
              <a:buFont typeface="Arial" panose="020B0604020202020204" pitchFamily="34" charset="0"/>
              <a:buChar char="•"/>
            </a:pPr>
            <a:r>
              <a:rPr lang="en-GB" sz="2000" dirty="0" smtClean="0"/>
              <a:t>Not tamper proof</a:t>
            </a:r>
          </a:p>
          <a:p>
            <a:endParaRPr lang="en-GB" dirty="0"/>
          </a:p>
        </p:txBody>
      </p:sp>
      <p:pic>
        <p:nvPicPr>
          <p:cNvPr id="8" name="Content Placeholder 7"/>
          <p:cNvPicPr>
            <a:picLocks noGrp="1" noChangeAspect="1"/>
          </p:cNvPicPr>
          <p:nvPr>
            <p:ph sz="quarter" idx="1"/>
          </p:nvPr>
        </p:nvPicPr>
        <p:blipFill>
          <a:blip r:embed="rId2" cstate="print"/>
          <a:stretch>
            <a:fillRect/>
          </a:stretch>
        </p:blipFill>
        <p:spPr>
          <a:xfrm>
            <a:off x="1331640" y="1916832"/>
            <a:ext cx="2232248" cy="3543332"/>
          </a:xfrm>
          <a:prstGeom prst="rect">
            <a:avLst/>
          </a:prstGeom>
        </p:spPr>
      </p:pic>
    </p:spTree>
    <p:extLst>
      <p:ext uri="{BB962C8B-B14F-4D97-AF65-F5344CB8AC3E}">
        <p14:creationId xmlns:p14="http://schemas.microsoft.com/office/powerpoint/2010/main" val="29843110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7467600" cy="652934"/>
          </a:xfrm>
        </p:spPr>
        <p:txBody>
          <a:bodyPr/>
          <a:lstStyle/>
          <a:p>
            <a:r>
              <a:rPr lang="en-GB" dirty="0" smtClean="0"/>
              <a:t>JIC Scheme 2018</a:t>
            </a:r>
            <a:endParaRPr lang="en-GB" dirty="0"/>
          </a:p>
        </p:txBody>
      </p:sp>
      <p:sp>
        <p:nvSpPr>
          <p:cNvPr id="3" name="Content Placeholder 2"/>
          <p:cNvSpPr>
            <a:spLocks noGrp="1"/>
          </p:cNvSpPr>
          <p:nvPr>
            <p:ph sz="quarter" idx="1"/>
          </p:nvPr>
        </p:nvSpPr>
        <p:spPr>
          <a:xfrm>
            <a:off x="179512" y="1124744"/>
            <a:ext cx="8496944" cy="5400600"/>
          </a:xfrm>
        </p:spPr>
        <p:txBody>
          <a:bodyPr>
            <a:normAutofit fontScale="70000" lnSpcReduction="20000"/>
          </a:bodyPr>
          <a:lstStyle/>
          <a:p>
            <a:r>
              <a:rPr lang="en-GB" dirty="0" smtClean="0"/>
              <a:t>A GP, District Nurse, or Palliative Care CNS in liaison with the GP will identify </a:t>
            </a:r>
            <a:r>
              <a:rPr lang="en-GB" b="1" dirty="0" smtClean="0"/>
              <a:t>adult</a:t>
            </a:r>
            <a:r>
              <a:rPr lang="en-GB" dirty="0" smtClean="0"/>
              <a:t> patients requiring palliative care support in their home. </a:t>
            </a:r>
          </a:p>
          <a:p>
            <a:r>
              <a:rPr lang="en-GB" dirty="0" smtClean="0"/>
              <a:t>If it is anticipated that the patient’s medical condition may deteriorate into the terminal phase of illness within a two to three month period , with the patient and carer’s agreement, the prescriber can initiate and prescribe a Just in Case bag. </a:t>
            </a:r>
          </a:p>
          <a:p>
            <a:r>
              <a:rPr lang="en-GB" dirty="0" smtClean="0"/>
              <a:t>The </a:t>
            </a:r>
            <a:r>
              <a:rPr lang="en-GB" dirty="0"/>
              <a:t>Palliative Care Just in Case bags (JIC) will be available across </a:t>
            </a:r>
            <a:r>
              <a:rPr lang="en-GB" dirty="0" smtClean="0"/>
              <a:t>Ayrshire and Arran </a:t>
            </a:r>
            <a:r>
              <a:rPr lang="en-GB" dirty="0"/>
              <a:t>from participating community pharmacies </a:t>
            </a:r>
            <a:r>
              <a:rPr lang="en-GB" dirty="0" smtClean="0"/>
              <a:t>(local </a:t>
            </a:r>
            <a:r>
              <a:rPr lang="en-GB" dirty="0"/>
              <a:t>service). </a:t>
            </a:r>
          </a:p>
          <a:p>
            <a:r>
              <a:rPr lang="en-GB" dirty="0" smtClean="0"/>
              <a:t>The prescriber can select medication to prescribe from an approved list of drugs based on the Scottish Palliative Care Guidelines and will </a:t>
            </a:r>
            <a:r>
              <a:rPr lang="en-GB" dirty="0"/>
              <a:t>be able to prescribe one of each type </a:t>
            </a:r>
            <a:r>
              <a:rPr lang="en-GB" dirty="0" smtClean="0"/>
              <a:t>of medicine </a:t>
            </a:r>
            <a:r>
              <a:rPr lang="en-GB" dirty="0"/>
              <a:t>in line </a:t>
            </a:r>
            <a:r>
              <a:rPr lang="en-GB" dirty="0" smtClean="0"/>
              <a:t>with the anticipated needs of the patient. </a:t>
            </a:r>
            <a:r>
              <a:rPr lang="en-GB" dirty="0"/>
              <a:t>Where appropriate they may substitute an alternative </a:t>
            </a:r>
            <a:r>
              <a:rPr lang="en-GB" dirty="0" smtClean="0"/>
              <a:t>s/cut preparation if the patient currently takes a different opioid or anti-emetic orally.</a:t>
            </a:r>
          </a:p>
          <a:p>
            <a:r>
              <a:rPr lang="en-GB" dirty="0" smtClean="0"/>
              <a:t>The practice will arrange for the chosen community pharmacy to receive the prescription and a completed NHS A&amp;A medication record.</a:t>
            </a:r>
          </a:p>
          <a:p>
            <a:r>
              <a:rPr lang="en-GB" dirty="0" smtClean="0"/>
              <a:t>The community pharmacy will supply the bag, information leaflets and medicines. </a:t>
            </a:r>
          </a:p>
          <a:p>
            <a:r>
              <a:rPr lang="en-GB" dirty="0" smtClean="0"/>
              <a:t>The bag will be kept at the patient’s home for rapid administration of medicines commonly prescribed for symptom control in event of sudden deterioration.</a:t>
            </a:r>
          </a:p>
          <a:p>
            <a:r>
              <a:rPr lang="en-GB" dirty="0" smtClean="0"/>
              <a:t>All medicines will need to be authorised (prescribed doses, indication, directions, signed and dated) on an Ayrshire and Arran Medication Record chart, in order to enable a community nurse to administer the prescribed medication. </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Prescriber Role and Responsibilities</a:t>
            </a:r>
            <a:endParaRPr lang="en-GB" dirty="0"/>
          </a:p>
        </p:txBody>
      </p:sp>
    </p:spTree>
    <p:extLst>
      <p:ext uri="{BB962C8B-B14F-4D97-AF65-F5344CB8AC3E}">
        <p14:creationId xmlns:p14="http://schemas.microsoft.com/office/powerpoint/2010/main" val="26590208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152" y="260648"/>
            <a:ext cx="7467600" cy="580926"/>
          </a:xfrm>
        </p:spPr>
        <p:txBody>
          <a:bodyPr/>
          <a:lstStyle/>
          <a:p>
            <a:r>
              <a:rPr lang="en-GB" dirty="0" smtClean="0"/>
              <a:t>Suitable patients</a:t>
            </a:r>
            <a:endParaRPr lang="en-GB" dirty="0"/>
          </a:p>
        </p:txBody>
      </p:sp>
      <p:sp>
        <p:nvSpPr>
          <p:cNvPr id="3" name="Content Placeholder 2"/>
          <p:cNvSpPr>
            <a:spLocks noGrp="1"/>
          </p:cNvSpPr>
          <p:nvPr>
            <p:ph sz="quarter" idx="1"/>
          </p:nvPr>
        </p:nvSpPr>
        <p:spPr>
          <a:xfrm>
            <a:off x="323528" y="908720"/>
            <a:ext cx="8208912" cy="5688632"/>
          </a:xfrm>
        </p:spPr>
        <p:txBody>
          <a:bodyPr>
            <a:normAutofit fontScale="92500" lnSpcReduction="20000"/>
          </a:bodyPr>
          <a:lstStyle/>
          <a:p>
            <a:r>
              <a:rPr lang="en-GB" dirty="0" smtClean="0"/>
              <a:t>Patients are </a:t>
            </a:r>
            <a:r>
              <a:rPr lang="en-GB" dirty="0"/>
              <a:t>identified as appropriate for a Just in Case bag by </a:t>
            </a:r>
            <a:r>
              <a:rPr lang="en-GB" dirty="0" smtClean="0"/>
              <a:t>a health professional. </a:t>
            </a:r>
          </a:p>
          <a:p>
            <a:r>
              <a:rPr lang="en-GB" dirty="0" smtClean="0"/>
              <a:t>Patient and carers agree to a Just in Case bag. </a:t>
            </a:r>
          </a:p>
          <a:p>
            <a:r>
              <a:rPr lang="en-GB" dirty="0" smtClean="0"/>
              <a:t>For patients who may lack capacity to consent to the treatment contained within the Just in Case bag, health professionals should ensure that an assessment of capacity has been undertaken</a:t>
            </a:r>
          </a:p>
          <a:p>
            <a:r>
              <a:rPr lang="en-GB" dirty="0" smtClean="0"/>
              <a:t>Patients will have a terminal diagnosis and a prognosis of months or less (usually </a:t>
            </a:r>
            <a:r>
              <a:rPr lang="en-GB" dirty="0"/>
              <a:t>the Just in Case bag is introduced in the last two to three months of </a:t>
            </a:r>
            <a:r>
              <a:rPr lang="en-GB" dirty="0" smtClean="0"/>
              <a:t>life).</a:t>
            </a:r>
          </a:p>
          <a:p>
            <a:r>
              <a:rPr lang="en-GB" dirty="0" smtClean="0">
                <a:solidFill>
                  <a:srgbClr val="FF0000"/>
                </a:solidFill>
              </a:rPr>
              <a:t>The supply of a JIC bag in the last few days of life would not be appropriate as pharmacies require up to 72 hours to dispense a JIC bag and the quantity and choice of drugs may not be sufficient to manage the patient’s symptoms.</a:t>
            </a:r>
          </a:p>
          <a:p>
            <a:r>
              <a:rPr lang="en-GB" dirty="0" smtClean="0"/>
              <a:t>Patients should be </a:t>
            </a:r>
            <a:r>
              <a:rPr lang="en-GB" dirty="0"/>
              <a:t>on the </a:t>
            </a:r>
            <a:r>
              <a:rPr lang="en-GB" dirty="0" smtClean="0"/>
              <a:t>practice’s </a:t>
            </a:r>
            <a:r>
              <a:rPr lang="en-GB" dirty="0"/>
              <a:t>palliative care register</a:t>
            </a:r>
          </a:p>
          <a:p>
            <a:r>
              <a:rPr lang="en-GB" dirty="0" smtClean="0"/>
              <a:t>If </a:t>
            </a:r>
            <a:r>
              <a:rPr lang="en-GB" dirty="0"/>
              <a:t>there are concerns about placement of a Just in Case bag with a vulnerable patient the </a:t>
            </a:r>
            <a:r>
              <a:rPr lang="en-GB" dirty="0" smtClean="0"/>
              <a:t>prescriber </a:t>
            </a:r>
            <a:r>
              <a:rPr lang="en-GB" dirty="0"/>
              <a:t>is encouraged to inform the </a:t>
            </a:r>
            <a:r>
              <a:rPr lang="en-GB" dirty="0" smtClean="0"/>
              <a:t>NHS CD officer</a:t>
            </a:r>
            <a:r>
              <a:rPr lang="en-GB" dirty="0"/>
              <a:t>, </a:t>
            </a:r>
            <a:r>
              <a:rPr lang="en-GB" dirty="0" smtClean="0"/>
              <a:t>and involve </a:t>
            </a:r>
            <a:r>
              <a:rPr lang="en-GB" dirty="0"/>
              <a:t>local </a:t>
            </a:r>
            <a:r>
              <a:rPr lang="en-GB" dirty="0" smtClean="0"/>
              <a:t>police in discussions, </a:t>
            </a:r>
            <a:r>
              <a:rPr lang="en-GB" dirty="0"/>
              <a:t>regarding placement of the </a:t>
            </a:r>
            <a:r>
              <a:rPr lang="en-GB" dirty="0" smtClean="0"/>
              <a:t>bag.</a:t>
            </a:r>
          </a:p>
        </p:txBody>
      </p:sp>
    </p:spTree>
    <p:extLst>
      <p:ext uri="{BB962C8B-B14F-4D97-AF65-F5344CB8AC3E}">
        <p14:creationId xmlns:p14="http://schemas.microsoft.com/office/powerpoint/2010/main" val="23347525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7467600" cy="652934"/>
          </a:xfrm>
        </p:spPr>
        <p:txBody>
          <a:bodyPr/>
          <a:lstStyle/>
          <a:p>
            <a:r>
              <a:rPr lang="en-GB" dirty="0" smtClean="0"/>
              <a:t>JIC Bag Contents</a:t>
            </a:r>
            <a:endParaRPr lang="en-GB" dirty="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295320827"/>
              </p:ext>
            </p:extLst>
          </p:nvPr>
        </p:nvGraphicFramePr>
        <p:xfrm>
          <a:off x="1043608" y="1223922"/>
          <a:ext cx="5616624" cy="2739631"/>
        </p:xfrm>
        <a:graphic>
          <a:graphicData uri="http://schemas.openxmlformats.org/drawingml/2006/table">
            <a:tbl>
              <a:tblPr firstRow="1" bandRow="1">
                <a:tableStyleId>{5C22544A-7EE6-4342-B048-85BDC9FD1C3A}</a:tableStyleId>
              </a:tblPr>
              <a:tblGrid>
                <a:gridCol w="1872208">
                  <a:extLst>
                    <a:ext uri="{9D8B030D-6E8A-4147-A177-3AD203B41FA5}">
                      <a16:colId xmlns="" xmlns:a16="http://schemas.microsoft.com/office/drawing/2014/main" val="20000"/>
                    </a:ext>
                  </a:extLst>
                </a:gridCol>
                <a:gridCol w="1872208">
                  <a:extLst>
                    <a:ext uri="{9D8B030D-6E8A-4147-A177-3AD203B41FA5}">
                      <a16:colId xmlns="" xmlns:a16="http://schemas.microsoft.com/office/drawing/2014/main" val="20001"/>
                    </a:ext>
                  </a:extLst>
                </a:gridCol>
                <a:gridCol w="1872208">
                  <a:extLst>
                    <a:ext uri="{9D8B030D-6E8A-4147-A177-3AD203B41FA5}">
                      <a16:colId xmlns="" xmlns:a16="http://schemas.microsoft.com/office/drawing/2014/main" val="20002"/>
                    </a:ext>
                  </a:extLst>
                </a:gridCol>
              </a:tblGrid>
              <a:tr h="429896">
                <a:tc>
                  <a:txBody>
                    <a:bodyPr/>
                    <a:lstStyle/>
                    <a:p>
                      <a:pPr algn="ctr">
                        <a:spcAft>
                          <a:spcPts val="0"/>
                        </a:spcAft>
                      </a:pPr>
                      <a:r>
                        <a:rPr lang="en-GB" sz="1200" b="1" dirty="0">
                          <a:latin typeface="Arial"/>
                          <a:ea typeface="Times New Roman"/>
                        </a:rPr>
                        <a:t>Symptom</a:t>
                      </a:r>
                      <a:endParaRPr lang="en-GB" sz="1200" dirty="0">
                        <a:latin typeface="Times New Roman"/>
                        <a:ea typeface="Times New Roman"/>
                      </a:endParaRPr>
                    </a:p>
                  </a:txBody>
                  <a:tcPr marL="68580" marR="68580" marT="0" marB="0" anchor="ctr"/>
                </a:tc>
                <a:tc>
                  <a:txBody>
                    <a:bodyPr/>
                    <a:lstStyle/>
                    <a:p>
                      <a:pPr algn="ctr">
                        <a:spcAft>
                          <a:spcPts val="0"/>
                        </a:spcAft>
                      </a:pPr>
                      <a:r>
                        <a:rPr lang="en-GB" sz="1200" b="1" dirty="0">
                          <a:latin typeface="Arial"/>
                          <a:ea typeface="Times New Roman"/>
                        </a:rPr>
                        <a:t>Standard JIC</a:t>
                      </a:r>
                      <a:endParaRPr lang="en-GB" sz="1200" dirty="0">
                        <a:latin typeface="Times New Roman"/>
                        <a:ea typeface="Times New Roman"/>
                      </a:endParaRPr>
                    </a:p>
                  </a:txBody>
                  <a:tcPr marL="68580" marR="68580" marT="0" marB="0" anchor="ctr"/>
                </a:tc>
                <a:tc>
                  <a:txBody>
                    <a:bodyPr/>
                    <a:lstStyle/>
                    <a:p>
                      <a:pPr algn="ctr">
                        <a:spcAft>
                          <a:spcPts val="0"/>
                        </a:spcAft>
                      </a:pPr>
                      <a:r>
                        <a:rPr lang="en-GB" sz="1200" b="1" dirty="0" smtClean="0">
                          <a:latin typeface="Arial"/>
                          <a:ea typeface="Times New Roman"/>
                        </a:rPr>
                        <a:t>ALTERNATIVE </a:t>
                      </a:r>
                    </a:p>
                    <a:p>
                      <a:pPr algn="ctr">
                        <a:spcAft>
                          <a:spcPts val="0"/>
                        </a:spcAft>
                      </a:pPr>
                      <a:r>
                        <a:rPr lang="en-GB" sz="1200" b="1" dirty="0" smtClean="0">
                          <a:latin typeface="Arial"/>
                          <a:ea typeface="Times New Roman"/>
                        </a:rPr>
                        <a:t>FOR EXAMPLE</a:t>
                      </a:r>
                      <a:endParaRPr lang="en-GB" sz="1200" dirty="0">
                        <a:latin typeface="Times New Roman"/>
                        <a:ea typeface="Times New Roman"/>
                      </a:endParaRPr>
                    </a:p>
                  </a:txBody>
                  <a:tcPr marL="68580" marR="68580" marT="0" marB="0" anchor="ctr"/>
                </a:tc>
                <a:extLst>
                  <a:ext uri="{0D108BD9-81ED-4DB2-BD59-A6C34878D82A}">
                    <a16:rowId xmlns="" xmlns:a16="http://schemas.microsoft.com/office/drawing/2014/main" val="10000"/>
                  </a:ext>
                </a:extLst>
              </a:tr>
              <a:tr h="429896">
                <a:tc>
                  <a:txBody>
                    <a:bodyPr/>
                    <a:lstStyle/>
                    <a:p>
                      <a:pPr>
                        <a:spcAft>
                          <a:spcPts val="0"/>
                        </a:spcAft>
                      </a:pPr>
                      <a:r>
                        <a:rPr lang="en-GB" sz="1200" b="1">
                          <a:latin typeface="Arial"/>
                          <a:ea typeface="Times New Roman"/>
                        </a:rPr>
                        <a:t>Pain</a:t>
                      </a:r>
                      <a:endParaRPr lang="en-GB" sz="1200">
                        <a:latin typeface="Times New Roman"/>
                        <a:ea typeface="Times New Roman"/>
                      </a:endParaRPr>
                    </a:p>
                  </a:txBody>
                  <a:tcPr marL="68580" marR="68580" marT="0" marB="0" anchor="ctr"/>
                </a:tc>
                <a:tc>
                  <a:txBody>
                    <a:bodyPr/>
                    <a:lstStyle/>
                    <a:p>
                      <a:pPr>
                        <a:spcAft>
                          <a:spcPts val="0"/>
                        </a:spcAft>
                      </a:pPr>
                      <a:r>
                        <a:rPr lang="en-GB" sz="1200" dirty="0" smtClean="0">
                          <a:latin typeface="Arial"/>
                          <a:ea typeface="Times New Roman"/>
                        </a:rPr>
                        <a:t>Morphine 10mg/ml </a:t>
                      </a:r>
                      <a:r>
                        <a:rPr lang="en-GB" sz="1200" dirty="0" err="1" smtClean="0">
                          <a:latin typeface="Arial"/>
                          <a:ea typeface="Times New Roman"/>
                        </a:rPr>
                        <a:t>inj</a:t>
                      </a:r>
                      <a:endParaRPr lang="en-GB" sz="1200" dirty="0" smtClean="0">
                        <a:latin typeface="Arial"/>
                        <a:ea typeface="Times New Roman"/>
                      </a:endParaRPr>
                    </a:p>
                    <a:p>
                      <a:pPr>
                        <a:spcAft>
                          <a:spcPts val="0"/>
                        </a:spcAft>
                      </a:pPr>
                      <a:r>
                        <a:rPr lang="en-GB" sz="1200" i="1" dirty="0" smtClean="0">
                          <a:latin typeface="Arial"/>
                          <a:ea typeface="Times New Roman"/>
                        </a:rPr>
                        <a:t>10</a:t>
                      </a:r>
                      <a:r>
                        <a:rPr lang="en-GB" sz="1200" i="1" baseline="0" dirty="0" smtClean="0">
                          <a:latin typeface="Arial"/>
                          <a:ea typeface="Times New Roman"/>
                        </a:rPr>
                        <a:t> (ten) amps</a:t>
                      </a:r>
                      <a:endParaRPr lang="en-GB" sz="1200" dirty="0">
                        <a:latin typeface="Times New Roman"/>
                        <a:ea typeface="Times New Roman"/>
                      </a:endParaRPr>
                    </a:p>
                  </a:txBody>
                  <a:tcPr marL="68580" marR="68580" marT="0" marB="0" anchor="ctr"/>
                </a:tc>
                <a:tc>
                  <a:txBody>
                    <a:bodyPr/>
                    <a:lstStyle/>
                    <a:p>
                      <a:pPr>
                        <a:spcAft>
                          <a:spcPts val="0"/>
                        </a:spcAft>
                      </a:pPr>
                      <a:r>
                        <a:rPr lang="en-GB" sz="1200" dirty="0" smtClean="0">
                          <a:latin typeface="Arial"/>
                          <a:ea typeface="Times New Roman"/>
                        </a:rPr>
                        <a:t>Oxycodone</a:t>
                      </a:r>
                      <a:r>
                        <a:rPr lang="en-GB" sz="1200" baseline="0" dirty="0" smtClean="0">
                          <a:latin typeface="Arial"/>
                          <a:ea typeface="Times New Roman"/>
                        </a:rPr>
                        <a:t> 10mg/ml </a:t>
                      </a:r>
                      <a:r>
                        <a:rPr lang="en-GB" sz="1200" baseline="0" dirty="0" err="1" smtClean="0">
                          <a:latin typeface="Arial"/>
                          <a:ea typeface="Times New Roman"/>
                        </a:rPr>
                        <a:t>inj</a:t>
                      </a:r>
                      <a:endParaRPr lang="en-GB" sz="1200" dirty="0">
                        <a:latin typeface="Times New Roman"/>
                        <a:ea typeface="Times New Roman"/>
                      </a:endParaRPr>
                    </a:p>
                    <a:p>
                      <a:pPr>
                        <a:spcAft>
                          <a:spcPts val="0"/>
                        </a:spcAft>
                      </a:pPr>
                      <a:r>
                        <a:rPr lang="en-GB" sz="1200" i="1" dirty="0" smtClean="0">
                          <a:latin typeface="Arial"/>
                          <a:ea typeface="Times New Roman"/>
                        </a:rPr>
                        <a:t>10</a:t>
                      </a:r>
                      <a:r>
                        <a:rPr lang="en-GB" sz="1200" i="1" baseline="0" dirty="0" smtClean="0">
                          <a:latin typeface="Arial"/>
                          <a:ea typeface="Times New Roman"/>
                        </a:rPr>
                        <a:t> </a:t>
                      </a:r>
                      <a:r>
                        <a:rPr lang="en-GB" sz="1200" i="1" dirty="0" smtClean="0">
                          <a:latin typeface="Arial"/>
                          <a:ea typeface="Times New Roman"/>
                        </a:rPr>
                        <a:t>(ten) amps</a:t>
                      </a:r>
                      <a:endParaRPr lang="en-GB" sz="1200" dirty="0">
                        <a:latin typeface="Times New Roman"/>
                        <a:ea typeface="Times New Roman"/>
                      </a:endParaRPr>
                    </a:p>
                  </a:txBody>
                  <a:tcPr marL="68580" marR="68580" marT="0" marB="0" anchor="ctr"/>
                </a:tc>
                <a:extLst>
                  <a:ext uri="{0D108BD9-81ED-4DB2-BD59-A6C34878D82A}">
                    <a16:rowId xmlns="" xmlns:a16="http://schemas.microsoft.com/office/drawing/2014/main" val="10001"/>
                  </a:ext>
                </a:extLst>
              </a:tr>
              <a:tr h="429896">
                <a:tc>
                  <a:txBody>
                    <a:bodyPr/>
                    <a:lstStyle/>
                    <a:p>
                      <a:pPr>
                        <a:spcAft>
                          <a:spcPts val="0"/>
                        </a:spcAft>
                      </a:pPr>
                      <a:r>
                        <a:rPr lang="en-GB" sz="1200" b="1">
                          <a:latin typeface="Arial"/>
                          <a:ea typeface="Times New Roman"/>
                        </a:rPr>
                        <a:t>Nausea / Vomiting</a:t>
                      </a:r>
                      <a:endParaRPr lang="en-GB" sz="1200">
                        <a:latin typeface="Times New Roman"/>
                        <a:ea typeface="Times New Roman"/>
                      </a:endParaRPr>
                    </a:p>
                  </a:txBody>
                  <a:tcPr marL="68580" marR="68580" marT="0" marB="0" anchor="ctr"/>
                </a:tc>
                <a:tc>
                  <a:txBody>
                    <a:bodyPr/>
                    <a:lstStyle/>
                    <a:p>
                      <a:pPr>
                        <a:spcAft>
                          <a:spcPts val="0"/>
                        </a:spcAft>
                      </a:pPr>
                      <a:r>
                        <a:rPr lang="en-GB" sz="1200" dirty="0" err="1" smtClean="0">
                          <a:latin typeface="Arial"/>
                          <a:ea typeface="Times New Roman"/>
                        </a:rPr>
                        <a:t>Levomepromazine</a:t>
                      </a:r>
                      <a:r>
                        <a:rPr lang="en-GB" sz="1200" baseline="0" dirty="0" smtClean="0">
                          <a:latin typeface="Arial"/>
                          <a:ea typeface="Times New Roman"/>
                        </a:rPr>
                        <a:t> 25mg/ml </a:t>
                      </a:r>
                      <a:r>
                        <a:rPr lang="en-GB" sz="1200" baseline="0" dirty="0" err="1" smtClean="0">
                          <a:latin typeface="Arial"/>
                          <a:ea typeface="Times New Roman"/>
                        </a:rPr>
                        <a:t>inj</a:t>
                      </a:r>
                      <a:r>
                        <a:rPr lang="en-GB" sz="1200" baseline="0" dirty="0" smtClean="0">
                          <a:latin typeface="Arial"/>
                          <a:ea typeface="Times New Roman"/>
                        </a:rPr>
                        <a:t> x10 amps</a:t>
                      </a:r>
                      <a:endParaRPr lang="en-GB" sz="1200" dirty="0" smtClean="0">
                        <a:latin typeface="Arial"/>
                        <a:ea typeface="Times New Roman"/>
                      </a:endParaRPr>
                    </a:p>
                    <a:p>
                      <a:pPr>
                        <a:spcAft>
                          <a:spcPts val="0"/>
                        </a:spcAft>
                      </a:pPr>
                      <a:endParaRPr lang="en-GB" sz="1200" dirty="0">
                        <a:latin typeface="Times New Roman"/>
                        <a:ea typeface="Times New Roman"/>
                      </a:endParaRPr>
                    </a:p>
                  </a:txBody>
                  <a:tcPr marL="68580" marR="68580" marT="0" marB="0" anchor="ctr"/>
                </a:tc>
                <a:tc>
                  <a:txBody>
                    <a:bodyPr/>
                    <a:lstStyle/>
                    <a:p>
                      <a:pPr>
                        <a:spcAft>
                          <a:spcPts val="0"/>
                        </a:spcAft>
                      </a:pPr>
                      <a:r>
                        <a:rPr lang="en-GB" sz="1200" dirty="0">
                          <a:latin typeface="Arial"/>
                          <a:ea typeface="Times New Roman"/>
                        </a:rPr>
                        <a:t>Haloperidol </a:t>
                      </a:r>
                      <a:r>
                        <a:rPr lang="en-GB" sz="1200" dirty="0" smtClean="0">
                          <a:latin typeface="Arial"/>
                          <a:ea typeface="Times New Roman"/>
                        </a:rPr>
                        <a:t>5mg/ml</a:t>
                      </a:r>
                    </a:p>
                    <a:p>
                      <a:pPr>
                        <a:spcAft>
                          <a:spcPts val="0"/>
                        </a:spcAft>
                      </a:pPr>
                      <a:r>
                        <a:rPr lang="en-GB" sz="1200" i="1" dirty="0" smtClean="0">
                          <a:latin typeface="Arial"/>
                          <a:ea typeface="Times New Roman"/>
                        </a:rPr>
                        <a:t>X10 amps</a:t>
                      </a:r>
                      <a:endParaRPr lang="en-GB" sz="1200" dirty="0">
                        <a:latin typeface="Times New Roman"/>
                        <a:ea typeface="Times New Roman"/>
                      </a:endParaRPr>
                    </a:p>
                  </a:txBody>
                  <a:tcPr marL="68580" marR="68580" marT="0" marB="0" anchor="ctr"/>
                </a:tc>
                <a:extLst>
                  <a:ext uri="{0D108BD9-81ED-4DB2-BD59-A6C34878D82A}">
                    <a16:rowId xmlns="" xmlns:a16="http://schemas.microsoft.com/office/drawing/2014/main" val="10002"/>
                  </a:ext>
                </a:extLst>
              </a:tr>
              <a:tr h="429896">
                <a:tc>
                  <a:txBody>
                    <a:bodyPr/>
                    <a:lstStyle/>
                    <a:p>
                      <a:pPr>
                        <a:spcAft>
                          <a:spcPts val="0"/>
                        </a:spcAft>
                      </a:pPr>
                      <a:r>
                        <a:rPr lang="en-GB" sz="1200" b="1">
                          <a:latin typeface="Arial"/>
                          <a:ea typeface="Times New Roman"/>
                        </a:rPr>
                        <a:t>Respiratory</a:t>
                      </a:r>
                      <a:endParaRPr lang="en-GB" sz="1200">
                        <a:latin typeface="Times New Roman"/>
                        <a:ea typeface="Times New Roman"/>
                      </a:endParaRPr>
                    </a:p>
                  </a:txBody>
                  <a:tcPr marL="68580" marR="68580" marT="0" marB="0" anchor="ctr"/>
                </a:tc>
                <a:tc>
                  <a:txBody>
                    <a:bodyPr/>
                    <a:lstStyle/>
                    <a:p>
                      <a:pPr>
                        <a:spcAft>
                          <a:spcPts val="0"/>
                        </a:spcAft>
                      </a:pPr>
                      <a:r>
                        <a:rPr lang="en-GB" sz="1200" dirty="0">
                          <a:latin typeface="Arial"/>
                          <a:ea typeface="Times New Roman"/>
                        </a:rPr>
                        <a:t>Hyoscine </a:t>
                      </a:r>
                      <a:r>
                        <a:rPr lang="en-GB" sz="1200" dirty="0" err="1" smtClean="0">
                          <a:latin typeface="Arial"/>
                          <a:ea typeface="Times New Roman"/>
                        </a:rPr>
                        <a:t>Butylbromide</a:t>
                      </a:r>
                      <a:endParaRPr lang="en-GB" sz="1200" dirty="0">
                        <a:latin typeface="Times New Roman"/>
                        <a:ea typeface="Times New Roman"/>
                      </a:endParaRPr>
                    </a:p>
                    <a:p>
                      <a:pPr>
                        <a:spcAft>
                          <a:spcPts val="0"/>
                        </a:spcAft>
                      </a:pPr>
                      <a:r>
                        <a:rPr lang="en-GB" sz="1200" dirty="0" smtClean="0">
                          <a:latin typeface="Arial"/>
                          <a:ea typeface="Times New Roman"/>
                        </a:rPr>
                        <a:t>20mg/ml </a:t>
                      </a:r>
                      <a:r>
                        <a:rPr lang="en-GB" sz="1200" dirty="0" err="1" smtClean="0">
                          <a:latin typeface="Arial"/>
                          <a:ea typeface="Times New Roman"/>
                        </a:rPr>
                        <a:t>inj</a:t>
                      </a:r>
                      <a:r>
                        <a:rPr lang="en-GB" sz="1200" dirty="0" smtClean="0">
                          <a:latin typeface="Arial"/>
                          <a:ea typeface="Times New Roman"/>
                        </a:rPr>
                        <a:t> </a:t>
                      </a:r>
                      <a:r>
                        <a:rPr lang="en-GB" sz="1200" i="1" dirty="0" smtClean="0">
                          <a:latin typeface="Arial"/>
                          <a:ea typeface="Times New Roman"/>
                        </a:rPr>
                        <a:t>x10 amps</a:t>
                      </a:r>
                      <a:endParaRPr lang="en-GB" sz="1200" dirty="0">
                        <a:latin typeface="Times New Roman"/>
                        <a:ea typeface="Times New Roman"/>
                      </a:endParaRPr>
                    </a:p>
                  </a:txBody>
                  <a:tcPr marL="68580" marR="68580" marT="0" marB="0" anchor="ctr"/>
                </a:tc>
                <a:tc>
                  <a:txBody>
                    <a:bodyPr/>
                    <a:lstStyle/>
                    <a:p>
                      <a:pPr>
                        <a:spcAft>
                          <a:spcPts val="0"/>
                        </a:spcAft>
                      </a:pPr>
                      <a:r>
                        <a:rPr lang="en-GB" sz="1200" dirty="0" err="1">
                          <a:latin typeface="Arial"/>
                          <a:ea typeface="Times New Roman"/>
                        </a:rPr>
                        <a:t>Glycopyrronium</a:t>
                      </a:r>
                      <a:r>
                        <a:rPr lang="en-GB" sz="1200" dirty="0">
                          <a:latin typeface="Arial"/>
                          <a:ea typeface="Times New Roman"/>
                        </a:rPr>
                        <a:t> 200mcg/ml </a:t>
                      </a:r>
                      <a:r>
                        <a:rPr lang="en-GB" sz="1200" i="1" dirty="0" smtClean="0">
                          <a:latin typeface="Arial"/>
                          <a:ea typeface="Times New Roman"/>
                        </a:rPr>
                        <a:t>x10</a:t>
                      </a:r>
                      <a:r>
                        <a:rPr lang="en-GB" sz="1200" i="1" baseline="0" dirty="0" smtClean="0">
                          <a:latin typeface="Arial"/>
                          <a:ea typeface="Times New Roman"/>
                        </a:rPr>
                        <a:t> amps</a:t>
                      </a:r>
                      <a:endParaRPr lang="en-GB" sz="1200" dirty="0">
                        <a:latin typeface="Times New Roman"/>
                        <a:ea typeface="Times New Roman"/>
                      </a:endParaRPr>
                    </a:p>
                  </a:txBody>
                  <a:tcPr marL="68580" marR="68580" marT="0" marB="0" anchor="ctr"/>
                </a:tc>
                <a:extLst>
                  <a:ext uri="{0D108BD9-81ED-4DB2-BD59-A6C34878D82A}">
                    <a16:rowId xmlns="" xmlns:a16="http://schemas.microsoft.com/office/drawing/2014/main" val="10003"/>
                  </a:ext>
                </a:extLst>
              </a:tr>
              <a:tr h="429896">
                <a:tc>
                  <a:txBody>
                    <a:bodyPr/>
                    <a:lstStyle/>
                    <a:p>
                      <a:pPr>
                        <a:spcAft>
                          <a:spcPts val="0"/>
                        </a:spcAft>
                      </a:pPr>
                      <a:r>
                        <a:rPr lang="en-GB" sz="1200" b="1">
                          <a:latin typeface="Arial"/>
                          <a:ea typeface="Times New Roman"/>
                        </a:rPr>
                        <a:t>Anxiety</a:t>
                      </a:r>
                      <a:endParaRPr lang="en-GB" sz="1200">
                        <a:latin typeface="Times New Roman"/>
                        <a:ea typeface="Times New Roman"/>
                      </a:endParaRPr>
                    </a:p>
                  </a:txBody>
                  <a:tcPr marL="68580" marR="68580" marT="0" marB="0" anchor="ctr"/>
                </a:tc>
                <a:tc>
                  <a:txBody>
                    <a:bodyPr/>
                    <a:lstStyle/>
                    <a:p>
                      <a:pPr>
                        <a:spcAft>
                          <a:spcPts val="0"/>
                        </a:spcAft>
                      </a:pPr>
                      <a:r>
                        <a:rPr lang="en-GB" sz="1200" dirty="0">
                          <a:latin typeface="Arial"/>
                          <a:ea typeface="Times New Roman"/>
                        </a:rPr>
                        <a:t>Midazolam 10mg/2ml </a:t>
                      </a:r>
                      <a:r>
                        <a:rPr lang="en-GB" sz="1200" dirty="0" err="1" smtClean="0">
                          <a:latin typeface="Arial"/>
                          <a:ea typeface="Times New Roman"/>
                        </a:rPr>
                        <a:t>inj</a:t>
                      </a:r>
                      <a:r>
                        <a:rPr lang="en-GB" sz="1200" dirty="0" smtClean="0">
                          <a:latin typeface="Arial"/>
                          <a:ea typeface="Times New Roman"/>
                        </a:rPr>
                        <a:t> </a:t>
                      </a:r>
                      <a:r>
                        <a:rPr lang="en-GB" sz="1200" i="1" dirty="0" smtClean="0">
                          <a:latin typeface="Arial"/>
                          <a:ea typeface="Times New Roman"/>
                        </a:rPr>
                        <a:t>x10 (ten) amps</a:t>
                      </a:r>
                      <a:endParaRPr lang="en-GB" sz="1200" dirty="0">
                        <a:latin typeface="Times New Roman"/>
                        <a:ea typeface="Times New Roman"/>
                      </a:endParaRPr>
                    </a:p>
                  </a:txBody>
                  <a:tcPr marL="68580" marR="68580" marT="0" marB="0" anchor="ctr"/>
                </a:tc>
                <a:tc>
                  <a:txBody>
                    <a:bodyPr/>
                    <a:lstStyle/>
                    <a:p>
                      <a:endParaRPr lang="en-GB" dirty="0"/>
                    </a:p>
                  </a:txBody>
                  <a:tcPr/>
                </a:tc>
                <a:extLst>
                  <a:ext uri="{0D108BD9-81ED-4DB2-BD59-A6C34878D82A}">
                    <a16:rowId xmlns="" xmlns:a16="http://schemas.microsoft.com/office/drawing/2014/main" val="10004"/>
                  </a:ext>
                </a:extLst>
              </a:tr>
              <a:tr h="471407">
                <a:tc>
                  <a:txBody>
                    <a:bodyPr/>
                    <a:lstStyle/>
                    <a:p>
                      <a:pPr>
                        <a:spcAft>
                          <a:spcPts val="0"/>
                        </a:spcAft>
                      </a:pPr>
                      <a:r>
                        <a:rPr lang="en-GB" sz="1200" b="1" dirty="0">
                          <a:latin typeface="Arial"/>
                          <a:ea typeface="Times New Roman"/>
                        </a:rPr>
                        <a:t>Other</a:t>
                      </a:r>
                      <a:endParaRPr lang="en-GB" sz="1200" dirty="0">
                        <a:latin typeface="Times New Roman"/>
                        <a:ea typeface="Times New Roman"/>
                      </a:endParaRPr>
                    </a:p>
                  </a:txBody>
                  <a:tcPr marL="68580" marR="68580" marT="0" marB="0" anchor="ctr"/>
                </a:tc>
                <a:tc>
                  <a:txBody>
                    <a:bodyPr/>
                    <a:lstStyle/>
                    <a:p>
                      <a:pPr>
                        <a:spcAft>
                          <a:spcPts val="0"/>
                        </a:spcAft>
                      </a:pPr>
                      <a:r>
                        <a:rPr lang="en-GB" sz="1200" dirty="0">
                          <a:latin typeface="Arial"/>
                          <a:ea typeface="Times New Roman"/>
                        </a:rPr>
                        <a:t>Water For Injection</a:t>
                      </a:r>
                      <a:endParaRPr lang="en-GB" sz="1200" dirty="0">
                        <a:latin typeface="Times New Roman"/>
                        <a:ea typeface="Times New Roman"/>
                      </a:endParaRPr>
                    </a:p>
                    <a:p>
                      <a:pPr>
                        <a:spcAft>
                          <a:spcPts val="0"/>
                        </a:spcAft>
                      </a:pPr>
                      <a:r>
                        <a:rPr lang="en-GB" sz="1200" dirty="0">
                          <a:latin typeface="Arial"/>
                          <a:ea typeface="Times New Roman"/>
                        </a:rPr>
                        <a:t>10ml </a:t>
                      </a:r>
                      <a:r>
                        <a:rPr lang="en-GB" sz="1200" i="1" dirty="0">
                          <a:latin typeface="Arial"/>
                          <a:ea typeface="Times New Roman"/>
                        </a:rPr>
                        <a:t>(</a:t>
                      </a:r>
                      <a:r>
                        <a:rPr lang="en-GB" sz="1200" i="1" dirty="0" smtClean="0">
                          <a:latin typeface="Arial"/>
                          <a:ea typeface="Times New Roman"/>
                        </a:rPr>
                        <a:t>x10)</a:t>
                      </a:r>
                      <a:endParaRPr lang="en-GB" sz="1200" dirty="0">
                        <a:latin typeface="Times New Roman"/>
                        <a:ea typeface="Times New Roman"/>
                      </a:endParaRPr>
                    </a:p>
                  </a:txBody>
                  <a:tcPr marL="68580" marR="68580" marT="0" marB="0" anchor="ctr"/>
                </a:tc>
                <a:tc>
                  <a:txBody>
                    <a:bodyPr/>
                    <a:lstStyle/>
                    <a:p>
                      <a:endParaRPr lang="en-GB" dirty="0"/>
                    </a:p>
                  </a:txBody>
                  <a:tcPr/>
                </a:tc>
                <a:extLst>
                  <a:ext uri="{0D108BD9-81ED-4DB2-BD59-A6C34878D82A}">
                    <a16:rowId xmlns="" xmlns:a16="http://schemas.microsoft.com/office/drawing/2014/main" val="10005"/>
                  </a:ext>
                </a:extLst>
              </a:tr>
            </a:tbl>
          </a:graphicData>
        </a:graphic>
      </p:graphicFrame>
      <p:sp>
        <p:nvSpPr>
          <p:cNvPr id="5" name="Content Placeholder 2"/>
          <p:cNvSpPr txBox="1">
            <a:spLocks/>
          </p:cNvSpPr>
          <p:nvPr/>
        </p:nvSpPr>
        <p:spPr>
          <a:xfrm>
            <a:off x="539552" y="4077072"/>
            <a:ext cx="8001015" cy="2952328"/>
          </a:xfrm>
          <a:prstGeom prst="rect">
            <a:avLst/>
          </a:prstGeom>
        </p:spPr>
        <p:txBody>
          <a:bodyPr vert="horz">
            <a:normAutofit/>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r>
              <a:rPr lang="en-GB" sz="1600" dirty="0"/>
              <a:t>The prescriber will provide the </a:t>
            </a:r>
            <a:r>
              <a:rPr lang="en-GB" sz="1600" dirty="0" smtClean="0"/>
              <a:t>completed GP10/NP10 </a:t>
            </a:r>
            <a:r>
              <a:rPr lang="en-GB" sz="1600" dirty="0"/>
              <a:t>prescription for the entire contents of the bag</a:t>
            </a:r>
            <a:r>
              <a:rPr lang="en-GB" sz="1600" dirty="0" smtClean="0"/>
              <a:t>.</a:t>
            </a:r>
          </a:p>
          <a:p>
            <a:r>
              <a:rPr lang="en-GB" sz="1600" dirty="0" smtClean="0"/>
              <a:t>Prescriber can select ONE medication for each indication from the approved list above, in conjunction with local guidelines and approved practices.</a:t>
            </a:r>
          </a:p>
          <a:p>
            <a:r>
              <a:rPr lang="en-GB" sz="1600" dirty="0" smtClean="0"/>
              <a:t>Where necessary substitutions can be made for alternative medications, see palliative care guidelines for more information, www.palliativecareguidelines.scot.nhs.uk</a:t>
            </a:r>
          </a:p>
          <a:p>
            <a:r>
              <a:rPr lang="en-GB" sz="1600" dirty="0" smtClean="0"/>
              <a:t>The prescriber </a:t>
            </a:r>
            <a:r>
              <a:rPr lang="en-GB" sz="1600" dirty="0"/>
              <a:t>should consider supplying sufficient medication to cover future needs, including weekends and bank holidays when access to medication may be restricted</a:t>
            </a:r>
          </a:p>
          <a:p>
            <a:endParaRPr lang="en-GB" dirty="0"/>
          </a:p>
          <a:p>
            <a:endParaRPr lang="en-GB" dirty="0"/>
          </a:p>
        </p:txBody>
      </p:sp>
    </p:spTree>
    <p:extLst>
      <p:ext uri="{BB962C8B-B14F-4D97-AF65-F5344CB8AC3E}">
        <p14:creationId xmlns:p14="http://schemas.microsoft.com/office/powerpoint/2010/main" val="108512345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1119</TotalTime>
  <Words>2367</Words>
  <Application>Microsoft Office PowerPoint</Application>
  <PresentationFormat>On-screen Show (4:3)</PresentationFormat>
  <Paragraphs>180</Paragraphs>
  <Slides>20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SimSun</vt:lpstr>
      <vt:lpstr>Arial</vt:lpstr>
      <vt:lpstr>Bradley Hand ITC</vt:lpstr>
      <vt:lpstr>Calibri</vt:lpstr>
      <vt:lpstr>Century Schoolbook</vt:lpstr>
      <vt:lpstr>Symbol</vt:lpstr>
      <vt:lpstr>Times New Roman</vt:lpstr>
      <vt:lpstr>Wingdings</vt:lpstr>
      <vt:lpstr>Wingdings 2</vt:lpstr>
      <vt:lpstr>Oriel</vt:lpstr>
      <vt:lpstr>Just In Case Bag Scheme</vt:lpstr>
      <vt:lpstr>Background of JIC scheme?</vt:lpstr>
      <vt:lpstr>Why is the update needed?</vt:lpstr>
      <vt:lpstr>Changes</vt:lpstr>
      <vt:lpstr>The Just In Case Bag</vt:lpstr>
      <vt:lpstr>JIC Scheme 2018</vt:lpstr>
      <vt:lpstr>Prescriber Role and Responsibilities</vt:lpstr>
      <vt:lpstr>Suitable patients</vt:lpstr>
      <vt:lpstr>JIC Bag Contents</vt:lpstr>
      <vt:lpstr>Symptom Control Guidance</vt:lpstr>
      <vt:lpstr>Prescription Issue </vt:lpstr>
      <vt:lpstr>Medication Administration Record</vt:lpstr>
      <vt:lpstr>Administration instructions</vt:lpstr>
      <vt:lpstr>Community Pharmacy Role &amp; Responsibilities</vt:lpstr>
      <vt:lpstr>Supply of the JIC Bag</vt:lpstr>
      <vt:lpstr>Record Keeping</vt:lpstr>
      <vt:lpstr>Supplying the JIC</vt:lpstr>
      <vt:lpstr>Medication Administration</vt:lpstr>
      <vt:lpstr>Return/Destruction of JICs</vt:lpstr>
      <vt:lpstr>Role of LHB’s</vt:lpstr>
    </vt:vector>
  </TitlesOfParts>
  <Company>Aneurin Bevan University Health Board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ba044779</dc:creator>
  <cp:lastModifiedBy>McMillan, Alexandra</cp:lastModifiedBy>
  <cp:revision>106</cp:revision>
  <dcterms:created xsi:type="dcterms:W3CDTF">2018-02-20T12:12:04Z</dcterms:created>
  <dcterms:modified xsi:type="dcterms:W3CDTF">2019-07-04T09:58:51Z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