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63" r:id="rId6"/>
    <p:sldId id="275" r:id="rId7"/>
    <p:sldId id="259" r:id="rId8"/>
    <p:sldId id="262" r:id="rId9"/>
    <p:sldId id="279" r:id="rId10"/>
    <p:sldId id="285" r:id="rId11"/>
    <p:sldId id="286" r:id="rId12"/>
    <p:sldId id="284" r:id="rId13"/>
    <p:sldId id="287" r:id="rId14"/>
    <p:sldId id="282" r:id="rId15"/>
    <p:sldId id="283" r:id="rId16"/>
    <p:sldId id="280" r:id="rId17"/>
    <p:sldId id="270" r:id="rId18"/>
    <p:sldId id="268" r:id="rId19"/>
    <p:sldId id="276" r:id="rId20"/>
    <p:sldId id="257" r:id="rId21"/>
    <p:sldId id="264" r:id="rId22"/>
    <p:sldId id="265" r:id="rId23"/>
    <p:sldId id="278" r:id="rId24"/>
    <p:sldId id="271" r:id="rId25"/>
    <p:sldId id="266" r:id="rId26"/>
    <p:sldId id="274" r:id="rId27"/>
    <p:sldId id="267" r:id="rId28"/>
    <p:sldId id="288" r:id="rId29"/>
    <p:sldId id="260" r:id="rId30"/>
    <p:sldId id="26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Brown" initials="LB" lastIdx="1" clrIdx="0">
    <p:extLst>
      <p:ext uri="{19B8F6BF-5375-455C-9EA6-DF929625EA0E}">
        <p15:presenceInfo xmlns:p15="http://schemas.microsoft.com/office/powerpoint/2012/main" userId="Lorna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A27"/>
    <a:srgbClr val="0096DB"/>
    <a:srgbClr val="009A3E"/>
    <a:srgbClr val="004380"/>
    <a:srgbClr val="67B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78502" autoAdjust="0"/>
  </p:normalViewPr>
  <p:slideViewPr>
    <p:cSldViewPr snapToGrid="0">
      <p:cViewPr varScale="1">
        <p:scale>
          <a:sx n="55" d="100"/>
          <a:sy n="55" d="100"/>
        </p:scale>
        <p:origin x="1652" y="4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 of CPIP per</a:t>
            </a:r>
            <a:r>
              <a:rPr lang="en-US" baseline="0"/>
              <a:t> Rx range category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cat>
            <c:multiLvlStrRef>
              <c:f>Sheet1!$J$2:$L$9</c:f>
              <c:multiLvlStrCache>
                <c:ptCount val="8"/>
                <c:lvl>
                  <c:pt idx="0">
                    <c:v>Range of Rx</c:v>
                  </c:pt>
                  <c:pt idx="1">
                    <c:v>&lt;5</c:v>
                  </c:pt>
                  <c:pt idx="2">
                    <c:v>&lt;6- 24</c:v>
                  </c:pt>
                  <c:pt idx="3">
                    <c:v>25-50</c:v>
                  </c:pt>
                  <c:pt idx="4">
                    <c:v>51-99</c:v>
                  </c:pt>
                  <c:pt idx="5">
                    <c:v>Over 100</c:v>
                  </c:pt>
                  <c:pt idx="6">
                    <c:v>over 150</c:v>
                  </c:pt>
                  <c:pt idx="7">
                    <c:v>Over 250</c:v>
                  </c:pt>
                </c:lvl>
                <c:lvl>
                  <c:pt idx="0">
                    <c:v>No of CPIPS</c:v>
                  </c:pt>
                  <c:pt idx="1">
                    <c:v>9</c:v>
                  </c:pt>
                  <c:pt idx="2">
                    <c:v>19</c:v>
                  </c:pt>
                  <c:pt idx="3">
                    <c:v>25</c:v>
                  </c:pt>
                  <c:pt idx="4">
                    <c:v>28</c:v>
                  </c:pt>
                  <c:pt idx="5">
                    <c:v>7</c:v>
                  </c:pt>
                  <c:pt idx="6">
                    <c:v>4</c:v>
                  </c:pt>
                  <c:pt idx="7">
                    <c:v>5</c:v>
                  </c:pt>
                </c:lvl>
              </c:multiLvlStrCache>
            </c:multiLvlStrRef>
          </c:cat>
          <c:val>
            <c:numRef>
              <c:f>Sheet1!$M$2:$M$9</c:f>
              <c:numCache>
                <c:formatCode>General</c:formatCode>
                <c:ptCount val="8"/>
                <c:pt idx="0">
                  <c:v>0</c:v>
                </c:pt>
                <c:pt idx="1">
                  <c:v>23</c:v>
                </c:pt>
                <c:pt idx="2">
                  <c:v>282</c:v>
                </c:pt>
                <c:pt idx="3">
                  <c:v>899</c:v>
                </c:pt>
                <c:pt idx="4">
                  <c:v>1993</c:v>
                </c:pt>
                <c:pt idx="5">
                  <c:v>871</c:v>
                </c:pt>
                <c:pt idx="6">
                  <c:v>716</c:v>
                </c:pt>
                <c:pt idx="7">
                  <c:v>2148</c:v>
                </c:pt>
              </c:numCache>
            </c:numRef>
          </c:val>
        </c:ser>
        <c:ser>
          <c:idx val="1"/>
          <c:order val="1"/>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cat>
            <c:multiLvlStrRef>
              <c:f>Sheet1!$J$2:$L$9</c:f>
              <c:multiLvlStrCache>
                <c:ptCount val="8"/>
                <c:lvl>
                  <c:pt idx="0">
                    <c:v>Range of Rx</c:v>
                  </c:pt>
                  <c:pt idx="1">
                    <c:v>&lt;5</c:v>
                  </c:pt>
                  <c:pt idx="2">
                    <c:v>&lt;6- 24</c:v>
                  </c:pt>
                  <c:pt idx="3">
                    <c:v>25-50</c:v>
                  </c:pt>
                  <c:pt idx="4">
                    <c:v>51-99</c:v>
                  </c:pt>
                  <c:pt idx="5">
                    <c:v>Over 100</c:v>
                  </c:pt>
                  <c:pt idx="6">
                    <c:v>over 150</c:v>
                  </c:pt>
                  <c:pt idx="7">
                    <c:v>Over 250</c:v>
                  </c:pt>
                </c:lvl>
                <c:lvl>
                  <c:pt idx="0">
                    <c:v>No of CPIPS</c:v>
                  </c:pt>
                  <c:pt idx="1">
                    <c:v>9</c:v>
                  </c:pt>
                  <c:pt idx="2">
                    <c:v>19</c:v>
                  </c:pt>
                  <c:pt idx="3">
                    <c:v>25</c:v>
                  </c:pt>
                  <c:pt idx="4">
                    <c:v>28</c:v>
                  </c:pt>
                  <c:pt idx="5">
                    <c:v>7</c:v>
                  </c:pt>
                  <c:pt idx="6">
                    <c:v>4</c:v>
                  </c:pt>
                  <c:pt idx="7">
                    <c:v>5</c:v>
                  </c:pt>
                </c:lvl>
              </c:multiLvlStrCache>
            </c:multiLvlStrRef>
          </c:cat>
          <c:val>
            <c:numRef>
              <c:f>Sheet1!$N$2:$N$9</c:f>
              <c:numCache>
                <c:formatCode>0.00%</c:formatCode>
                <c:ptCount val="8"/>
                <c:pt idx="1">
                  <c:v>3.0000000000000001E-3</c:v>
                </c:pt>
                <c:pt idx="2" formatCode="0%">
                  <c:v>0.04</c:v>
                </c:pt>
                <c:pt idx="3" formatCode="0%">
                  <c:v>0.13</c:v>
                </c:pt>
                <c:pt idx="4">
                  <c:v>0.28799999999999998</c:v>
                </c:pt>
                <c:pt idx="5">
                  <c:v>0.126</c:v>
                </c:pt>
                <c:pt idx="6">
                  <c:v>0.10299999999999999</c:v>
                </c:pt>
                <c:pt idx="7" formatCode="0%">
                  <c:v>0.31</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B3780F5-E2C9-5153-2B42-D02960A7BD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 xmlns:a16="http://schemas.microsoft.com/office/drawing/2014/main" id="{408646A5-6BD7-A02B-81E9-24C539E10BD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0AEA58D-A96F-428B-BEB3-D174A68F4EA9}" type="datetimeFigureOut">
              <a:rPr lang="en-GB"/>
              <a:pPr>
                <a:defRPr/>
              </a:pPr>
              <a:t>02/07/2025</a:t>
            </a:fld>
            <a:endParaRPr lang="en-GB"/>
          </a:p>
        </p:txBody>
      </p:sp>
      <p:sp>
        <p:nvSpPr>
          <p:cNvPr id="4" name="Slide Image Placeholder 3">
            <a:extLst>
              <a:ext uri="{FF2B5EF4-FFF2-40B4-BE49-F238E27FC236}">
                <a16:creationId xmlns="" xmlns:a16="http://schemas.microsoft.com/office/drawing/2014/main" id="{923713EC-FCE6-C2EE-5FAB-4A30F0F86F6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 xmlns:a16="http://schemas.microsoft.com/office/drawing/2014/main" id="{59F35ED2-24B6-91C8-3FF0-AF9FB773A7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 xmlns:a16="http://schemas.microsoft.com/office/drawing/2014/main" id="{7DC310EF-208F-B12E-1E42-0757620ECDC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 xmlns:a16="http://schemas.microsoft.com/office/drawing/2014/main" id="{5BD00C06-613B-95BA-2CA6-6DE7A75EC76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DAC6E2F-EBB3-4107-9B1B-3BA75FE86B5C}" type="slidenum">
              <a:rPr lang="en-GB"/>
              <a:pPr>
                <a:defRPr/>
              </a:pPr>
              <a:t>‹#›</a:t>
            </a:fld>
            <a:endParaRPr lang="en-GB"/>
          </a:p>
        </p:txBody>
      </p:sp>
    </p:spTree>
    <p:extLst>
      <p:ext uri="{BB962C8B-B14F-4D97-AF65-F5344CB8AC3E}">
        <p14:creationId xmlns:p14="http://schemas.microsoft.com/office/powerpoint/2010/main" val="4110507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The CPDT</a:t>
            </a:r>
            <a:r>
              <a:rPr lang="en-GB" baseline="0" dirty="0" smtClean="0"/>
              <a:t> Lead Pharmacist leads on key strategic committees within Pharmacy within the above organisation hierarchy and liaises with regional and national committees  regarding community pharmacy services and engages with peers at a national level on work that will have impact throughout NHS Scotland. Locally this also includes governance of prescribing from CPIPs with support from the Senior Pharmacist CPDT in conjunction with the Common Clinical Conditions Advisory Committee (CCCAC). </a:t>
            </a:r>
            <a:endParaRPr lang="en-GB" dirty="0" smtClean="0"/>
          </a:p>
          <a:p>
            <a:endParaRPr lang="en-GB" baseline="0" dirty="0" smtClean="0"/>
          </a:p>
          <a:p>
            <a:endParaRPr lang="en-GB" baseline="0" dirty="0" smtClean="0"/>
          </a:p>
          <a:p>
            <a:r>
              <a:rPr lang="en-GB" baseline="0" dirty="0" smtClean="0"/>
              <a:t>The CPD Team support the GGC CPs day to day with payments, administration of PGDs and other relevant paperwork/procedures. </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3</a:t>
            </a:fld>
            <a:endParaRPr lang="en-GB"/>
          </a:p>
        </p:txBody>
      </p:sp>
    </p:spTree>
    <p:extLst>
      <p:ext uri="{BB962C8B-B14F-4D97-AF65-F5344CB8AC3E}">
        <p14:creationId xmlns:p14="http://schemas.microsoft.com/office/powerpoint/2010/main" val="322162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 xmlns:a16="http://schemas.microsoft.com/office/drawing/2014/main" id="{F5DE4BEC-0A60-AEE3-77F8-8C333C3A21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 xmlns:a16="http://schemas.microsoft.com/office/drawing/2014/main" id="{F8DB8343-9F02-F51E-01AA-9A8263C6AC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In</a:t>
            </a:r>
            <a:r>
              <a:rPr lang="en-GB" baseline="0" dirty="0" smtClean="0"/>
              <a:t> most recent report, </a:t>
            </a:r>
            <a:r>
              <a:rPr lang="en-GB" dirty="0" smtClean="0"/>
              <a:t>8 Prescribers of the had PL compliance</a:t>
            </a:r>
            <a:r>
              <a:rPr lang="en-GB" baseline="0" dirty="0" smtClean="0"/>
              <a:t> of less than 55%</a:t>
            </a:r>
          </a:p>
          <a:p>
            <a:r>
              <a:rPr lang="en-GB" baseline="0" dirty="0" smtClean="0"/>
              <a:t>They Rx 318 prescriptions and had an average of 42% PL compliance and 59% TF compliance. In comparison with the 97 prescribers who Rx 4407 prescriptions (average cost £3.94) PL compliance 73.7% TF of 84.7%</a:t>
            </a:r>
          </a:p>
          <a:p>
            <a:endParaRPr lang="en-GB" dirty="0" smtClean="0"/>
          </a:p>
          <a:p>
            <a:pPr eaLnBrk="1" hangingPunct="1">
              <a:spcBef>
                <a:spcPct val="0"/>
              </a:spcBef>
            </a:pPr>
            <a:endParaRPr lang="en-GB" altLang="en-US" dirty="0"/>
          </a:p>
        </p:txBody>
      </p:sp>
      <p:sp>
        <p:nvSpPr>
          <p:cNvPr id="12292" name="Slide Number Placeholder 3">
            <a:extLst>
              <a:ext uri="{FF2B5EF4-FFF2-40B4-BE49-F238E27FC236}">
                <a16:creationId xmlns="" xmlns:a16="http://schemas.microsoft.com/office/drawing/2014/main" id="{9C200B92-7839-0723-384B-212DD16B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AB05DD-3F24-4F52-8027-1D7CC777FC23}" type="slidenum">
              <a:rPr lang="en-GB" altLang="en-US" smtClean="0"/>
              <a:pPr/>
              <a:t>19</a:t>
            </a:fld>
            <a:endParaRPr lang="en-GB" altLang="en-US"/>
          </a:p>
        </p:txBody>
      </p:sp>
    </p:spTree>
    <p:extLst>
      <p:ext uri="{BB962C8B-B14F-4D97-AF65-F5344CB8AC3E}">
        <p14:creationId xmlns:p14="http://schemas.microsoft.com/office/powerpoint/2010/main" val="399222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 massive variation</a:t>
            </a:r>
            <a:r>
              <a:rPr lang="en-GB" baseline="0" dirty="0" smtClean="0"/>
              <a:t> in prescribing activity, which can be due to a number of barriers and enablers: location. Demographics of the local population, prescriber competence/confidence. </a:t>
            </a:r>
          </a:p>
          <a:p>
            <a:r>
              <a:rPr lang="en-GB" baseline="0" dirty="0" smtClean="0"/>
              <a:t>We are in the process of finalising a piece of research relating to this in GGC. </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20</a:t>
            </a:fld>
            <a:endParaRPr lang="en-GB"/>
          </a:p>
        </p:txBody>
      </p:sp>
    </p:spTree>
    <p:extLst>
      <p:ext uri="{BB962C8B-B14F-4D97-AF65-F5344CB8AC3E}">
        <p14:creationId xmlns:p14="http://schemas.microsoft.com/office/powerpoint/2010/main" val="299786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Of the top 20 2277 are ABX (only 529 could potentially be supplied via PGD.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New Nystatin PGD Dec 24. 522 nystatin Rx before this and 579 </a:t>
            </a:r>
            <a:r>
              <a:rPr lang="en-GB" sz="1200" kern="1200" dirty="0" err="1" smtClean="0">
                <a:solidFill>
                  <a:schemeClr val="tx1"/>
                </a:solidFill>
                <a:effectLst/>
                <a:latin typeface="+mn-lt"/>
                <a:ea typeface="+mn-ea"/>
                <a:cs typeface="+mn-cs"/>
              </a:rPr>
              <a:t>Otomize</a:t>
            </a:r>
            <a:r>
              <a:rPr lang="en-GB" sz="1200" kern="1200" dirty="0" smtClean="0">
                <a:solidFill>
                  <a:schemeClr val="tx1"/>
                </a:solidFill>
                <a:effectLst/>
                <a:latin typeface="+mn-lt"/>
                <a:ea typeface="+mn-ea"/>
                <a:cs typeface="+mn-cs"/>
              </a:rPr>
              <a:t> Rx – potential to share both nationally.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21</a:t>
            </a:fld>
            <a:endParaRPr lang="en-GB"/>
          </a:p>
        </p:txBody>
      </p:sp>
    </p:spTree>
    <p:extLst>
      <p:ext uri="{BB962C8B-B14F-4D97-AF65-F5344CB8AC3E}">
        <p14:creationId xmlns:p14="http://schemas.microsoft.com/office/powerpoint/2010/main" val="15096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 Prescribers of the had PL compliance</a:t>
            </a:r>
            <a:r>
              <a:rPr lang="en-GB" baseline="0" dirty="0" smtClean="0"/>
              <a:t> of less than 55%</a:t>
            </a:r>
          </a:p>
          <a:p>
            <a:r>
              <a:rPr lang="en-GB" baseline="0" dirty="0" smtClean="0"/>
              <a:t>They Rx 318 prescriptions and had an average of 42% PL compliance and 59% TF compliance. In comparison with the 97 prescribers who Rx 4407 prescriptions (average cost £3.94) PL compliance 73.7% TF of 59.7%</a:t>
            </a:r>
          </a:p>
          <a:p>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22</a:t>
            </a:fld>
            <a:endParaRPr lang="en-GB"/>
          </a:p>
        </p:txBody>
      </p:sp>
    </p:spTree>
    <p:extLst>
      <p:ext uri="{BB962C8B-B14F-4D97-AF65-F5344CB8AC3E}">
        <p14:creationId xmlns:p14="http://schemas.microsoft.com/office/powerpoint/2010/main" val="273104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23</a:t>
            </a:fld>
            <a:endParaRPr lang="en-GB"/>
          </a:p>
        </p:txBody>
      </p:sp>
    </p:spTree>
    <p:extLst>
      <p:ext uri="{BB962C8B-B14F-4D97-AF65-F5344CB8AC3E}">
        <p14:creationId xmlns:p14="http://schemas.microsoft.com/office/powerpoint/2010/main" val="33733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for joining</a:t>
            </a:r>
            <a:r>
              <a:rPr lang="en-GB" baseline="0" dirty="0" smtClean="0"/>
              <a:t> – are there any questions</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27</a:t>
            </a:fld>
            <a:endParaRPr lang="en-GB"/>
          </a:p>
        </p:txBody>
      </p:sp>
    </p:spTree>
    <p:extLst>
      <p:ext uri="{BB962C8B-B14F-4D97-AF65-F5344CB8AC3E}">
        <p14:creationId xmlns:p14="http://schemas.microsoft.com/office/powerpoint/2010/main" val="30984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4</a:t>
            </a:fld>
            <a:endParaRPr lang="en-GB"/>
          </a:p>
        </p:txBody>
      </p:sp>
    </p:spTree>
    <p:extLst>
      <p:ext uri="{BB962C8B-B14F-4D97-AF65-F5344CB8AC3E}">
        <p14:creationId xmlns:p14="http://schemas.microsoft.com/office/powerpoint/2010/main" val="150868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Numbers</a:t>
            </a:r>
            <a:r>
              <a:rPr lang="en-GB" baseline="0" dirty="0" smtClean="0"/>
              <a:t> are increasing monthly and will continue to do so. 2025/26 will be the first FTY year that comes out ‘prescriber ready’ </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5</a:t>
            </a:fld>
            <a:endParaRPr lang="en-GB"/>
          </a:p>
        </p:txBody>
      </p:sp>
    </p:spTree>
    <p:extLst>
      <p:ext uri="{BB962C8B-B14F-4D97-AF65-F5344CB8AC3E}">
        <p14:creationId xmlns:p14="http://schemas.microsoft.com/office/powerpoint/2010/main" val="165195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Ordered</a:t>
            </a:r>
            <a:r>
              <a:rPr lang="en-GB" baseline="0" dirty="0" smtClean="0"/>
              <a:t> your pads, sorted insurance and added to the mailing list, received your introductory newsletter and </a:t>
            </a:r>
            <a:r>
              <a:rPr lang="en-GB" b="1" baseline="0" dirty="0" smtClean="0"/>
              <a:t>copy of the Non Medical Prescribers Guidance/Policy</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6</a:t>
            </a:fld>
            <a:endParaRPr lang="en-GB"/>
          </a:p>
        </p:txBody>
      </p:sp>
    </p:spTree>
    <p:extLst>
      <p:ext uri="{BB962C8B-B14F-4D97-AF65-F5344CB8AC3E}">
        <p14:creationId xmlns:p14="http://schemas.microsoft.com/office/powerpoint/2010/main" val="394449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documents you have received as part of your introductory</a:t>
            </a:r>
            <a:r>
              <a:rPr lang="en-GB" baseline="0" dirty="0" smtClean="0"/>
              <a:t> information were initially written from a nursing point of view or pharmacists in the managed sector. They are in the process of being adapted to cover CPIPS working in Community Pharmacy. However the embedded principles within them should be adhered to as a CPIP, this includes engaging with the CPDT and receiving visits from the team to discuss prescribing. </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8</a:t>
            </a:fld>
            <a:endParaRPr lang="en-GB"/>
          </a:p>
        </p:txBody>
      </p:sp>
    </p:spTree>
    <p:extLst>
      <p:ext uri="{BB962C8B-B14F-4D97-AF65-F5344CB8AC3E}">
        <p14:creationId xmlns:p14="http://schemas.microsoft.com/office/powerpoint/2010/main" val="197875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10</a:t>
            </a:fld>
            <a:endParaRPr lang="en-GB"/>
          </a:p>
        </p:txBody>
      </p:sp>
    </p:spTree>
    <p:extLst>
      <p:ext uri="{BB962C8B-B14F-4D97-AF65-F5344CB8AC3E}">
        <p14:creationId xmlns:p14="http://schemas.microsoft.com/office/powerpoint/2010/main" val="128851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 take 6-8 weeks</a:t>
            </a:r>
            <a:r>
              <a:rPr lang="en-GB" baseline="0" dirty="0" smtClean="0"/>
              <a:t> to get replacement or further supplies of prescription pads. Longer at busy times or over bank holiday periods e.g. Christmas</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11</a:t>
            </a:fld>
            <a:endParaRPr lang="en-GB"/>
          </a:p>
        </p:txBody>
      </p:sp>
    </p:spTree>
    <p:extLst>
      <p:ext uri="{BB962C8B-B14F-4D97-AF65-F5344CB8AC3E}">
        <p14:creationId xmlns:p14="http://schemas.microsoft.com/office/powerpoint/2010/main" val="338742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 community pharmacy example would be Ibuprofen gel 5% as the topical </a:t>
            </a:r>
            <a:r>
              <a:rPr lang="en-US" sz="1200" kern="1200" dirty="0" err="1" smtClean="0">
                <a:solidFill>
                  <a:schemeClr val="tx1"/>
                </a:solidFill>
                <a:effectLst/>
                <a:latin typeface="+mn-lt"/>
                <a:ea typeface="+mn-ea"/>
                <a:cs typeface="+mn-cs"/>
              </a:rPr>
              <a:t>Nsaid</a:t>
            </a:r>
            <a:r>
              <a:rPr lang="en-US" sz="1200" kern="1200" dirty="0" smtClean="0">
                <a:solidFill>
                  <a:schemeClr val="tx1"/>
                </a:solidFill>
                <a:effectLst/>
                <a:latin typeface="+mn-lt"/>
                <a:ea typeface="+mn-ea"/>
                <a:cs typeface="+mn-cs"/>
              </a:rPr>
              <a:t> being preferred list choice. </a:t>
            </a:r>
            <a:r>
              <a:rPr lang="en-US" sz="1200" kern="1200" dirty="0" err="1" smtClean="0">
                <a:solidFill>
                  <a:schemeClr val="tx1"/>
                </a:solidFill>
                <a:effectLst/>
                <a:latin typeface="+mn-lt"/>
                <a:ea typeface="+mn-ea"/>
                <a:cs typeface="+mn-cs"/>
              </a:rPr>
              <a:t>Ketoprofen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Movelat</a:t>
            </a:r>
            <a:r>
              <a:rPr lang="en-US" sz="1200" kern="1200" dirty="0" smtClean="0">
                <a:solidFill>
                  <a:schemeClr val="tx1"/>
                </a:solidFill>
                <a:effectLst/>
                <a:latin typeface="+mn-lt"/>
                <a:ea typeface="+mn-ea"/>
                <a:cs typeface="+mn-cs"/>
              </a:rPr>
              <a:t> are on the Total Formulary. Diclofenac Gel is Non Formulary.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emollient</a:t>
            </a:r>
            <a:r>
              <a:rPr lang="en-US" sz="1200" kern="1200" baseline="0" dirty="0" smtClean="0">
                <a:solidFill>
                  <a:schemeClr val="tx1"/>
                </a:solidFill>
                <a:effectLst/>
                <a:latin typeface="+mn-lt"/>
                <a:ea typeface="+mn-ea"/>
                <a:cs typeface="+mn-cs"/>
              </a:rPr>
              <a:t> section of the GGC formulary has recently been updated alongside the Pharmacy Approved List options – make sure you are prescribing the correct products to help stay within prescribing budgets.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13</a:t>
            </a:fld>
            <a:endParaRPr lang="en-GB"/>
          </a:p>
        </p:txBody>
      </p:sp>
    </p:spTree>
    <p:extLst>
      <p:ext uri="{BB962C8B-B14F-4D97-AF65-F5344CB8AC3E}">
        <p14:creationId xmlns:p14="http://schemas.microsoft.com/office/powerpoint/2010/main" val="240065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Massive increase in the number of dispensed</a:t>
            </a:r>
            <a:r>
              <a:rPr lang="en-GB" baseline="0" dirty="0" smtClean="0"/>
              <a:t> items </a:t>
            </a:r>
            <a:endParaRPr lang="en-GB" dirty="0"/>
          </a:p>
        </p:txBody>
      </p:sp>
      <p:sp>
        <p:nvSpPr>
          <p:cNvPr id="4" name="Slide Number Placeholder 3"/>
          <p:cNvSpPr>
            <a:spLocks noGrp="1"/>
          </p:cNvSpPr>
          <p:nvPr>
            <p:ph type="sldNum" sz="quarter" idx="10"/>
          </p:nvPr>
        </p:nvSpPr>
        <p:spPr/>
        <p:txBody>
          <a:bodyPr/>
          <a:lstStyle/>
          <a:p>
            <a:pPr>
              <a:defRPr/>
            </a:pPr>
            <a:fld id="{5DAC6E2F-EBB3-4107-9B1B-3BA75FE86B5C}" type="slidenum">
              <a:rPr lang="en-GB" smtClean="0"/>
              <a:pPr>
                <a:defRPr/>
              </a:pPr>
              <a:t>18</a:t>
            </a:fld>
            <a:endParaRPr lang="en-GB"/>
          </a:p>
        </p:txBody>
      </p:sp>
    </p:spTree>
    <p:extLst>
      <p:ext uri="{BB962C8B-B14F-4D97-AF65-F5344CB8AC3E}">
        <p14:creationId xmlns:p14="http://schemas.microsoft.com/office/powerpoint/2010/main" val="72556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 xmlns:a16="http://schemas.microsoft.com/office/drawing/2014/main" id="{07258E6B-82A2-BABF-27AF-0C52358BF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786616"/>
            <a:ext cx="7681151" cy="701731"/>
          </a:xfrm>
          <a:solidFill>
            <a:srgbClr val="004380"/>
          </a:solidFill>
          <a:effectLst/>
        </p:spPr>
        <p:txBody>
          <a:bodyPr wrap="none" lIns="432000">
            <a:spAutoFit/>
          </a:bodyPr>
          <a:lstStyle>
            <a:lvl1pPr algn="l">
              <a:defRPr sz="4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0" y="4616006"/>
            <a:ext cx="6411558" cy="540000"/>
          </a:xfrm>
          <a:solidFill>
            <a:srgbClr val="004380"/>
          </a:solidFill>
        </p:spPr>
        <p:txBody>
          <a:bodyPr wrap="none" lIns="396000" anchor="ctr">
            <a:spAutoFit/>
          </a:bodyPr>
          <a:lstStyle>
            <a:lvl1pPr marL="0" indent="0" algn="l">
              <a:buNone/>
              <a:defRPr sz="3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8366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 xmlns:a16="http://schemas.microsoft.com/office/drawing/2014/main" id="{E0B138C6-E575-2E58-6126-78707948AFCE}"/>
              </a:ext>
            </a:extLst>
          </p:cNvPr>
          <p:cNvSpPr>
            <a:spLocks noGrp="1"/>
          </p:cNvSpPr>
          <p:nvPr>
            <p:ph type="sldNum" sz="quarter" idx="10"/>
          </p:nvPr>
        </p:nvSpPr>
        <p:spPr/>
        <p:txBody>
          <a:bodyPr/>
          <a:lstStyle>
            <a:lvl1pPr>
              <a:defRPr/>
            </a:lvl1pPr>
          </a:lstStyle>
          <a:p>
            <a:pPr>
              <a:defRPr/>
            </a:pPr>
            <a:fld id="{1AA9C4D2-A02D-4269-9A90-775D52BD0EE7}" type="slidenum">
              <a:rPr lang="en-GB" altLang="en-US"/>
              <a:pPr>
                <a:defRPr/>
              </a:pPr>
              <a:t>‹#›</a:t>
            </a:fld>
            <a:endParaRPr lang="en-GB" altLang="en-US"/>
          </a:p>
        </p:txBody>
      </p:sp>
    </p:spTree>
    <p:extLst>
      <p:ext uri="{BB962C8B-B14F-4D97-AF65-F5344CB8AC3E}">
        <p14:creationId xmlns:p14="http://schemas.microsoft.com/office/powerpoint/2010/main" val="234474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 xmlns:a16="http://schemas.microsoft.com/office/drawing/2014/main" id="{23E61D7F-046D-78E0-60B8-2BC4150B292F}"/>
              </a:ext>
            </a:extLst>
          </p:cNvPr>
          <p:cNvSpPr>
            <a:spLocks noGrp="1"/>
          </p:cNvSpPr>
          <p:nvPr>
            <p:ph type="sldNum" sz="quarter" idx="10"/>
          </p:nvPr>
        </p:nvSpPr>
        <p:spPr/>
        <p:txBody>
          <a:bodyPr/>
          <a:lstStyle>
            <a:lvl1pPr>
              <a:defRPr/>
            </a:lvl1pPr>
          </a:lstStyle>
          <a:p>
            <a:pPr>
              <a:defRPr/>
            </a:pPr>
            <a:fld id="{43A2916F-0D7C-4989-B3C7-9DB87910882A}" type="slidenum">
              <a:rPr lang="en-GB" altLang="en-US"/>
              <a:pPr>
                <a:defRPr/>
              </a:pPr>
              <a:t>‹#›</a:t>
            </a:fld>
            <a:endParaRPr lang="en-GB" altLang="en-US"/>
          </a:p>
        </p:txBody>
      </p:sp>
    </p:spTree>
    <p:extLst>
      <p:ext uri="{BB962C8B-B14F-4D97-AF65-F5344CB8AC3E}">
        <p14:creationId xmlns:p14="http://schemas.microsoft.com/office/powerpoint/2010/main" val="28341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 xmlns:a16="http://schemas.microsoft.com/office/drawing/2014/main" id="{6B24B445-54F9-5E64-1151-9684AA5D3B0F}"/>
              </a:ext>
            </a:extLst>
          </p:cNvPr>
          <p:cNvSpPr>
            <a:spLocks noGrp="1"/>
          </p:cNvSpPr>
          <p:nvPr>
            <p:ph type="sldNum" sz="quarter" idx="10"/>
          </p:nvPr>
        </p:nvSpPr>
        <p:spPr/>
        <p:txBody>
          <a:bodyPr/>
          <a:lstStyle>
            <a:lvl1pPr>
              <a:defRPr/>
            </a:lvl1pPr>
          </a:lstStyle>
          <a:p>
            <a:pPr>
              <a:defRPr/>
            </a:pPr>
            <a:fld id="{39BD5C66-3BDD-4AE2-AC63-74F666B02CDF}" type="slidenum">
              <a:rPr lang="en-GB" altLang="en-US"/>
              <a:pPr>
                <a:defRPr/>
              </a:pPr>
              <a:t>‹#›</a:t>
            </a:fld>
            <a:endParaRPr lang="en-GB" altLang="en-US"/>
          </a:p>
        </p:txBody>
      </p:sp>
    </p:spTree>
    <p:extLst>
      <p:ext uri="{BB962C8B-B14F-4D97-AF65-F5344CB8AC3E}">
        <p14:creationId xmlns:p14="http://schemas.microsoft.com/office/powerpoint/2010/main" val="229600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 xmlns:a16="http://schemas.microsoft.com/office/drawing/2014/main" id="{81F05CC7-9D97-7C80-9E99-6A517F86B051}"/>
              </a:ext>
            </a:extLst>
          </p:cNvPr>
          <p:cNvSpPr>
            <a:spLocks noGrp="1"/>
          </p:cNvSpPr>
          <p:nvPr>
            <p:ph type="sldNum" sz="quarter" idx="10"/>
          </p:nvPr>
        </p:nvSpPr>
        <p:spPr/>
        <p:txBody>
          <a:bodyPr/>
          <a:lstStyle>
            <a:lvl1pPr>
              <a:defRPr/>
            </a:lvl1pPr>
          </a:lstStyle>
          <a:p>
            <a:pPr>
              <a:defRPr/>
            </a:pPr>
            <a:fld id="{3F01227C-FCE5-4738-A398-00F5DADD651D}" type="slidenum">
              <a:rPr lang="en-GB" altLang="en-US"/>
              <a:pPr>
                <a:defRPr/>
              </a:pPr>
              <a:t>‹#›</a:t>
            </a:fld>
            <a:endParaRPr lang="en-GB" altLang="en-US"/>
          </a:p>
        </p:txBody>
      </p:sp>
    </p:spTree>
    <p:extLst>
      <p:ext uri="{BB962C8B-B14F-4D97-AF65-F5344CB8AC3E}">
        <p14:creationId xmlns:p14="http://schemas.microsoft.com/office/powerpoint/2010/main" val="814420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B5BD0A63-A48A-DBAB-1AAA-B910FF727B6C}"/>
              </a:ext>
            </a:extLst>
          </p:cNvPr>
          <p:cNvSpPr/>
          <p:nvPr userDrawn="1"/>
        </p:nvSpPr>
        <p:spPr>
          <a:xfrm>
            <a:off x="8110538" y="6323013"/>
            <a:ext cx="431800" cy="431800"/>
          </a:xfrm>
          <a:prstGeom prst="ellipse">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7" name="Picture 1">
            <a:extLst>
              <a:ext uri="{FF2B5EF4-FFF2-40B4-BE49-F238E27FC236}">
                <a16:creationId xmlns="" xmlns:a16="http://schemas.microsoft.com/office/drawing/2014/main" id="{188A7657-035E-C585-E86D-3D0FE77BEDD9}"/>
              </a:ext>
            </a:extLst>
          </p:cNvPr>
          <p:cNvPicPr>
            <a:picLocks noChangeAspect="1"/>
          </p:cNvPicPr>
          <p:nvPr userDrawn="1"/>
        </p:nvPicPr>
        <p:blipFill>
          <a:blip r:embed="rId7">
            <a:extLst>
              <a:ext uri="{28A0092B-C50C-407E-A947-70E740481C1C}">
                <a14:useLocalDpi xmlns:a14="http://schemas.microsoft.com/office/drawing/2010/main" val="0"/>
              </a:ext>
            </a:extLst>
          </a:blip>
          <a:srcRect l="32597" t="-1643" r="-998" b="31322"/>
          <a:stretch>
            <a:fillRect/>
          </a:stretch>
        </p:blipFill>
        <p:spPr bwMode="auto">
          <a:xfrm>
            <a:off x="0" y="2616200"/>
            <a:ext cx="39052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 xmlns:a16="http://schemas.microsoft.com/office/drawing/2014/main" id="{1A6533A3-798A-3726-F0F6-166CF339C18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 xmlns:a16="http://schemas.microsoft.com/office/drawing/2014/main" id="{B7C572F4-A9B8-988A-2EE5-01A111368E8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 xmlns:a16="http://schemas.microsoft.com/office/drawing/2014/main" id="{A266CF4C-B7FC-3817-D85F-75EFB897B7E8}"/>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8AB7A28C-7B3B-416A-8F44-0CABA9934D89}" type="slidenum">
              <a:rPr lang="en-GB" altLang="en-US"/>
              <a:pPr>
                <a:defRPr/>
              </a:pPr>
              <a:t>‹#›</a:t>
            </a:fld>
            <a:endParaRPr lang="en-GB" altLang="en-US"/>
          </a:p>
        </p:txBody>
      </p:sp>
      <p:cxnSp>
        <p:nvCxnSpPr>
          <p:cNvPr id="8" name="Straight Connector 7">
            <a:extLst>
              <a:ext uri="{FF2B5EF4-FFF2-40B4-BE49-F238E27FC236}">
                <a16:creationId xmlns="" xmlns:a16="http://schemas.microsoft.com/office/drawing/2014/main" id="{25177B18-4D8C-826A-1555-23E6A6CF0C4D}"/>
              </a:ext>
            </a:extLst>
          </p:cNvPr>
          <p:cNvCxnSpPr>
            <a:stCxn id="3" idx="2"/>
          </p:cNvCxnSpPr>
          <p:nvPr userDrawn="1"/>
        </p:nvCxnSpPr>
        <p:spPr>
          <a:xfrm flipH="1" flipV="1">
            <a:off x="0" y="6538913"/>
            <a:ext cx="8110538" cy="0"/>
          </a:xfrm>
          <a:prstGeom prst="line">
            <a:avLst/>
          </a:prstGeom>
          <a:ln w="95250">
            <a:solidFill>
              <a:srgbClr val="80BA27"/>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7" r:id="rId1"/>
    <p:sldLayoutId id="2147483733" r:id="rId2"/>
    <p:sldLayoutId id="2147483734" r:id="rId3"/>
    <p:sldLayoutId id="2147483735" r:id="rId4"/>
    <p:sldLayoutId id="2147483736" r:id="rId5"/>
  </p:sldLayoutIdLst>
  <p:txStyles>
    <p:titleStyle>
      <a:lvl1pPr algn="l" rtl="0" eaLnBrk="0" fontAlgn="base" hangingPunct="0">
        <a:lnSpc>
          <a:spcPct val="90000"/>
        </a:lnSpc>
        <a:spcBef>
          <a:spcPct val="0"/>
        </a:spcBef>
        <a:spcAft>
          <a:spcPct val="0"/>
        </a:spcAft>
        <a:defRPr sz="4400" kern="1200">
          <a:solidFill>
            <a:srgbClr val="80BA27"/>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rgbClr val="80BA27"/>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rgbClr val="80BA27"/>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rgbClr val="80BA27"/>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rgbClr val="80BA27"/>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Clr>
          <a:srgbClr val="80BA27"/>
        </a:buClr>
        <a:buFont typeface="Arial" panose="020B0604020202020204" pitchFamily="34" charset="0"/>
        <a:buChar char="•"/>
        <a:defRPr sz="3200" kern="1200">
          <a:solidFill>
            <a:srgbClr val="004380"/>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80BA27"/>
        </a:buClr>
        <a:buFont typeface="Arial" panose="020B0604020202020204" pitchFamily="34" charset="0"/>
        <a:buChar char="•"/>
        <a:defRPr sz="3200" kern="1200">
          <a:solidFill>
            <a:srgbClr val="004380"/>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80BA27"/>
        </a:buClr>
        <a:buFont typeface="Arial" panose="020B0604020202020204" pitchFamily="34" charset="0"/>
        <a:buChar char="•"/>
        <a:defRPr sz="3200" kern="1200">
          <a:solidFill>
            <a:srgbClr val="004380"/>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80BA27"/>
        </a:buClr>
        <a:buFont typeface="Arial" panose="020B0604020202020204" pitchFamily="34" charset="0"/>
        <a:buChar char="•"/>
        <a:defRPr sz="3200" kern="1200">
          <a:solidFill>
            <a:srgbClr val="004380"/>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80BA27"/>
        </a:buClr>
        <a:buFont typeface="Arial" panose="020B0604020202020204" pitchFamily="34" charset="0"/>
        <a:buChar char="•"/>
        <a:defRPr sz="3200" kern="1200">
          <a:solidFill>
            <a:srgbClr val="00438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01.safelinks.protection.outlook.com/?url=https://www.communitypharmacy.scot.nhs.uk/media/4117/security-of-rx-form-guidance-nov-2020.pdf&amp;data=05|01|lorna.brown7@nhs.scot|1101d540bb4245b291cf08da7f5cee3b|10efe0bda0304bca809cb5e6745e499a|0|0|637962334346347127|Unknown|TWFpbGZsb3d8eyJWIjoiMC4wLjAwMDAiLCJQIjoiV2luMzIiLCJBTiI6Ik1haWwiLCJXVCI6Mn0%3D|3000|||&amp;sdata=UoBKOLpa3TVne7pAIgA7agw8agsaxztHLmayqM6n4LU%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arn.nes.nhs.scot/46733/pharmacy/teach-and-treat-for-common-clinical-conditions/attending-a-nes-pharmacy-teach-and-treat-hub-for-common-clinical-conditions" TargetMode="External"/><Relationship Id="rId2" Type="http://schemas.openxmlformats.org/officeDocument/2006/relationships/hyperlink" Target="mailto:Michelle.Cooper@ggc.scot.nhs.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gcmedicines.org.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earn.nes.nhs.scot/7714/infection-prevention-and-control-ipc-zone/sipcep-intermediate-layer/antibiotic-management/scottish-reduction-in-antimicrobial-prescribing-scrap/module-1-antimicrobial-resistance-and-antimicrobial-stewardship-facilitated-learning-ses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learn.nes.nhs.scot/2155/pharmacy-cpd-resources/consultation-skills/consultations-skills-dealing-with-difficult-discuss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B7AC5-E07F-A68E-8064-F96313E65758}"/>
              </a:ext>
            </a:extLst>
          </p:cNvPr>
          <p:cNvSpPr>
            <a:spLocks noGrp="1"/>
          </p:cNvSpPr>
          <p:nvPr>
            <p:ph type="ctrTitle"/>
          </p:nvPr>
        </p:nvSpPr>
        <p:spPr>
          <a:xfrm>
            <a:off x="0" y="2255838"/>
            <a:ext cx="9048750" cy="684212"/>
          </a:xfrm>
        </p:spPr>
        <p:txBody>
          <a:bodyPr rtlCol="0">
            <a:normAutofit fontScale="90000"/>
          </a:bodyPr>
          <a:lstStyle/>
          <a:p>
            <a:pPr eaLnBrk="1" fontAlgn="auto" hangingPunct="1">
              <a:spcAft>
                <a:spcPts val="0"/>
              </a:spcAft>
              <a:defRPr/>
            </a:pPr>
            <a:r>
              <a:rPr lang="en-GB" dirty="0"/>
              <a:t>Pharmacy First Plus </a:t>
            </a:r>
            <a:r>
              <a:rPr lang="en-GB" dirty="0" smtClean="0"/>
              <a:t>in NHSGGC</a:t>
            </a:r>
            <a:endParaRPr lang="en-GB" dirty="0"/>
          </a:p>
        </p:txBody>
      </p:sp>
      <p:sp>
        <p:nvSpPr>
          <p:cNvPr id="4099" name="Subtitle 2">
            <a:extLst>
              <a:ext uri="{FF2B5EF4-FFF2-40B4-BE49-F238E27FC236}">
                <a16:creationId xmlns="" xmlns:a16="http://schemas.microsoft.com/office/drawing/2014/main" id="{9D3FF3F6-035C-B8E2-C668-729BCA3573AE}"/>
              </a:ext>
            </a:extLst>
          </p:cNvPr>
          <p:cNvSpPr>
            <a:spLocks noGrp="1"/>
          </p:cNvSpPr>
          <p:nvPr>
            <p:ph type="subTitle" idx="1"/>
          </p:nvPr>
        </p:nvSpPr>
        <p:spPr>
          <a:xfrm>
            <a:off x="0" y="3028950"/>
            <a:ext cx="6208713" cy="536575"/>
          </a:xfrm>
        </p:spPr>
        <p:txBody>
          <a:bodyPr/>
          <a:lstStyle/>
          <a:p>
            <a:pPr eaLnBrk="1" hangingPunct="1"/>
            <a:r>
              <a:rPr lang="en-GB" altLang="en-US"/>
              <a:t>Pamela Macintyre/Lorna Brown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don’t…….</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2800" dirty="0" smtClean="0"/>
              <a:t>Failure to complete the annual audit in a timely manner e.g.no return after 3 requests or failure to engage with the CPDT to discuss your prescribing at a visit (online or F2F),  may result in remedial action being taken:</a:t>
            </a:r>
          </a:p>
          <a:p>
            <a:r>
              <a:rPr lang="en-GB" sz="2800" dirty="0" smtClean="0">
                <a:solidFill>
                  <a:srgbClr val="FF0000"/>
                </a:solidFill>
              </a:rPr>
              <a:t>Suspension of prescriber code</a:t>
            </a:r>
          </a:p>
          <a:p>
            <a:r>
              <a:rPr lang="en-GB" sz="2800" dirty="0" smtClean="0">
                <a:solidFill>
                  <a:srgbClr val="FF0000"/>
                </a:solidFill>
              </a:rPr>
              <a:t>Flagging for cessation of PF+ payments</a:t>
            </a:r>
            <a:endParaRPr lang="en-GB" sz="28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060" y="365124"/>
            <a:ext cx="1781025" cy="1781025"/>
          </a:xfrm>
          <a:prstGeom prst="rect">
            <a:avLst/>
          </a:prstGeom>
        </p:spPr>
      </p:pic>
    </p:spTree>
    <p:extLst>
      <p:ext uri="{BB962C8B-B14F-4D97-AF65-F5344CB8AC3E}">
        <p14:creationId xmlns:p14="http://schemas.microsoft.com/office/powerpoint/2010/main" val="2942577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your pad safe…..</a:t>
            </a:r>
            <a:endParaRPr lang="en-GB" dirty="0"/>
          </a:p>
        </p:txBody>
      </p:sp>
      <p:sp>
        <p:nvSpPr>
          <p:cNvPr id="3" name="Content Placeholder 2"/>
          <p:cNvSpPr>
            <a:spLocks noGrp="1"/>
          </p:cNvSpPr>
          <p:nvPr>
            <p:ph idx="1"/>
          </p:nvPr>
        </p:nvSpPr>
        <p:spPr/>
        <p:txBody>
          <a:bodyPr/>
          <a:lstStyle/>
          <a:p>
            <a:pPr marL="0" indent="0">
              <a:buNone/>
            </a:pPr>
            <a:r>
              <a:rPr lang="en-US" sz="2800" dirty="0" smtClean="0"/>
              <a:t>Now </a:t>
            </a:r>
            <a:r>
              <a:rPr lang="en-US" sz="2800" dirty="0"/>
              <a:t>that you have your prescription pad, you </a:t>
            </a:r>
            <a:r>
              <a:rPr lang="en-US" sz="2800" dirty="0" smtClean="0"/>
              <a:t>are responsible for keeping </a:t>
            </a:r>
            <a:r>
              <a:rPr lang="en-US" sz="2800" dirty="0"/>
              <a:t>it safe and secure. As you will be </a:t>
            </a:r>
            <a:r>
              <a:rPr lang="en-US" sz="2800" dirty="0" smtClean="0"/>
              <a:t>aware, GP prescription </a:t>
            </a:r>
            <a:r>
              <a:rPr lang="en-US" sz="2800" dirty="0"/>
              <a:t>pads and individual scripts have been stolen and attempts for misuse have occurred. </a:t>
            </a:r>
            <a:endParaRPr lang="en-US" sz="2800" dirty="0" smtClean="0"/>
          </a:p>
          <a:p>
            <a:pPr marL="0" indent="0">
              <a:buNone/>
            </a:pPr>
            <a:r>
              <a:rPr lang="en-US" sz="2800" dirty="0" smtClean="0"/>
              <a:t>Look </a:t>
            </a:r>
            <a:r>
              <a:rPr lang="en-US" sz="2800" dirty="0"/>
              <a:t>at the link below for </a:t>
            </a:r>
            <a:r>
              <a:rPr lang="en-US" sz="2800" dirty="0" smtClean="0"/>
              <a:t>information </a:t>
            </a:r>
            <a:r>
              <a:rPr lang="en-US" sz="2800" dirty="0"/>
              <a:t>on how to store </a:t>
            </a:r>
            <a:r>
              <a:rPr lang="en-US" sz="2800" dirty="0" smtClean="0"/>
              <a:t>your pad. </a:t>
            </a:r>
            <a:r>
              <a:rPr lang="en-US" sz="2800" dirty="0"/>
              <a:t>Find a system that keeps your pad safe. </a:t>
            </a:r>
            <a:r>
              <a:rPr lang="en-US" sz="2800" u="sng" dirty="0">
                <a:hlinkClick r:id="rId3"/>
              </a:rPr>
              <a:t>Security of Prescription Form Guidance (scot.nhs.uk)</a:t>
            </a:r>
            <a:r>
              <a:rPr lang="en-US" sz="2800" dirty="0"/>
              <a:t> </a:t>
            </a:r>
            <a:endParaRPr lang="en-US" sz="2800" dirty="0" smtClean="0"/>
          </a:p>
          <a:p>
            <a:pPr marL="0" indent="0">
              <a:buNone/>
            </a:pPr>
            <a:r>
              <a:rPr lang="en-US" sz="2800" dirty="0" smtClean="0"/>
              <a:t>Remember to order replacements on time…..</a:t>
            </a:r>
            <a:endParaRPr lang="en-GB" sz="2800" dirty="0"/>
          </a:p>
          <a:p>
            <a:endParaRPr lang="en-GB" dirty="0"/>
          </a:p>
        </p:txBody>
      </p:sp>
    </p:spTree>
    <p:extLst>
      <p:ext uri="{BB962C8B-B14F-4D97-AF65-F5344CB8AC3E}">
        <p14:creationId xmlns:p14="http://schemas.microsoft.com/office/powerpoint/2010/main" val="351684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13935018"/>
              </p:ext>
            </p:extLst>
          </p:nvPr>
        </p:nvGraphicFramePr>
        <p:xfrm>
          <a:off x="806824" y="494851"/>
          <a:ext cx="7777777" cy="5840032"/>
        </p:xfrm>
        <a:graphic>
          <a:graphicData uri="http://schemas.openxmlformats.org/drawingml/2006/table">
            <a:tbl>
              <a:tblPr>
                <a:tableStyleId>{5C22544A-7EE6-4342-B048-85BDC9FD1C3A}</a:tableStyleId>
              </a:tblPr>
              <a:tblGrid>
                <a:gridCol w="3729531"/>
                <a:gridCol w="211112"/>
                <a:gridCol w="3837134"/>
              </a:tblGrid>
              <a:tr h="5411097">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US" sz="1800" dirty="0">
                          <a:effectLst/>
                        </a:rPr>
                        <a:t> </a:t>
                      </a:r>
                      <a:r>
                        <a:rPr lang="en-US" sz="1800" b="1" dirty="0" smtClean="0">
                          <a:solidFill>
                            <a:srgbClr val="00B050"/>
                          </a:solidFill>
                          <a:effectLst/>
                        </a:rPr>
                        <a:t>CPIP Ready Checklist √</a:t>
                      </a:r>
                      <a:endParaRPr lang="en-GB" sz="1800" b="1" dirty="0" smtClean="0">
                        <a:solidFill>
                          <a:srgbClr val="00B050"/>
                        </a:solidFill>
                        <a:effectLst/>
                      </a:endParaRPr>
                    </a:p>
                    <a:p>
                      <a:pPr>
                        <a:lnSpc>
                          <a:spcPct val="107000"/>
                        </a:lnSpc>
                        <a:spcBef>
                          <a:spcPts val="1200"/>
                        </a:spcBef>
                        <a:spcAft>
                          <a:spcPts val="0"/>
                        </a:spcAft>
                      </a:pPr>
                      <a:endParaRPr lang="en-GB" sz="600" dirty="0">
                        <a:effectLst/>
                      </a:endParaRPr>
                    </a:p>
                    <a:p>
                      <a:pPr>
                        <a:lnSpc>
                          <a:spcPct val="107000"/>
                        </a:lnSpc>
                        <a:spcBef>
                          <a:spcPts val="1200"/>
                        </a:spcBef>
                        <a:spcAft>
                          <a:spcPts val="0"/>
                        </a:spcAft>
                      </a:pPr>
                      <a:r>
                        <a:rPr lang="en-US" sz="1400" b="1" dirty="0" smtClean="0">
                          <a:effectLst/>
                        </a:rPr>
                        <a:t>Complete </a:t>
                      </a:r>
                      <a:r>
                        <a:rPr lang="en-US" sz="1400" b="1" dirty="0">
                          <a:effectLst/>
                        </a:rPr>
                        <a:t>or refresh NES Common Clinical Conditions Modules</a:t>
                      </a:r>
                      <a:endParaRPr lang="en-GB" sz="1400" b="1" dirty="0">
                        <a:effectLst/>
                      </a:endParaRPr>
                    </a:p>
                    <a:p>
                      <a:pPr>
                        <a:lnSpc>
                          <a:spcPct val="107000"/>
                        </a:lnSpc>
                        <a:spcBef>
                          <a:spcPts val="1200"/>
                        </a:spcBef>
                        <a:spcAft>
                          <a:spcPts val="0"/>
                        </a:spcAft>
                      </a:pPr>
                      <a:r>
                        <a:rPr lang="en-US" sz="1400" dirty="0">
                          <a:effectLst/>
                        </a:rPr>
                        <a:t> </a:t>
                      </a:r>
                      <a:r>
                        <a:rPr lang="en-US" sz="1400" dirty="0" smtClean="0">
                          <a:effectLst/>
                        </a:rPr>
                        <a:t>https</a:t>
                      </a:r>
                      <a:r>
                        <a:rPr lang="en-US" sz="1400" dirty="0">
                          <a:effectLst/>
                        </a:rPr>
                        <a:t>://learn.nes.nhs.scot/34219/pharmacy/cpd-resources/common-clinical-conditions</a:t>
                      </a:r>
                      <a:endParaRPr lang="en-GB" sz="1400" dirty="0">
                        <a:effectLst/>
                      </a:endParaRPr>
                    </a:p>
                    <a:p>
                      <a:pPr>
                        <a:lnSpc>
                          <a:spcPct val="107000"/>
                        </a:lnSpc>
                        <a:spcBef>
                          <a:spcPts val="1200"/>
                        </a:spcBef>
                        <a:spcAft>
                          <a:spcPts val="0"/>
                        </a:spcAft>
                      </a:pPr>
                      <a:r>
                        <a:rPr lang="en-US" sz="1400" b="1" dirty="0">
                          <a:effectLst/>
                        </a:rPr>
                        <a:t>Pads requested</a:t>
                      </a:r>
                      <a:endParaRPr lang="en-GB" sz="1400" b="1" dirty="0">
                        <a:effectLst/>
                      </a:endParaRPr>
                    </a:p>
                    <a:p>
                      <a:pPr>
                        <a:lnSpc>
                          <a:spcPct val="107000"/>
                        </a:lnSpc>
                        <a:spcBef>
                          <a:spcPts val="1200"/>
                        </a:spcBef>
                        <a:spcAft>
                          <a:spcPts val="0"/>
                        </a:spcAft>
                      </a:pPr>
                      <a:r>
                        <a:rPr lang="en-US" sz="1400" dirty="0">
                          <a:effectLst/>
                        </a:rPr>
                        <a:t>Contact: </a:t>
                      </a:r>
                      <a:r>
                        <a:rPr lang="en-US" sz="1400" u="sng" dirty="0">
                          <a:effectLst/>
                          <a:hlinkClick r:id="rId2"/>
                        </a:rPr>
                        <a:t>Michelle.Cooper@ggc.scot.nhs.uk</a:t>
                      </a:r>
                      <a:endParaRPr lang="en-GB" sz="1400" dirty="0">
                        <a:effectLst/>
                      </a:endParaRPr>
                    </a:p>
                    <a:p>
                      <a:pPr>
                        <a:lnSpc>
                          <a:spcPct val="107000"/>
                        </a:lnSpc>
                        <a:spcBef>
                          <a:spcPts val="1200"/>
                        </a:spcBef>
                        <a:spcAft>
                          <a:spcPts val="0"/>
                        </a:spcAft>
                      </a:pPr>
                      <a:r>
                        <a:rPr lang="en-US" sz="1400" b="1" dirty="0">
                          <a:effectLst/>
                        </a:rPr>
                        <a:t>Equipment purchase</a:t>
                      </a:r>
                      <a:r>
                        <a:rPr lang="en-US" sz="1400" dirty="0">
                          <a:effectLst/>
                        </a:rPr>
                        <a:t>d</a:t>
                      </a:r>
                      <a:endParaRPr lang="en-GB" sz="1400" dirty="0">
                        <a:effectLst/>
                      </a:endParaRPr>
                    </a:p>
                    <a:p>
                      <a:pPr>
                        <a:lnSpc>
                          <a:spcPct val="107000"/>
                        </a:lnSpc>
                        <a:spcBef>
                          <a:spcPts val="1200"/>
                        </a:spcBef>
                        <a:spcAft>
                          <a:spcPts val="0"/>
                        </a:spcAft>
                      </a:pPr>
                      <a:r>
                        <a:rPr lang="en-US" sz="1400" dirty="0">
                          <a:effectLst/>
                        </a:rPr>
                        <a:t>Check list (below) and potential suppliers on CP Webpage. Remember to organize servicing of instruments. </a:t>
                      </a:r>
                      <a:endParaRPr lang="en-GB" sz="1400" dirty="0">
                        <a:effectLst/>
                      </a:endParaRPr>
                    </a:p>
                    <a:p>
                      <a:pPr>
                        <a:lnSpc>
                          <a:spcPct val="107000"/>
                        </a:lnSpc>
                        <a:spcBef>
                          <a:spcPts val="1200"/>
                        </a:spcBef>
                        <a:spcAft>
                          <a:spcPts val="0"/>
                        </a:spcAft>
                      </a:pPr>
                      <a:r>
                        <a:rPr lang="en-US" sz="1400" b="1" dirty="0">
                          <a:effectLst/>
                        </a:rPr>
                        <a:t>Signed up to GGC CPIP Support Network and </a:t>
                      </a:r>
                      <a:r>
                        <a:rPr lang="en-US" sz="1400" b="1" dirty="0" smtClean="0">
                          <a:effectLst/>
                        </a:rPr>
                        <a:t>Teams</a:t>
                      </a:r>
                      <a:r>
                        <a:rPr lang="en-US" sz="1400" b="1" baseline="0" dirty="0" smtClean="0">
                          <a:effectLst/>
                        </a:rPr>
                        <a:t> Chat</a:t>
                      </a:r>
                      <a:endParaRPr lang="en-GB" sz="1400" b="1" dirty="0">
                        <a:effectLst/>
                      </a:endParaRPr>
                    </a:p>
                    <a:p>
                      <a:pPr>
                        <a:lnSpc>
                          <a:spcPct val="107000"/>
                        </a:lnSpc>
                        <a:spcBef>
                          <a:spcPts val="1200"/>
                        </a:spcBef>
                        <a:spcAft>
                          <a:spcPts val="0"/>
                        </a:spcAft>
                      </a:pPr>
                      <a:r>
                        <a:rPr lang="en-US" sz="1400" dirty="0">
                          <a:effectLst/>
                        </a:rPr>
                        <a:t>Contact: </a:t>
                      </a:r>
                      <a:r>
                        <a:rPr lang="en-US" sz="1400" u="sng" dirty="0">
                          <a:effectLst/>
                          <a:hlinkClick r:id="rId2"/>
                        </a:rPr>
                        <a:t>Michelle.Cooper@ggc.scot.nhs.uk</a:t>
                      </a:r>
                      <a:endParaRPr lang="en-GB" sz="1400" dirty="0">
                        <a:effectLst/>
                      </a:endParaRPr>
                    </a:p>
                    <a:p>
                      <a:pPr>
                        <a:lnSpc>
                          <a:spcPct val="107000"/>
                        </a:lnSpc>
                        <a:spcBef>
                          <a:spcPts val="1200"/>
                        </a:spcBef>
                        <a:spcAft>
                          <a:spcPts val="0"/>
                        </a:spcAft>
                      </a:pPr>
                      <a:r>
                        <a:rPr lang="en-US" sz="800" dirty="0">
                          <a:effectLst/>
                        </a:rPr>
                        <a:t> </a:t>
                      </a:r>
                      <a:endParaRPr lang="en-GB" sz="600" dirty="0">
                        <a:effectLst/>
                      </a:endParaRPr>
                    </a:p>
                    <a:p>
                      <a:pPr>
                        <a:lnSpc>
                          <a:spcPct val="107000"/>
                        </a:lnSpc>
                        <a:spcBef>
                          <a:spcPts val="1200"/>
                        </a:spcBef>
                        <a:spcAft>
                          <a:spcPts val="0"/>
                        </a:spcAft>
                      </a:pPr>
                      <a:r>
                        <a:rPr lang="en-US" sz="600" dirty="0">
                          <a:effectLst/>
                        </a:rPr>
                        <a:t> </a:t>
                      </a:r>
                      <a:endParaRPr lang="en-GB" sz="600" dirty="0">
                        <a:effectLst/>
                        <a:latin typeface="Avenir Next LT Pro"/>
                        <a:ea typeface="Avenir Next LT Pro"/>
                        <a:cs typeface="Times New Roman" panose="02020603050405020304" pitchFamily="18" charset="0"/>
                      </a:endParaRPr>
                    </a:p>
                  </a:txBody>
                  <a:tcPr marL="47271" marR="71112" marT="0" marB="0"/>
                </a:tc>
                <a:tc>
                  <a:txBody>
                    <a:bodyPr/>
                    <a:lstStyle/>
                    <a:p>
                      <a:pPr>
                        <a:lnSpc>
                          <a:spcPct val="107000"/>
                        </a:lnSpc>
                        <a:spcBef>
                          <a:spcPts val="1200"/>
                        </a:spcBef>
                        <a:spcAft>
                          <a:spcPts val="0"/>
                        </a:spcAft>
                      </a:pPr>
                      <a:r>
                        <a:rPr lang="en-US" sz="600" dirty="0">
                          <a:effectLst/>
                        </a:rPr>
                        <a:t> </a:t>
                      </a:r>
                      <a:endParaRPr lang="en-GB" sz="600" dirty="0">
                        <a:effectLst/>
                        <a:latin typeface="Avenir Next LT Pro"/>
                        <a:ea typeface="Avenir Next LT Pro"/>
                        <a:cs typeface="Times New Roman" panose="02020603050405020304" pitchFamily="18" charset="0"/>
                      </a:endParaRPr>
                    </a:p>
                  </a:txBody>
                  <a:tcPr marL="44394" marR="44394" marT="0" marB="0"/>
                </a:tc>
                <a:tc>
                  <a:txBody>
                    <a:bodyPr/>
                    <a:lstStyle/>
                    <a:p>
                      <a:pPr>
                        <a:lnSpc>
                          <a:spcPct val="107000"/>
                        </a:lnSpc>
                        <a:spcBef>
                          <a:spcPts val="1200"/>
                        </a:spcBef>
                        <a:spcAft>
                          <a:spcPts val="0"/>
                        </a:spcAft>
                      </a:pPr>
                      <a:r>
                        <a:rPr lang="en-US" sz="800" dirty="0">
                          <a:effectLst/>
                        </a:rPr>
                        <a:t> </a:t>
                      </a:r>
                      <a:endParaRPr lang="en-GB" sz="600" dirty="0">
                        <a:effectLst/>
                      </a:endParaRPr>
                    </a:p>
                    <a:p>
                      <a:pPr>
                        <a:lnSpc>
                          <a:spcPct val="107000"/>
                        </a:lnSpc>
                        <a:spcBef>
                          <a:spcPts val="1200"/>
                        </a:spcBef>
                        <a:spcAft>
                          <a:spcPts val="0"/>
                        </a:spcAft>
                      </a:pPr>
                      <a:r>
                        <a:rPr lang="en-US" sz="800" dirty="0">
                          <a:effectLst/>
                        </a:rPr>
                        <a:t> </a:t>
                      </a:r>
                      <a:endParaRPr lang="en-GB" sz="600" dirty="0">
                        <a:effectLst/>
                      </a:endParaRPr>
                    </a:p>
                    <a:p>
                      <a:pPr>
                        <a:lnSpc>
                          <a:spcPct val="107000"/>
                        </a:lnSpc>
                        <a:spcBef>
                          <a:spcPts val="1200"/>
                        </a:spcBef>
                        <a:spcAft>
                          <a:spcPts val="0"/>
                        </a:spcAft>
                      </a:pPr>
                      <a:r>
                        <a:rPr lang="en-US" sz="800" dirty="0">
                          <a:effectLst/>
                        </a:rPr>
                        <a:t> </a:t>
                      </a:r>
                      <a:r>
                        <a:rPr lang="en-US" sz="1400" b="1" dirty="0" smtClean="0">
                          <a:effectLst/>
                        </a:rPr>
                        <a:t>Ensure </a:t>
                      </a:r>
                      <a:r>
                        <a:rPr lang="en-US" sz="1400" b="1" dirty="0">
                          <a:effectLst/>
                        </a:rPr>
                        <a:t>indemnity insurance for IP in place</a:t>
                      </a:r>
                      <a:endParaRPr lang="en-GB" sz="1400" b="1" dirty="0">
                        <a:effectLst/>
                      </a:endParaRPr>
                    </a:p>
                    <a:p>
                      <a:pPr>
                        <a:lnSpc>
                          <a:spcPct val="107000"/>
                        </a:lnSpc>
                        <a:spcBef>
                          <a:spcPts val="1200"/>
                        </a:spcBef>
                        <a:spcAft>
                          <a:spcPts val="0"/>
                        </a:spcAft>
                      </a:pPr>
                      <a:r>
                        <a:rPr lang="en-US" sz="1400" dirty="0">
                          <a:effectLst/>
                        </a:rPr>
                        <a:t>If organized by your company check it covers IP and request a copy for your records</a:t>
                      </a:r>
                      <a:endParaRPr lang="en-GB" sz="1400" dirty="0">
                        <a:effectLst/>
                      </a:endParaRPr>
                    </a:p>
                    <a:p>
                      <a:pPr>
                        <a:lnSpc>
                          <a:spcPct val="107000"/>
                        </a:lnSpc>
                        <a:spcBef>
                          <a:spcPts val="1200"/>
                        </a:spcBef>
                        <a:spcAft>
                          <a:spcPts val="0"/>
                        </a:spcAft>
                      </a:pPr>
                      <a:r>
                        <a:rPr lang="en-US" sz="1400" b="1" dirty="0">
                          <a:effectLst/>
                        </a:rPr>
                        <a:t>Downloaded GGC </a:t>
                      </a:r>
                      <a:r>
                        <a:rPr lang="en-US" sz="1400" b="1" dirty="0" err="1">
                          <a:effectLst/>
                        </a:rPr>
                        <a:t>Formuary</a:t>
                      </a:r>
                      <a:r>
                        <a:rPr lang="en-US" sz="1400" b="1" dirty="0">
                          <a:effectLst/>
                        </a:rPr>
                        <a:t> App (also has Antibiotic guidelines). Available for Apple and Android. </a:t>
                      </a:r>
                      <a:endParaRPr lang="en-GB" sz="1400" b="1" dirty="0">
                        <a:effectLst/>
                      </a:endParaRPr>
                    </a:p>
                    <a:p>
                      <a:pPr>
                        <a:lnSpc>
                          <a:spcPct val="107000"/>
                        </a:lnSpc>
                        <a:spcBef>
                          <a:spcPts val="1200"/>
                        </a:spcBef>
                        <a:spcAft>
                          <a:spcPts val="0"/>
                        </a:spcAft>
                      </a:pPr>
                      <a:r>
                        <a:rPr lang="en-US" sz="1400" dirty="0">
                          <a:effectLst/>
                        </a:rPr>
                        <a:t>User name: </a:t>
                      </a:r>
                      <a:r>
                        <a:rPr lang="en-US" sz="1400" b="1" dirty="0" err="1">
                          <a:solidFill>
                            <a:srgbClr val="00B050"/>
                          </a:solidFill>
                          <a:effectLst/>
                        </a:rPr>
                        <a:t>ggcstaff</a:t>
                      </a:r>
                      <a:endParaRPr lang="en-GB" sz="1400" b="1" dirty="0">
                        <a:solidFill>
                          <a:srgbClr val="00B050"/>
                        </a:solidFill>
                        <a:effectLst/>
                      </a:endParaRPr>
                    </a:p>
                    <a:p>
                      <a:pPr>
                        <a:lnSpc>
                          <a:spcPct val="107000"/>
                        </a:lnSpc>
                        <a:spcBef>
                          <a:spcPts val="1200"/>
                        </a:spcBef>
                        <a:spcAft>
                          <a:spcPts val="0"/>
                        </a:spcAft>
                      </a:pPr>
                      <a:r>
                        <a:rPr lang="en-US" sz="1400" dirty="0">
                          <a:effectLst/>
                        </a:rPr>
                        <a:t>Password: </a:t>
                      </a:r>
                      <a:r>
                        <a:rPr lang="en-US" sz="1400" b="1" dirty="0">
                          <a:solidFill>
                            <a:srgbClr val="00B050"/>
                          </a:solidFill>
                          <a:effectLst/>
                        </a:rPr>
                        <a:t>medicines</a:t>
                      </a:r>
                      <a:endParaRPr lang="en-GB" sz="1400" b="1" dirty="0">
                        <a:solidFill>
                          <a:srgbClr val="00B050"/>
                        </a:solidFill>
                        <a:effectLst/>
                      </a:endParaRPr>
                    </a:p>
                    <a:p>
                      <a:pPr>
                        <a:lnSpc>
                          <a:spcPct val="107000"/>
                        </a:lnSpc>
                        <a:spcBef>
                          <a:spcPts val="1200"/>
                        </a:spcBef>
                        <a:spcAft>
                          <a:spcPts val="0"/>
                        </a:spcAft>
                      </a:pPr>
                      <a:r>
                        <a:rPr lang="en-US" sz="1400" b="1" dirty="0" smtClean="0">
                          <a:effectLst/>
                        </a:rPr>
                        <a:t>If</a:t>
                      </a:r>
                      <a:r>
                        <a:rPr lang="en-US" sz="1400" b="1" baseline="0" dirty="0" smtClean="0">
                          <a:effectLst/>
                        </a:rPr>
                        <a:t> eligible, </a:t>
                      </a:r>
                      <a:r>
                        <a:rPr lang="en-US" sz="1400" b="1" dirty="0" smtClean="0">
                          <a:effectLst/>
                        </a:rPr>
                        <a:t> book and attend a NES Teach &amp; Treat Hub </a:t>
                      </a:r>
                      <a:endParaRPr lang="en-GB" sz="1400" b="1" dirty="0">
                        <a:effectLst/>
                      </a:endParaRPr>
                    </a:p>
                    <a:p>
                      <a:pPr>
                        <a:lnSpc>
                          <a:spcPct val="107000"/>
                        </a:lnSpc>
                        <a:spcBef>
                          <a:spcPts val="1200"/>
                        </a:spcBef>
                        <a:spcAft>
                          <a:spcPts val="0"/>
                        </a:spcAft>
                      </a:pPr>
                      <a:r>
                        <a:rPr lang="en-US" sz="1400" dirty="0">
                          <a:effectLst/>
                        </a:rPr>
                        <a:t> </a:t>
                      </a:r>
                      <a:endParaRPr lang="en-GB" sz="1400" dirty="0">
                        <a:effectLst/>
                      </a:endParaRPr>
                    </a:p>
                    <a:p>
                      <a:pPr>
                        <a:lnSpc>
                          <a:spcPct val="107000"/>
                        </a:lnSpc>
                        <a:spcBef>
                          <a:spcPts val="1200"/>
                        </a:spcBef>
                        <a:spcAft>
                          <a:spcPts val="0"/>
                        </a:spcAft>
                      </a:pPr>
                      <a:r>
                        <a:rPr lang="en-US" sz="1400" u="sng" dirty="0">
                          <a:effectLst/>
                          <a:hlinkClick r:id="rId3"/>
                        </a:rPr>
                        <a:t>https://learn.nes.nhs.scot/46733/pharmacy/teach-and-treat-for-common-clinical-conditions/attending-a-nes-pharmacy-teach-and-treat-hub-for-common-clinical-conditions</a:t>
                      </a:r>
                      <a:endParaRPr lang="en-GB" sz="1400" dirty="0">
                        <a:effectLst/>
                      </a:endParaRPr>
                    </a:p>
                    <a:p>
                      <a:pPr>
                        <a:lnSpc>
                          <a:spcPct val="107000"/>
                        </a:lnSpc>
                        <a:spcBef>
                          <a:spcPts val="1200"/>
                        </a:spcBef>
                        <a:spcAft>
                          <a:spcPts val="0"/>
                        </a:spcAft>
                      </a:pPr>
                      <a:r>
                        <a:rPr lang="en-US" sz="800" dirty="0">
                          <a:effectLst/>
                        </a:rPr>
                        <a:t> </a:t>
                      </a:r>
                      <a:endParaRPr lang="en-GB" sz="600" dirty="0">
                        <a:effectLst/>
                      </a:endParaRPr>
                    </a:p>
                    <a:p>
                      <a:pPr>
                        <a:lnSpc>
                          <a:spcPct val="107000"/>
                        </a:lnSpc>
                        <a:spcBef>
                          <a:spcPts val="1200"/>
                        </a:spcBef>
                        <a:spcAft>
                          <a:spcPts val="0"/>
                        </a:spcAft>
                      </a:pPr>
                      <a:r>
                        <a:rPr lang="en-US" sz="600" dirty="0">
                          <a:effectLst/>
                        </a:rPr>
                        <a:t> </a:t>
                      </a:r>
                      <a:endParaRPr lang="en-GB" sz="600" dirty="0">
                        <a:effectLst/>
                      </a:endParaRPr>
                    </a:p>
                    <a:p>
                      <a:pPr>
                        <a:lnSpc>
                          <a:spcPct val="107000"/>
                        </a:lnSpc>
                        <a:spcBef>
                          <a:spcPts val="1200"/>
                        </a:spcBef>
                        <a:spcAft>
                          <a:spcPts val="0"/>
                        </a:spcAft>
                      </a:pPr>
                      <a:r>
                        <a:rPr lang="en-US" sz="600" dirty="0">
                          <a:effectLst/>
                        </a:rPr>
                        <a:t> </a:t>
                      </a:r>
                      <a:endParaRPr lang="en-GB" sz="600" dirty="0">
                        <a:effectLst/>
                        <a:latin typeface="Avenir Next LT Pro"/>
                        <a:ea typeface="Avenir Next LT Pro"/>
                        <a:cs typeface="Times New Roman" panose="02020603050405020304" pitchFamily="18" charset="0"/>
                      </a:endParaRPr>
                    </a:p>
                  </a:txBody>
                  <a:tcPr marL="71112" marR="71112" marT="0" marB="0"/>
                </a:tc>
              </a:tr>
            </a:tbl>
          </a:graphicData>
        </a:graphic>
      </p:graphicFrame>
      <p:sp>
        <p:nvSpPr>
          <p:cNvPr id="9" name="Rectangle 8"/>
          <p:cNvSpPr>
            <a:spLocks/>
          </p:cNvSpPr>
          <p:nvPr/>
        </p:nvSpPr>
        <p:spPr>
          <a:xfrm>
            <a:off x="9359900" y="4551363"/>
            <a:ext cx="257175" cy="314325"/>
          </a:xfrm>
          <a:prstGeom prst="rect">
            <a:avLst/>
          </a:prstGeom>
          <a:solidFill>
            <a:srgbClr val="DDDDDD"/>
          </a:solidFill>
          <a:ln w="12700" cap="flat" cmpd="sng" algn="ctr">
            <a:solidFill>
              <a:srgbClr val="DDDDD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p:cNvSpPr>
            <a:spLocks/>
          </p:cNvSpPr>
          <p:nvPr/>
        </p:nvSpPr>
        <p:spPr>
          <a:xfrm>
            <a:off x="9426575" y="3530600"/>
            <a:ext cx="257175" cy="314325"/>
          </a:xfrm>
          <a:prstGeom prst="rect">
            <a:avLst/>
          </a:prstGeom>
          <a:solidFill>
            <a:srgbClr val="DDDDDD"/>
          </a:solidFill>
          <a:ln w="12700" cap="flat" cmpd="sng" algn="ctr">
            <a:solidFill>
              <a:srgbClr val="DDDDD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p:cNvSpPr>
            <a:spLocks/>
          </p:cNvSpPr>
          <p:nvPr/>
        </p:nvSpPr>
        <p:spPr>
          <a:xfrm>
            <a:off x="9255125" y="5472113"/>
            <a:ext cx="257175" cy="314325"/>
          </a:xfrm>
          <a:prstGeom prst="rect">
            <a:avLst/>
          </a:prstGeom>
          <a:solidFill>
            <a:srgbClr val="DDDDDD"/>
          </a:solidFill>
          <a:ln w="12700" cap="flat" cmpd="sng" algn="ctr">
            <a:solidFill>
              <a:srgbClr val="DDDDD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85923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NHSGGC Formulary &amp; Preferred List </a:t>
            </a:r>
            <a:endParaRPr lang="en-GB" dirty="0"/>
          </a:p>
        </p:txBody>
      </p:sp>
      <p:sp>
        <p:nvSpPr>
          <p:cNvPr id="3" name="Content Placeholder 2"/>
          <p:cNvSpPr>
            <a:spLocks noGrp="1"/>
          </p:cNvSpPr>
          <p:nvPr>
            <p:ph idx="1"/>
          </p:nvPr>
        </p:nvSpPr>
        <p:spPr/>
        <p:txBody>
          <a:bodyPr/>
          <a:lstStyle/>
          <a:p>
            <a:pPr marL="0" indent="0">
              <a:buNone/>
            </a:pPr>
            <a:r>
              <a:rPr lang="en-US" sz="2400" dirty="0" smtClean="0"/>
              <a:t>Available </a:t>
            </a:r>
            <a:r>
              <a:rPr lang="en-US" sz="2400" dirty="0"/>
              <a:t>at  </a:t>
            </a:r>
            <a:r>
              <a:rPr lang="en-US" sz="2400" u="sng" dirty="0">
                <a:hlinkClick r:id="rId3"/>
              </a:rPr>
              <a:t>GGC Medicines: </a:t>
            </a:r>
            <a:r>
              <a:rPr lang="en-US" sz="2400" u="sng" dirty="0" smtClean="0">
                <a:hlinkClick r:id="rId3"/>
              </a:rPr>
              <a:t>Home</a:t>
            </a:r>
            <a:r>
              <a:rPr lang="en-US" sz="2400" dirty="0" smtClean="0"/>
              <a:t> </a:t>
            </a:r>
            <a:r>
              <a:rPr lang="en-US" sz="2400" dirty="0"/>
              <a:t>is the list of items approved for prescribing within GGC. The </a:t>
            </a:r>
            <a:r>
              <a:rPr lang="en-US" sz="2400" b="1" dirty="0"/>
              <a:t>formulary</a:t>
            </a:r>
            <a:r>
              <a:rPr lang="en-US" sz="2400" dirty="0"/>
              <a:t> covers both primary and secondary care so you may find some items that are noted as </a:t>
            </a:r>
            <a:r>
              <a:rPr lang="en-US" sz="2400" b="1" dirty="0"/>
              <a:t>S</a:t>
            </a:r>
            <a:r>
              <a:rPr lang="en-US" sz="2400" dirty="0"/>
              <a:t> – Specialist initiation </a:t>
            </a:r>
            <a:r>
              <a:rPr lang="en-US" sz="2400" dirty="0" smtClean="0"/>
              <a:t>only</a:t>
            </a:r>
            <a:r>
              <a:rPr lang="en-US" sz="2400" dirty="0"/>
              <a:t> </a:t>
            </a:r>
            <a:r>
              <a:rPr lang="en-US" sz="2400" dirty="0" smtClean="0"/>
              <a:t>(</a:t>
            </a:r>
            <a:r>
              <a:rPr lang="en-US" sz="2400" dirty="0" smtClean="0">
                <a:solidFill>
                  <a:srgbClr val="FF0000"/>
                </a:solidFill>
              </a:rPr>
              <a:t>not for primary care or CP supply or initiation</a:t>
            </a:r>
            <a:r>
              <a:rPr lang="en-US" sz="2400" dirty="0" smtClean="0"/>
              <a:t>)</a:t>
            </a:r>
          </a:p>
          <a:p>
            <a:pPr marL="0" indent="0">
              <a:buNone/>
            </a:pPr>
            <a:r>
              <a:rPr lang="en-US" sz="2400" dirty="0" smtClean="0"/>
              <a:t>Within </a:t>
            </a:r>
            <a:r>
              <a:rPr lang="en-US" sz="2400" dirty="0"/>
              <a:t>the formulary there is the </a:t>
            </a:r>
            <a:r>
              <a:rPr lang="en-US" sz="2400" b="1" dirty="0"/>
              <a:t>Preferred List (PL), </a:t>
            </a:r>
            <a:r>
              <a:rPr lang="en-US" sz="2400" dirty="0" smtClean="0"/>
              <a:t>these are first </a:t>
            </a:r>
            <a:r>
              <a:rPr lang="en-US" sz="2400" dirty="0"/>
              <a:t>line choices which can be applicable to most patients and scenarios</a:t>
            </a:r>
            <a:r>
              <a:rPr lang="en-US" sz="2400" dirty="0" smtClean="0"/>
              <a:t>.</a:t>
            </a:r>
          </a:p>
          <a:p>
            <a:pPr marL="0" indent="0">
              <a:buNone/>
            </a:pPr>
            <a:r>
              <a:rPr lang="en-US" sz="2400" dirty="0" smtClean="0"/>
              <a:t>There </a:t>
            </a:r>
            <a:r>
              <a:rPr lang="en-US" sz="2400" dirty="0"/>
              <a:t>is evidence that knowing a small list of drugs well can be beneficial to prescribing as you are more familiar with the dosage regimen, potential interactions and counselling required.</a:t>
            </a:r>
            <a:endParaRPr lang="en-GB" sz="2400" dirty="0"/>
          </a:p>
          <a:p>
            <a:endParaRPr lang="en-GB" dirty="0"/>
          </a:p>
        </p:txBody>
      </p:sp>
    </p:spTree>
    <p:extLst>
      <p:ext uri="{BB962C8B-B14F-4D97-AF65-F5344CB8AC3E}">
        <p14:creationId xmlns:p14="http://schemas.microsoft.com/office/powerpoint/2010/main" val="281990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 xmlns:a16="http://schemas.microsoft.com/office/drawing/2014/main" id="{F27D5825-ACDD-2E73-9702-06ED32D454E1}"/>
              </a:ext>
            </a:extLst>
          </p:cNvPr>
          <p:cNvSpPr>
            <a:spLocks noGrp="1"/>
          </p:cNvSpPr>
          <p:nvPr>
            <p:ph type="title"/>
          </p:nvPr>
        </p:nvSpPr>
        <p:spPr/>
        <p:txBody>
          <a:bodyPr/>
          <a:lstStyle/>
          <a:p>
            <a:r>
              <a:rPr lang="en-GB" altLang="en-US"/>
              <a:t>Importance of Formulary and Preferred List compliance</a:t>
            </a:r>
          </a:p>
        </p:txBody>
      </p:sp>
      <p:sp>
        <p:nvSpPr>
          <p:cNvPr id="13315" name="Content Placeholder 2">
            <a:extLst>
              <a:ext uri="{FF2B5EF4-FFF2-40B4-BE49-F238E27FC236}">
                <a16:creationId xmlns="" xmlns:a16="http://schemas.microsoft.com/office/drawing/2014/main" id="{BD2AE7CB-DAA6-03BC-0283-83FD7653EAB9}"/>
              </a:ext>
            </a:extLst>
          </p:cNvPr>
          <p:cNvSpPr>
            <a:spLocks noGrp="1"/>
          </p:cNvSpPr>
          <p:nvPr>
            <p:ph idx="1"/>
          </p:nvPr>
        </p:nvSpPr>
        <p:spPr/>
        <p:txBody>
          <a:bodyPr/>
          <a:lstStyle/>
          <a:p>
            <a:r>
              <a:rPr lang="en-GB" altLang="en-US" dirty="0"/>
              <a:t>Choices are evidence based</a:t>
            </a:r>
          </a:p>
          <a:p>
            <a:r>
              <a:rPr lang="en-GB" altLang="en-US" dirty="0"/>
              <a:t>Linked to and included in guidelines</a:t>
            </a:r>
          </a:p>
          <a:p>
            <a:r>
              <a:rPr lang="en-GB" altLang="en-US" dirty="0"/>
              <a:t>Usually cost </a:t>
            </a:r>
            <a:r>
              <a:rPr lang="en-GB" altLang="en-US" dirty="0" smtClean="0"/>
              <a:t>effective (manage budgets)</a:t>
            </a:r>
            <a:endParaRPr lang="en-GB" altLang="en-US" dirty="0"/>
          </a:p>
          <a:p>
            <a:r>
              <a:rPr lang="en-GB" altLang="en-US" dirty="0"/>
              <a:t>Often tried and tested</a:t>
            </a:r>
          </a:p>
          <a:p>
            <a:r>
              <a:rPr lang="en-GB" altLang="en-US" dirty="0"/>
              <a:t>Benefits of familiarity in prescribing regimes and interactions</a:t>
            </a:r>
          </a:p>
          <a:p>
            <a:r>
              <a:rPr lang="en-GB" altLang="en-US" dirty="0"/>
              <a:t>GPs and other prescribers are requested to adhere to them.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8AA9797D-07B0-2BFB-31D1-AB54A3E4A3A1}"/>
              </a:ext>
            </a:extLst>
          </p:cNvPr>
          <p:cNvSpPr>
            <a:spLocks noGrp="1"/>
          </p:cNvSpPr>
          <p:nvPr>
            <p:ph type="title"/>
          </p:nvPr>
        </p:nvSpPr>
        <p:spPr/>
        <p:txBody>
          <a:bodyPr/>
          <a:lstStyle/>
          <a:p>
            <a:r>
              <a:rPr lang="en-GB" altLang="en-US"/>
              <a:t>Health Board Support </a:t>
            </a:r>
          </a:p>
        </p:txBody>
      </p:sp>
      <p:sp>
        <p:nvSpPr>
          <p:cNvPr id="3" name="Content Placeholder 2">
            <a:extLst>
              <a:ext uri="{FF2B5EF4-FFF2-40B4-BE49-F238E27FC236}">
                <a16:creationId xmlns="" xmlns:a16="http://schemas.microsoft.com/office/drawing/2014/main" id="{B4B16A51-FB8D-E707-9E2C-55C4F3908C1C}"/>
              </a:ext>
            </a:extLst>
          </p:cNvPr>
          <p:cNvSpPr>
            <a:spLocks noGrp="1"/>
          </p:cNvSpPr>
          <p:nvPr>
            <p:ph idx="1"/>
          </p:nvPr>
        </p:nvSpPr>
        <p:spPr>
          <a:xfrm>
            <a:off x="628650" y="1578200"/>
            <a:ext cx="7886700" cy="4351338"/>
          </a:xfrm>
        </p:spPr>
        <p:txBody>
          <a:bodyPr/>
          <a:lstStyle/>
          <a:p>
            <a:pPr marL="0" indent="0">
              <a:buFont typeface="Arial" panose="020B0604020202020204" pitchFamily="34" charset="0"/>
              <a:buNone/>
              <a:defRPr/>
            </a:pPr>
            <a:r>
              <a:rPr lang="en-GB" sz="2800" b="1" dirty="0" smtClean="0"/>
              <a:t>Common Clinical Conditions Advisory </a:t>
            </a:r>
            <a:r>
              <a:rPr lang="en-GB" sz="2800" b="1" dirty="0"/>
              <a:t>Group</a:t>
            </a:r>
          </a:p>
          <a:p>
            <a:pPr>
              <a:defRPr/>
            </a:pPr>
            <a:r>
              <a:rPr lang="en-GB" dirty="0"/>
              <a:t>Membership includes – CPIPs, Contractors, </a:t>
            </a:r>
            <a:r>
              <a:rPr lang="en-GB" dirty="0" smtClean="0"/>
              <a:t>Medical Representative (Clinical Director), </a:t>
            </a:r>
            <a:r>
              <a:rPr lang="en-GB" dirty="0"/>
              <a:t>NES rep and Primary Care Pharmacist</a:t>
            </a:r>
          </a:p>
          <a:p>
            <a:pPr marL="0" indent="0">
              <a:buFont typeface="Arial" panose="020B0604020202020204" pitchFamily="34" charset="0"/>
              <a:buNone/>
              <a:defRPr/>
            </a:pPr>
            <a:endParaRPr lang="en-GB" dirty="0"/>
          </a:p>
          <a:p>
            <a:pPr>
              <a:defRPr/>
            </a:pPr>
            <a:r>
              <a:rPr lang="en-GB" dirty="0" smtClean="0"/>
              <a:t>Memorandum of Understanding( MOU) with CPIPs </a:t>
            </a:r>
            <a:r>
              <a:rPr lang="en-GB" dirty="0"/>
              <a:t>– details monitoring/governance and support for prescribers</a:t>
            </a:r>
          </a:p>
          <a:p>
            <a:pPr>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monitor prescribing?</a:t>
            </a:r>
            <a:endParaRPr lang="en-GB" dirty="0"/>
          </a:p>
        </p:txBody>
      </p:sp>
      <p:sp>
        <p:nvSpPr>
          <p:cNvPr id="3" name="Content Placeholder 2"/>
          <p:cNvSpPr>
            <a:spLocks noGrp="1"/>
          </p:cNvSpPr>
          <p:nvPr>
            <p:ph idx="1"/>
          </p:nvPr>
        </p:nvSpPr>
        <p:spPr/>
        <p:txBody>
          <a:bodyPr/>
          <a:lstStyle/>
          <a:p>
            <a:r>
              <a:rPr lang="en-GB" dirty="0" smtClean="0"/>
              <a:t>Using PRISMs data to generate reports to track prescribing, trends, costs and formulary/preferred list compliance</a:t>
            </a:r>
          </a:p>
          <a:p>
            <a:r>
              <a:rPr lang="en-GB" dirty="0" smtClean="0"/>
              <a:t>Management reports to CCC Advisory Group</a:t>
            </a:r>
          </a:p>
          <a:p>
            <a:r>
              <a:rPr lang="en-GB" dirty="0" smtClean="0"/>
              <a:t>Individual reports for CPIPs to review their own prescribing</a:t>
            </a:r>
          </a:p>
          <a:p>
            <a:r>
              <a:rPr lang="en-GB" dirty="0" smtClean="0"/>
              <a:t>Images of scripts can be requested for clarification or investigation as needed</a:t>
            </a:r>
          </a:p>
        </p:txBody>
      </p:sp>
    </p:spTree>
    <p:extLst>
      <p:ext uri="{BB962C8B-B14F-4D97-AF65-F5344CB8AC3E}">
        <p14:creationId xmlns:p14="http://schemas.microsoft.com/office/powerpoint/2010/main" val="347728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90946" y="516074"/>
            <a:ext cx="5018446" cy="2237073"/>
          </a:xfrm>
          <a:prstGeom prst="rect">
            <a:avLst/>
          </a:prstGeom>
        </p:spPr>
      </p:pic>
      <p:pic>
        <p:nvPicPr>
          <p:cNvPr id="4" name="Picture 3"/>
          <p:cNvPicPr>
            <a:picLocks noChangeAspect="1"/>
          </p:cNvPicPr>
          <p:nvPr/>
        </p:nvPicPr>
        <p:blipFill>
          <a:blip r:embed="rId3"/>
          <a:stretch>
            <a:fillRect/>
          </a:stretch>
        </p:blipFill>
        <p:spPr>
          <a:xfrm>
            <a:off x="3151990" y="3316984"/>
            <a:ext cx="4626550" cy="16655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 xmlns:a16="http://schemas.microsoft.com/office/drawing/2014/main" id="{E62887C8-91F2-315D-3DC9-C5E5B80934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950" y="212856"/>
            <a:ext cx="1052382" cy="105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a:extLst>
              <a:ext uri="{FF2B5EF4-FFF2-40B4-BE49-F238E27FC236}">
                <a16:creationId xmlns="" xmlns:a16="http://schemas.microsoft.com/office/drawing/2014/main" id="{CD43D9A0-753A-16D4-E1AE-51D118674D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3000" y="1350963"/>
            <a:ext cx="19891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Then and now…….</a:t>
            </a:r>
            <a:endParaRPr lang="en-GB" dirty="0"/>
          </a:p>
        </p:txBody>
      </p:sp>
      <p:pic>
        <p:nvPicPr>
          <p:cNvPr id="9220" name="Content Placeholder 3" descr="Chart, bar chart, histogram&#10;&#10;Description automatically generated">
            <a:extLst>
              <a:ext uri="{FF2B5EF4-FFF2-40B4-BE49-F238E27FC236}">
                <a16:creationId xmlns="" xmlns:a16="http://schemas.microsoft.com/office/drawing/2014/main" id="{EAA6978C-6622-1160-B998-2CB11BF9AE36}"/>
              </a:ext>
            </a:extLst>
          </p:cNvPr>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628650" y="2675953"/>
            <a:ext cx="3886200" cy="2650681"/>
          </a:xfrm>
        </p:spPr>
      </p:pic>
      <p:pic>
        <p:nvPicPr>
          <p:cNvPr id="4" name="Content Placeholder 3"/>
          <p:cNvPicPr>
            <a:picLocks noGrp="1" noChangeAspect="1"/>
          </p:cNvPicPr>
          <p:nvPr>
            <p:ph sz="half" idx="2"/>
          </p:nvPr>
        </p:nvPicPr>
        <p:blipFill>
          <a:blip r:embed="rId6"/>
          <a:stretch>
            <a:fillRect/>
          </a:stretch>
        </p:blipFill>
        <p:spPr>
          <a:xfrm>
            <a:off x="4629150" y="2829652"/>
            <a:ext cx="3886200" cy="249698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 xmlns:a16="http://schemas.microsoft.com/office/drawing/2014/main" id="{ACA44353-2E61-1065-C80B-F615807163E5}"/>
              </a:ext>
            </a:extLst>
          </p:cNvPr>
          <p:cNvSpPr>
            <a:spLocks noGrp="1"/>
          </p:cNvSpPr>
          <p:nvPr>
            <p:ph sz="half" idx="1"/>
          </p:nvPr>
        </p:nvSpPr>
        <p:spPr/>
        <p:txBody>
          <a:bodyPr/>
          <a:lstStyle/>
          <a:p>
            <a:pPr marL="0" indent="0">
              <a:buNone/>
            </a:pPr>
            <a:r>
              <a:rPr lang="en-GB" altLang="en-US" sz="1800" b="1" dirty="0" smtClean="0"/>
              <a:t>May 21-Oct 21 </a:t>
            </a:r>
          </a:p>
          <a:p>
            <a:r>
              <a:rPr lang="en-GB" altLang="en-US" sz="1800" dirty="0" smtClean="0"/>
              <a:t>1285 </a:t>
            </a:r>
            <a:r>
              <a:rPr lang="en-GB" altLang="en-US" sz="1800" dirty="0"/>
              <a:t>Rx were prescribed by 37 prescribers</a:t>
            </a:r>
          </a:p>
          <a:p>
            <a:r>
              <a:rPr lang="en-GB" altLang="en-US" sz="1800" dirty="0" smtClean="0"/>
              <a:t>Total </a:t>
            </a:r>
            <a:r>
              <a:rPr lang="en-GB" altLang="en-US" sz="1800" dirty="0"/>
              <a:t>cost </a:t>
            </a:r>
            <a:r>
              <a:rPr lang="en-GB" altLang="en-US" sz="1800" dirty="0" smtClean="0"/>
              <a:t>Rx </a:t>
            </a:r>
            <a:r>
              <a:rPr lang="en-GB" altLang="en-US" sz="1800" dirty="0"/>
              <a:t>£4595 </a:t>
            </a:r>
          </a:p>
          <a:p>
            <a:endParaRPr lang="en-GB" altLang="en-US" sz="1800" dirty="0"/>
          </a:p>
          <a:p>
            <a:r>
              <a:rPr lang="en-GB" altLang="en-US" sz="1800" dirty="0"/>
              <a:t>Average cost per item £3.58</a:t>
            </a:r>
          </a:p>
          <a:p>
            <a:endParaRPr lang="en-GB" altLang="en-US" sz="2800" dirty="0"/>
          </a:p>
          <a:p>
            <a:r>
              <a:rPr lang="en-GB" altLang="en-US" sz="1800" dirty="0"/>
              <a:t>GGC formulary compliance average 82.5% and Preferred list compliance 70%</a:t>
            </a:r>
          </a:p>
          <a:p>
            <a:endParaRPr lang="en-GB" altLang="en-US" dirty="0"/>
          </a:p>
        </p:txBody>
      </p:sp>
      <p:sp>
        <p:nvSpPr>
          <p:cNvPr id="2" name="Content Placeholder 1"/>
          <p:cNvSpPr>
            <a:spLocks noGrp="1"/>
          </p:cNvSpPr>
          <p:nvPr>
            <p:ph sz="half" idx="2"/>
          </p:nvPr>
        </p:nvSpPr>
        <p:spPr/>
        <p:txBody>
          <a:bodyPr/>
          <a:lstStyle/>
          <a:p>
            <a:pPr marL="0" indent="0">
              <a:buNone/>
            </a:pPr>
            <a:r>
              <a:rPr lang="en-GB" sz="1800" b="1" dirty="0" smtClean="0"/>
              <a:t>Sept 23– Feb24</a:t>
            </a:r>
          </a:p>
          <a:p>
            <a:r>
              <a:rPr lang="en-GB" sz="1800" dirty="0" smtClean="0"/>
              <a:t>4725 Rx prescribed by 105 prescribers</a:t>
            </a:r>
            <a:endParaRPr lang="en-GB" sz="1800" dirty="0"/>
          </a:p>
          <a:p>
            <a:r>
              <a:rPr lang="en-GB" sz="1800" dirty="0" smtClean="0"/>
              <a:t>Total cost £18,750.04</a:t>
            </a:r>
          </a:p>
          <a:p>
            <a:endParaRPr lang="en-GB" sz="1800" dirty="0"/>
          </a:p>
          <a:p>
            <a:r>
              <a:rPr lang="en-GB" sz="1800" dirty="0" smtClean="0"/>
              <a:t>Average cost per item £3.94</a:t>
            </a:r>
          </a:p>
          <a:p>
            <a:endParaRPr lang="en-GB" sz="1800" dirty="0"/>
          </a:p>
          <a:p>
            <a:r>
              <a:rPr lang="en-GB" sz="1800" dirty="0" smtClean="0"/>
              <a:t>Preferred List </a:t>
            </a:r>
            <a:r>
              <a:rPr lang="en-GB" sz="1800" dirty="0"/>
              <a:t>compliance 73.7% </a:t>
            </a:r>
            <a:r>
              <a:rPr lang="en-GB" sz="1800" dirty="0" smtClean="0"/>
              <a:t>Total Formulary </a:t>
            </a:r>
            <a:r>
              <a:rPr lang="en-GB" sz="1800" dirty="0"/>
              <a:t>of 84.7</a:t>
            </a:r>
            <a:r>
              <a:rPr lang="en-GB" sz="1800" dirty="0" smtClean="0"/>
              <a:t>% (97 CPIPs) </a:t>
            </a:r>
            <a:endParaRPr lang="en-GB" sz="1800" dirty="0"/>
          </a:p>
          <a:p>
            <a:endParaRPr lang="en-GB" sz="1800" dirty="0"/>
          </a:p>
        </p:txBody>
      </p:sp>
      <p:pic>
        <p:nvPicPr>
          <p:cNvPr id="11268" name="Picture 3">
            <a:extLst>
              <a:ext uri="{FF2B5EF4-FFF2-40B4-BE49-F238E27FC236}">
                <a16:creationId xmlns="" xmlns:a16="http://schemas.microsoft.com/office/drawing/2014/main" id="{0576D54E-C79F-93FE-FFA1-2FE282CAE6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929" y="627119"/>
            <a:ext cx="641242" cy="64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 xmlns:a16="http://schemas.microsoft.com/office/drawing/2014/main" id="{18956799-5BBB-1945-FCDA-76EB7E5781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9988" y="1271588"/>
            <a:ext cx="19859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NHS GGC</a:t>
            </a:r>
            <a:endParaRPr lang="en-GB" b="1" dirty="0"/>
          </a:p>
        </p:txBody>
      </p:sp>
      <p:sp>
        <p:nvSpPr>
          <p:cNvPr id="4" name="Content Placeholder 3"/>
          <p:cNvSpPr>
            <a:spLocks noGrp="1"/>
          </p:cNvSpPr>
          <p:nvPr>
            <p:ph idx="1"/>
          </p:nvPr>
        </p:nvSpPr>
        <p:spPr>
          <a:xfrm>
            <a:off x="628650" y="1495313"/>
            <a:ext cx="7886700" cy="4681650"/>
          </a:xfrm>
        </p:spPr>
        <p:txBody>
          <a:bodyPr/>
          <a:lstStyle/>
          <a:p>
            <a:r>
              <a:rPr lang="en-GB" sz="2800" dirty="0" smtClean="0"/>
              <a:t>Population of approximately 1.2 million people and care is delivered via 6 local Health and Care Partnerships</a:t>
            </a:r>
          </a:p>
          <a:p>
            <a:r>
              <a:rPr lang="en-GB" sz="2800" dirty="0" smtClean="0"/>
              <a:t>9 main hospital sites, 5 maternity units, 5 emergency departments and 3 minor injury units</a:t>
            </a:r>
          </a:p>
          <a:p>
            <a:r>
              <a:rPr lang="en-GB" sz="2800" dirty="0" smtClean="0"/>
              <a:t>283 Community Pharmacies</a:t>
            </a:r>
          </a:p>
          <a:p>
            <a:r>
              <a:rPr lang="en-GB" sz="2800" dirty="0" smtClean="0"/>
              <a:t>228 GP Practices</a:t>
            </a:r>
          </a:p>
          <a:p>
            <a:r>
              <a:rPr lang="en-GB" sz="2800" dirty="0" smtClean="0"/>
              <a:t>265 Community Dental Practices</a:t>
            </a:r>
          </a:p>
          <a:p>
            <a:r>
              <a:rPr lang="en-GB" sz="2800" dirty="0" smtClean="0"/>
              <a:t>189 Community Optometry Practices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Prescriber Activity Levels </a:t>
            </a:r>
            <a:br>
              <a:rPr lang="en-GB" dirty="0" smtClean="0"/>
            </a:br>
            <a:r>
              <a:rPr lang="en-GB" sz="2400" dirty="0" smtClean="0"/>
              <a:t>(based on Rx numbers as proxy measure)</a:t>
            </a:r>
            <a:endParaRPr lang="en-GB" sz="2400" dirty="0"/>
          </a:p>
        </p:txBody>
      </p:sp>
      <p:graphicFrame>
        <p:nvGraphicFramePr>
          <p:cNvPr id="4" name="Content Placeholder 3"/>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81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A86CFB69-C340-EB75-A603-250585AE3CA0}"/>
              </a:ext>
            </a:extLst>
          </p:cNvPr>
          <p:cNvSpPr>
            <a:spLocks noGrp="1"/>
          </p:cNvSpPr>
          <p:nvPr>
            <p:ph type="title"/>
          </p:nvPr>
        </p:nvSpPr>
        <p:spPr/>
        <p:txBody>
          <a:bodyPr/>
          <a:lstStyle/>
          <a:p>
            <a:r>
              <a:rPr lang="en-GB" altLang="en-US" sz="4000" dirty="0"/>
              <a:t>Top </a:t>
            </a:r>
            <a:r>
              <a:rPr lang="en-GB" altLang="en-US" sz="4000" dirty="0" smtClean="0"/>
              <a:t>10 </a:t>
            </a:r>
            <a:r>
              <a:rPr lang="en-GB" altLang="en-US" sz="4000" dirty="0"/>
              <a:t>Preferred List Items</a:t>
            </a:r>
          </a:p>
        </p:txBody>
      </p:sp>
      <p:pic>
        <p:nvPicPr>
          <p:cNvPr id="3" name="Picture 2"/>
          <p:cNvPicPr>
            <a:picLocks noChangeAspect="1"/>
          </p:cNvPicPr>
          <p:nvPr/>
        </p:nvPicPr>
        <p:blipFill>
          <a:blip r:embed="rId3"/>
          <a:stretch>
            <a:fillRect/>
          </a:stretch>
        </p:blipFill>
        <p:spPr>
          <a:xfrm>
            <a:off x="925158" y="1616480"/>
            <a:ext cx="6981713" cy="41603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7C288D1D-CB47-D70B-1838-FC67B189B6D7}"/>
              </a:ext>
            </a:extLst>
          </p:cNvPr>
          <p:cNvSpPr>
            <a:spLocks noGrp="1"/>
          </p:cNvSpPr>
          <p:nvPr>
            <p:ph type="title"/>
          </p:nvPr>
        </p:nvSpPr>
        <p:spPr/>
        <p:txBody>
          <a:bodyPr/>
          <a:lstStyle/>
          <a:p>
            <a:r>
              <a:rPr lang="en-GB" altLang="en-US" sz="3600" dirty="0"/>
              <a:t>Top 10 </a:t>
            </a:r>
            <a:r>
              <a:rPr lang="en-GB" altLang="en-US" sz="3600" dirty="0" smtClean="0"/>
              <a:t>Non Preferred </a:t>
            </a:r>
            <a:r>
              <a:rPr lang="en-GB" altLang="en-US" sz="3600" dirty="0"/>
              <a:t>List Items</a:t>
            </a:r>
          </a:p>
        </p:txBody>
      </p:sp>
      <p:pic>
        <p:nvPicPr>
          <p:cNvPr id="3" name="Picture 2"/>
          <p:cNvPicPr>
            <a:picLocks noChangeAspect="1"/>
          </p:cNvPicPr>
          <p:nvPr/>
        </p:nvPicPr>
        <p:blipFill>
          <a:blip r:embed="rId3"/>
          <a:stretch>
            <a:fillRect/>
          </a:stretch>
        </p:blipFill>
        <p:spPr>
          <a:xfrm>
            <a:off x="757742" y="1690688"/>
            <a:ext cx="7482616" cy="37987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ECB3C4C2-0CF6-2F98-C9E0-A86D26827834}"/>
              </a:ext>
            </a:extLst>
          </p:cNvPr>
          <p:cNvSpPr>
            <a:spLocks noGrp="1"/>
          </p:cNvSpPr>
          <p:nvPr>
            <p:ph type="title"/>
          </p:nvPr>
        </p:nvSpPr>
        <p:spPr/>
        <p:txBody>
          <a:bodyPr/>
          <a:lstStyle/>
          <a:p>
            <a:r>
              <a:rPr lang="en-GB" altLang="en-US"/>
              <a:t>Antibiotic Prescribing</a:t>
            </a:r>
          </a:p>
        </p:txBody>
      </p:sp>
      <p:sp>
        <p:nvSpPr>
          <p:cNvPr id="2" name="Content Placeholder 1"/>
          <p:cNvSpPr>
            <a:spLocks noGrp="1"/>
          </p:cNvSpPr>
          <p:nvPr>
            <p:ph idx="1"/>
          </p:nvPr>
        </p:nvSpPr>
        <p:spPr/>
        <p:txBody>
          <a:bodyPr/>
          <a:lstStyle/>
          <a:p>
            <a:r>
              <a:rPr lang="en-GB" dirty="0">
                <a:solidFill>
                  <a:schemeClr val="accent1">
                    <a:lumMod val="50000"/>
                  </a:schemeClr>
                </a:solidFill>
              </a:rPr>
              <a:t>Of the top </a:t>
            </a:r>
            <a:r>
              <a:rPr lang="en-GB" dirty="0" smtClean="0">
                <a:solidFill>
                  <a:schemeClr val="accent1">
                    <a:lumMod val="50000"/>
                  </a:schemeClr>
                </a:solidFill>
              </a:rPr>
              <a:t>20 items, </a:t>
            </a:r>
            <a:r>
              <a:rPr lang="en-GB" dirty="0">
                <a:solidFill>
                  <a:schemeClr val="accent1">
                    <a:lumMod val="50000"/>
                  </a:schemeClr>
                </a:solidFill>
              </a:rPr>
              <a:t>2277 are ABX from a total of 4725 Rx (48%) </a:t>
            </a:r>
            <a:endParaRPr lang="en-GB" dirty="0" smtClean="0">
              <a:solidFill>
                <a:schemeClr val="accent1">
                  <a:lumMod val="50000"/>
                </a:schemeClr>
              </a:solidFill>
            </a:endParaRPr>
          </a:p>
          <a:p>
            <a:r>
              <a:rPr lang="en-GB" dirty="0" smtClean="0">
                <a:solidFill>
                  <a:schemeClr val="accent1">
                    <a:lumMod val="50000"/>
                  </a:schemeClr>
                </a:solidFill>
              </a:rPr>
              <a:t>Some can be supplied via PGDs or to patients who are </a:t>
            </a:r>
            <a:r>
              <a:rPr lang="en-GB" dirty="0" err="1" smtClean="0">
                <a:solidFill>
                  <a:schemeClr val="accent1">
                    <a:lumMod val="50000"/>
                  </a:schemeClr>
                </a:solidFill>
              </a:rPr>
              <a:t>outwith</a:t>
            </a:r>
            <a:r>
              <a:rPr lang="en-GB" dirty="0" smtClean="0">
                <a:solidFill>
                  <a:schemeClr val="accent1">
                    <a:lumMod val="50000"/>
                  </a:schemeClr>
                </a:solidFill>
              </a:rPr>
              <a:t> PGD criteria</a:t>
            </a:r>
          </a:p>
          <a:p>
            <a:r>
              <a:rPr lang="en-GB" dirty="0" smtClean="0">
                <a:solidFill>
                  <a:schemeClr val="accent1">
                    <a:lumMod val="50000"/>
                  </a:schemeClr>
                </a:solidFill>
              </a:rPr>
              <a:t>Important to consider patient ‘demands’</a:t>
            </a:r>
          </a:p>
          <a:p>
            <a:r>
              <a:rPr lang="en-GB" dirty="0" smtClean="0">
                <a:solidFill>
                  <a:schemeClr val="accent1">
                    <a:lumMod val="50000"/>
                  </a:schemeClr>
                </a:solidFill>
              </a:rPr>
              <a:t>Complete </a:t>
            </a:r>
            <a:r>
              <a:rPr lang="en-GB" dirty="0" smtClean="0">
                <a:solidFill>
                  <a:schemeClr val="accent1">
                    <a:lumMod val="50000"/>
                  </a:schemeClr>
                </a:solidFill>
                <a:hlinkClick r:id="rId3"/>
              </a:rPr>
              <a:t>Antimicrobial Stewardship </a:t>
            </a:r>
            <a:r>
              <a:rPr lang="en-GB" dirty="0" smtClean="0">
                <a:solidFill>
                  <a:schemeClr val="accent1">
                    <a:lumMod val="50000"/>
                  </a:schemeClr>
                </a:solidFill>
              </a:rPr>
              <a:t>modules on </a:t>
            </a:r>
            <a:r>
              <a:rPr lang="en-GB" dirty="0" err="1" smtClean="0">
                <a:solidFill>
                  <a:schemeClr val="accent1">
                    <a:lumMod val="50000"/>
                  </a:schemeClr>
                </a:solidFill>
              </a:rPr>
              <a:t>Turas</a:t>
            </a:r>
            <a:endParaRPr lang="en-GB" dirty="0" smtClean="0">
              <a:solidFill>
                <a:schemeClr val="accent1">
                  <a:lumMod val="50000"/>
                </a:schemeClr>
              </a:solidFill>
            </a:endParaRPr>
          </a:p>
          <a:p>
            <a:r>
              <a:rPr lang="en-GB" dirty="0" smtClean="0">
                <a:solidFill>
                  <a:schemeClr val="accent1">
                    <a:lumMod val="50000"/>
                  </a:schemeClr>
                </a:solidFill>
                <a:hlinkClick r:id="rId4"/>
              </a:rPr>
              <a:t>Dealing with Difficult Discussions  </a:t>
            </a:r>
            <a:r>
              <a:rPr lang="en-GB" dirty="0" smtClean="0">
                <a:solidFill>
                  <a:schemeClr val="accent1">
                    <a:lumMod val="50000"/>
                  </a:schemeClr>
                </a:solidFill>
              </a:rPr>
              <a:t>module on </a:t>
            </a:r>
            <a:r>
              <a:rPr lang="en-GB" dirty="0" err="1" smtClean="0">
                <a:solidFill>
                  <a:schemeClr val="accent1">
                    <a:lumMod val="50000"/>
                  </a:schemeClr>
                </a:solidFill>
              </a:rPr>
              <a:t>Turas</a:t>
            </a:r>
            <a:endParaRPr lang="en-GB" dirty="0">
              <a:solidFill>
                <a:schemeClr val="accent1">
                  <a:lumMod val="50000"/>
                </a:schemeClr>
              </a:solidFill>
            </a:endParaRPr>
          </a:p>
          <a:p>
            <a:endParaRPr lang="en-GB"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9188" y="0"/>
            <a:ext cx="2424812" cy="24066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207E61CC-AC38-2CBC-CF51-227AAE4DA3E6}"/>
              </a:ext>
            </a:extLst>
          </p:cNvPr>
          <p:cNvSpPr>
            <a:spLocks noGrp="1"/>
          </p:cNvSpPr>
          <p:nvPr>
            <p:ph type="title"/>
          </p:nvPr>
        </p:nvSpPr>
        <p:spPr>
          <a:xfrm>
            <a:off x="565150" y="209550"/>
            <a:ext cx="7886700" cy="1325563"/>
          </a:xfrm>
        </p:spPr>
        <p:txBody>
          <a:bodyPr/>
          <a:lstStyle/>
          <a:p>
            <a:r>
              <a:rPr lang="en-GB" altLang="en-US"/>
              <a:t>CPIP Support</a:t>
            </a:r>
          </a:p>
        </p:txBody>
      </p:sp>
      <p:sp>
        <p:nvSpPr>
          <p:cNvPr id="19459" name="Content Placeholder 2">
            <a:extLst>
              <a:ext uri="{FF2B5EF4-FFF2-40B4-BE49-F238E27FC236}">
                <a16:creationId xmlns="" xmlns:a16="http://schemas.microsoft.com/office/drawing/2014/main" id="{C3099D50-BD9A-99F2-58A2-78BDCB4D7C18}"/>
              </a:ext>
            </a:extLst>
          </p:cNvPr>
          <p:cNvSpPr>
            <a:spLocks noGrp="1"/>
          </p:cNvSpPr>
          <p:nvPr>
            <p:ph idx="1"/>
          </p:nvPr>
        </p:nvSpPr>
        <p:spPr>
          <a:xfrm>
            <a:off x="565150" y="1438275"/>
            <a:ext cx="7886700" cy="4876800"/>
          </a:xfrm>
        </p:spPr>
        <p:txBody>
          <a:bodyPr/>
          <a:lstStyle/>
          <a:p>
            <a:r>
              <a:rPr lang="en-GB" altLang="en-US" sz="2800" dirty="0"/>
              <a:t>Regular peer review and educational </a:t>
            </a:r>
            <a:r>
              <a:rPr lang="en-GB" altLang="en-US" sz="2800" dirty="0" smtClean="0"/>
              <a:t>sessions with </a:t>
            </a:r>
            <a:r>
              <a:rPr lang="en-GB" altLang="en-US" sz="2800" dirty="0"/>
              <a:t>topics driven by the CPIPs </a:t>
            </a:r>
            <a:r>
              <a:rPr lang="en-GB" altLang="en-US" sz="2800" dirty="0" smtClean="0"/>
              <a:t>(Watch newsletter for topics)</a:t>
            </a:r>
            <a:endParaRPr lang="en-GB" altLang="en-US" sz="2800" dirty="0"/>
          </a:p>
          <a:p>
            <a:r>
              <a:rPr lang="en-GB" altLang="en-US" sz="2800" dirty="0" smtClean="0"/>
              <a:t>Upcoming – Podiatry, Burns, Lifestyle Medicine, Common Clinical Conditions in Cancer Patients</a:t>
            </a:r>
            <a:endParaRPr lang="en-GB" altLang="en-US" sz="2800" dirty="0"/>
          </a:p>
          <a:p>
            <a:endParaRPr lang="en-GB" altLang="en-US" sz="2800" dirty="0"/>
          </a:p>
          <a:p>
            <a:r>
              <a:rPr lang="en-GB" altLang="en-US" sz="2800" dirty="0" smtClean="0"/>
              <a:t>Teams ‘Chat’ (alternative to WhatsApp)</a:t>
            </a:r>
            <a:endParaRPr lang="en-GB" altLang="en-US" sz="2800" dirty="0"/>
          </a:p>
          <a:p>
            <a:endParaRPr lang="en-GB" altLang="en-US" sz="2800" dirty="0"/>
          </a:p>
          <a:p>
            <a:r>
              <a:rPr lang="en-GB" altLang="en-US" sz="2800" dirty="0"/>
              <a:t>Newsletter – looking for topics</a:t>
            </a:r>
          </a:p>
          <a:p>
            <a:endParaRPr lang="en-GB"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207E61CC-AC38-2CBC-CF51-227AAE4DA3E6}"/>
              </a:ext>
            </a:extLst>
          </p:cNvPr>
          <p:cNvSpPr>
            <a:spLocks noGrp="1"/>
          </p:cNvSpPr>
          <p:nvPr>
            <p:ph type="title"/>
          </p:nvPr>
        </p:nvSpPr>
        <p:spPr>
          <a:xfrm>
            <a:off x="565150" y="209550"/>
            <a:ext cx="7886700" cy="1325563"/>
          </a:xfrm>
        </p:spPr>
        <p:txBody>
          <a:bodyPr/>
          <a:lstStyle/>
          <a:p>
            <a:r>
              <a:rPr lang="en-GB" altLang="en-US" dirty="0" err="1" smtClean="0"/>
              <a:t>Turas</a:t>
            </a:r>
            <a:r>
              <a:rPr lang="en-GB" altLang="en-US" dirty="0" smtClean="0"/>
              <a:t> Supports</a:t>
            </a:r>
            <a:endParaRPr lang="en-GB" altLang="en-US" dirty="0"/>
          </a:p>
        </p:txBody>
      </p:sp>
      <p:sp>
        <p:nvSpPr>
          <p:cNvPr id="19459" name="Content Placeholder 2">
            <a:extLst>
              <a:ext uri="{FF2B5EF4-FFF2-40B4-BE49-F238E27FC236}">
                <a16:creationId xmlns="" xmlns:a16="http://schemas.microsoft.com/office/drawing/2014/main" id="{C3099D50-BD9A-99F2-58A2-78BDCB4D7C18}"/>
              </a:ext>
            </a:extLst>
          </p:cNvPr>
          <p:cNvSpPr>
            <a:spLocks noGrp="1"/>
          </p:cNvSpPr>
          <p:nvPr>
            <p:ph idx="1"/>
          </p:nvPr>
        </p:nvSpPr>
        <p:spPr>
          <a:xfrm>
            <a:off x="565150" y="1438275"/>
            <a:ext cx="7886700" cy="4876800"/>
          </a:xfrm>
        </p:spPr>
        <p:txBody>
          <a:bodyPr/>
          <a:lstStyle/>
          <a:p>
            <a:r>
              <a:rPr lang="en-GB" altLang="en-US" sz="2800" dirty="0" smtClean="0"/>
              <a:t>Sign up to NES mailing list (see newsletter) and follow on Facebook for upcoming sessions</a:t>
            </a:r>
            <a:endParaRPr lang="en-GB" altLang="en-US" sz="2800" dirty="0"/>
          </a:p>
          <a:p>
            <a:r>
              <a:rPr lang="en-GB" altLang="en-US" sz="2800" dirty="0" smtClean="0"/>
              <a:t>Check out the ‘Learning Together’ modules on Ears and Sore Throats – you can run these in your pharmacy for all the Team</a:t>
            </a:r>
            <a:endParaRPr lang="en-GB" altLang="en-US" sz="2800" dirty="0"/>
          </a:p>
          <a:p>
            <a:r>
              <a:rPr lang="en-GB" altLang="en-US" sz="2800" dirty="0" smtClean="0"/>
              <a:t>If you have outstanding training to complete (particularly if self-funded) – check </a:t>
            </a:r>
            <a:r>
              <a:rPr lang="en-GB" altLang="en-US" sz="2800" dirty="0" err="1" smtClean="0"/>
              <a:t>Turas</a:t>
            </a:r>
            <a:r>
              <a:rPr lang="en-GB" altLang="en-US" sz="2800" dirty="0" smtClean="0"/>
              <a:t> or contact NES for upcoming sessions or to be added to waiting lists</a:t>
            </a:r>
            <a:endParaRPr lang="en-GB" altLang="en-US" sz="2800" dirty="0"/>
          </a:p>
          <a:p>
            <a:endParaRPr lang="en-GB" altLang="en-US" sz="2800" dirty="0"/>
          </a:p>
          <a:p>
            <a:endParaRPr lang="en-GB" altLang="en-US" dirty="0"/>
          </a:p>
        </p:txBody>
      </p:sp>
    </p:spTree>
    <p:extLst>
      <p:ext uri="{BB962C8B-B14F-4D97-AF65-F5344CB8AC3E}">
        <p14:creationId xmlns:p14="http://schemas.microsoft.com/office/powerpoint/2010/main" val="789935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a:extLst>
              <a:ext uri="{FF2B5EF4-FFF2-40B4-BE49-F238E27FC236}">
                <a16:creationId xmlns="" xmlns:a16="http://schemas.microsoft.com/office/drawing/2014/main" id="{B8B425EB-AA4D-AFB4-3FD3-61B6C391AC07}"/>
              </a:ext>
            </a:extLst>
          </p:cNvPr>
          <p:cNvSpPr txBox="1">
            <a:spLocks noChangeArrowheads="1"/>
          </p:cNvSpPr>
          <p:nvPr/>
        </p:nvSpPr>
        <p:spPr bwMode="auto">
          <a:xfrm>
            <a:off x="6416675" y="2763838"/>
            <a:ext cx="291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80BA27"/>
              </a:buClr>
              <a:buFont typeface="Arial" panose="020B0604020202020204" pitchFamily="34" charset="0"/>
              <a:buChar char="•"/>
              <a:defRPr sz="3200">
                <a:solidFill>
                  <a:srgbClr val="004380"/>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pPr>
            <a:r>
              <a:rPr lang="en-GB" altLang="en-US" sz="2400" b="1"/>
              <a:t>Vision</a:t>
            </a:r>
          </a:p>
        </p:txBody>
      </p:sp>
      <p:pic>
        <p:nvPicPr>
          <p:cNvPr id="20483" name="Picture 2">
            <a:extLst>
              <a:ext uri="{FF2B5EF4-FFF2-40B4-BE49-F238E27FC236}">
                <a16:creationId xmlns="" xmlns:a16="http://schemas.microsoft.com/office/drawing/2014/main" id="{55D608C0-F921-48A5-8394-0F5467ABD2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93663"/>
            <a:ext cx="2540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a:extLst>
              <a:ext uri="{FF2B5EF4-FFF2-40B4-BE49-F238E27FC236}">
                <a16:creationId xmlns="" xmlns:a16="http://schemas.microsoft.com/office/drawing/2014/main" id="{8E3728A6-99E1-01C7-E96A-567DE6271AE8}"/>
              </a:ext>
            </a:extLst>
          </p:cNvPr>
          <p:cNvSpPr>
            <a:spLocks noGrp="1"/>
          </p:cNvSpPr>
          <p:nvPr>
            <p:ph type="title"/>
          </p:nvPr>
        </p:nvSpPr>
        <p:spPr/>
        <p:txBody>
          <a:bodyPr/>
          <a:lstStyle/>
          <a:p>
            <a:r>
              <a:rPr lang="en-GB" altLang="en-US"/>
              <a:t>The Future</a:t>
            </a:r>
          </a:p>
        </p:txBody>
      </p:sp>
      <p:sp>
        <p:nvSpPr>
          <p:cNvPr id="3" name="Content Placeholder 2">
            <a:extLst>
              <a:ext uri="{FF2B5EF4-FFF2-40B4-BE49-F238E27FC236}">
                <a16:creationId xmlns="" xmlns:a16="http://schemas.microsoft.com/office/drawing/2014/main" id="{8B1EF125-50EC-BD35-E7AE-AA5539C17667}"/>
              </a:ext>
            </a:extLst>
          </p:cNvPr>
          <p:cNvSpPr>
            <a:spLocks noGrp="1"/>
          </p:cNvSpPr>
          <p:nvPr>
            <p:ph idx="1"/>
          </p:nvPr>
        </p:nvSpPr>
        <p:spPr/>
        <p:txBody>
          <a:bodyPr/>
          <a:lstStyle/>
          <a:p>
            <a:pPr>
              <a:defRPr/>
            </a:pPr>
            <a:r>
              <a:rPr lang="en-GB" dirty="0"/>
              <a:t>Continue to develop peer review</a:t>
            </a:r>
          </a:p>
          <a:p>
            <a:pPr marL="0" indent="0">
              <a:buFont typeface="Arial" panose="020B0604020202020204" pitchFamily="34" charset="0"/>
              <a:buNone/>
              <a:defRPr/>
            </a:pPr>
            <a:endParaRPr lang="en-GB" dirty="0"/>
          </a:p>
          <a:p>
            <a:pPr>
              <a:defRPr/>
            </a:pPr>
            <a:r>
              <a:rPr lang="en-GB" dirty="0"/>
              <a:t>Support for IPs in training</a:t>
            </a:r>
          </a:p>
          <a:p>
            <a:pPr marL="0" indent="0">
              <a:buFont typeface="Arial" panose="020B0604020202020204" pitchFamily="34" charset="0"/>
              <a:buNone/>
              <a:defRPr/>
            </a:pPr>
            <a:endParaRPr lang="en-GB" dirty="0"/>
          </a:p>
          <a:p>
            <a:pPr>
              <a:defRPr/>
            </a:pPr>
            <a:r>
              <a:rPr lang="en-GB" dirty="0"/>
              <a:t>Support for </a:t>
            </a:r>
            <a:r>
              <a:rPr lang="en-GB" dirty="0" smtClean="0"/>
              <a:t>DPPs (including DPP Development Programme Pilot)</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27" y="550863"/>
            <a:ext cx="7812546" cy="56261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SABIAAD/4QCMRXhpZgAATU0AKgAAAAgABQESAAMAAAABAAEAAAEaAAUAAAABAAAASgEbAAUAAAABAAAAUgEoAAMAAAABAAIAAIdpAAQAAAABAAAAWgAAAAAAAABIAAAAAQAAAEgAAAABAAOgAQADAAAAAf//AACgAgAEAAAAAQAABFegAwAEAAAAAQAAAxEAAAAA/+0AOFBob3Rvc2hvcCAzLjAAOEJJTQQEAAAAAAAAOEJJTQQlAAAAAAAQ1B2M2Y8AsgTpgAmY7PhCfv/iAihJQ0NfUFJPRklMRQABAQAAAhhhcHBsBAAAAG1udHJSR0IgWFlaIAfmAAEAAQAAAAAAAGFjc3BBUFBMAAAAAEFQUEwAAAAAAAAAAAAAAAAAAAAAAAD21gABAAAAANMtYXBwbOz9o444hUfDbbS9T3raGC8AAAAAAAAAAAAAAAAAAAAAAAAAAAAAAAAAAAAAAAAACmRlc2MAAAD8AAAAMGNwcnQAAAEsAAAAUHd0cHQAAAF8AAAAFHJYWVoAAAGQAAAAFGdYWVoAAAGkAAAAFGJYWVoAAAG4AAAAFHJUUkMAAAHMAAAAIGNoYWQAAAHsAAAALGJUUkMAAAHMAAAAIGdUUkMAAAHMAAAAIG1sdWMAAAAAAAAAAQAAAAxlblVTAAAAFAAAABwARABpAHMAcABsAGEAeQAgAFAAM21sdWMAAAAAAAAAAQAAAAxlblVTAAAANAAAABwAQwBvAHAAeQByAGkAZwBoAHQAIABBAHAAcABsAGUAIABJAG4AYwAuACwAIAAyADAAMgAyWFlaIAAAAAAAAPbVAAEAAAAA0yxYWVogAAAAAAAAg98AAD2/////u1hZWiAAAAAAAABKvwAAsTcAAAq5WFlaIAAAAAAAACg4AAARCwAAyLlwYXJhAAAAAAADAAAAAmZmAADypwAADVkAABPQAAAKW3NmMzIAAAAAAAEMQgAABd7///MmAAAHkwAA/ZD///ui///9owAAA9wAAMBu/8AAEQgDEQRX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bAEMAAgICAgICAwICAwUDAwMFBgUFBQUGCAYGBgYGCAoICAgICAgKCgoKCgoKCgwMDAwMDA4ODg4ODw8PDw8PDw8PD//bAEMBAgMDBAQEBwQEBxALCQsQEBAQEBAQEBAQEBAQEBAQEBAQEBAQEBAQEBAQEBAQEBAQEBAQEBAQEBAQEBAQEBAQEP/dAAQARv/aAAwDAQACEQMRAD8A/Yb/AIZe/Zw/6Jj4b/8ABXbf/G6P+GXv2cP+iY+G/wDwV23/AMbr8ZP2if8AgoH8f/jr8ZZfgD+xhG8dvFcParqFmiS3V+Y/lkkVpAUht1OfnxnbhiyjiuN8V/DX/grP8C9Bl+KE3iq+1W305DcXkMF5BqLRRry263IfcoAyxjBwOcjGQAfub/wy9+zh/wBEx8N/+Cu2/wDjdH/DL37OH/RMfDf/AIK7b/43Xyp/wT4/bjH7V/hfUPD/AI0gg07x34cCNdRQZWK7t34FxEhJK4bKuuTtODnBFfm7+17+0P8AtZp+3Hr3wL+DXji702K9vNPs9NskMCQrLcWsTY3yIcAsxJJPegD9zf8Ahl79nD/omPhv/wAFdt/8bo/4Ze/Zw/6Jj4b/APBXbf8Axuvxi1L4U/8ABZLw7p9xrEXima8NohkMUF3ps0rBecLGVO4+gGSegr3X/gmr+3n8SPjr4v1X4KfGpo7zX7K0e9stQSIQvKkDqk0UyJhd6lgVKgAjII4yQD9KP+GXv2cP+iY+G/8AwV23/wAbo/4Ze/Zw/wCiY+G//BXbf/G6+J/+ChX7fs/7Mq2nwy+GdvFqPj7WIPNZ5QXi06BziNyg+/K/Oxc8D5jwQD8M+H/g5/wVy+JukJ8RJPFd9pMl2n2iC0ub6CylYNyB9mAVY8joHA4xQB+33/DL37OH/RMfDf8A4K7b/wCN0f8ADL37OH/RMfDf/grtv/jdfkD+x7+3x8e/Cfx2t/2Zf2ropLq7uroadFdzwrFeWl6xxEkpQKskUhwqsFByQckHI/fSgDwn/hl79nD/AKJj4b/8Fdt/8bo/4Ze/Zw/6Jj4b/wDBXbf/ABuv5+/23v2+fjt/w0d4t8P/AAU8Y3ejeF/C7CwCWixMjyWxEc8zFkbgzEgHOMba/d39j743x/tB/s9+EfiRJKsmpXNsLfUgMDbfW37ufgdAXUso/ukGgDp/+GXv2cP+iY+G/wDwV23/AMbo/wCGXv2cP+iY+G//AAV23/xuvgH/AIKzfHH4sfBDwX8P9Q+FPiS48OXGp3t9FcvbhCZEjjiKA71YcEnpjrXY/wDBMz9sS+/aM+G9z4K+IWoC68e+E8CeV9qve2bk+XOAoA3L9x8DqAcDcBQB9m/8Mvfs4f8ARMfDf/grtv8A43R/wy9+zh/0THw3/wCCu2/+N1+VP7ev7Rnxs+Gn7aXw3+H3gTxbdaP4e1aPRjdWUQjMcpnvmjkyWQn5kABwa9U/4Kw/HL4s/BPwN8PNR+FXiS48O3Oq3l7HdPbiMmVI44ioO9WGAWPTHWgD9Av+GXv2cP8AomPhv/wV23/xuj/hl79nD/omPhv/AMFdt/8AG6+ZJf2otX+EH/BPnwr+0F4qY6/4jufD2mOpmwv2rUbyJQGk2gADJLtjGQCBya/MH4V2v/BTX9srRJ/i74U8dtouhS3EsdqFuY7GBmiYhkhjjUsVVhty+ckYyeaAP3Z/4Ze/Zw/6Jj4b/wDBXbf/ABuj/hl79nD/AKJj4b/8Fdt/8br8Z/2cP2zv2pfgd+0pZ/s1ftVSSa1Df3sOnGWZYzcWs91tFtJHNEAskLllzkE4YEHAwf6DutAHhP8Awy9+zh/0THw3/wCCu2/+N0f8Mvfs4f8ARMfDf/grtv8A43X8/wD+3D+3z8dR+0d4r8O/BTxjd6L4Y8LEaeEs1jZHktyEnmYsjcGUlQc4xtr91f2O/jgn7Qf7PXhL4jzyiTU7i2FtqQGAVvbf93NwOgLDcOnBBoA6v/hl79nD/omPhv8A8Fdt/wDG6P8Ahl79nD/omPhv/wAFdt/8br8YfG/wy/4K5eFtM1/xdeeNXi0fSIbq+kK32nkrbW6tISFCk5CLwOp6V83/ALO/xM/4KS/tRXOu2nwm+IV1eSeHVt2uxPPZ220XJcR48yMZyY26dKAP6Lv+GXv2cP8AomPhv/wV23/xuj/hl79nD/omPhv/AMFdt/8AG6/OvUbr9sz4D/sH/F3xR8cfE0q+PbG6tp9Ivopra4eC0ea0iIBiUoMsZBggnB+lej/8EsfjP8Rfi/8AATxL4s+LPiKXXb2w12eBbm62KY7dLaB9vyKoCgsx59aAPs3/AIZe/Zw/6Jj4b/8ABXbf/G6P+GXv2cP+iY+G/wDwV23/AMbr8W/jz+37+0X+0R8ZJ/gT+xlFLb2UM0lul7aIj3V6IzteYvKCkEAPRuDjBLDOByfi7wB/wVi/Z+0KX4pXfim91ay05fPvYobyDUfKjXlvMgIYlAB8xQYUc5HWgD90P+GXv2cP+iY+G/8AwV23/wAbo/4Ze/Zw/wCiY+G//BXbf/G6+ZP+Cf8A+21F+1l4NvtO8VQQab448ObBewQnEdxE/C3ESEkhSQQy5O0jrgivyu/a/wD23P2jfgt+2V4l0nwv4tuf+Eb8P6jbOukssX2eSEIjPCSULYfJBIORnNAH72f8Mvfs4f8ARMfDf/grtv8A43R/wy9+zh/0THw3/wCCu2/+N10XwW+LPhf44fDLQfid4QnEuna3bpKBkbopMYkjcDoyMCpHqK/IL/gmn+0d8bvi5+0V498K/Efxbda7pOmWc8ltbzCMJEy3IUEbEU8LxyaAP1b/AOGXv2cP+iY+G/8AwV23/wAbo/4Ze/Zw/wCiY+G//BXbf/G67b4p/EDSfhV8OPEnxG1xgtl4esZ7xgTjeY1JRAfV2wo9yK/lz+E//BR79pDSvjX4f8XePfGN3feDZtVAvbKSOIW32SVtkgBCA/ulYMAG6qM0Af0rf8Mvfs4f9Ex8N/8Agrtv/jdH/DL37OH/AETHw3/4K7b/AON17XY3lvqNlBqFo4kguY1kjYcgq4yD+Rr8JP2mP2q/2gfBP/BRjRvg34W8Y3Gn+DbjU/DkEmmrDbtG0d4luZ13tEZAHLNn5s88Y4oA/XD/AIZe/Zw/6Jj4b/8ABXbf/G6P+GXv2cP+iY+G/wDwV23/AMbr3aigDwn/AIZe/Zw/6Jj4b/8ABXbf/G6P+GXv2cP+iY+G/wDwV23/AMbrqPjRq+peH/g74613Rp2tdQ03QdTubeVcbo5obWR0cZGMqwBGa/mq/Z4+Jn/BSX9qC41y3+EvxCur1/D6wNdC4ns7baJywTHmRjOdhzigD+i3/hl79nD/AKJj4b/8Fdt/8bo/4Ze/Zw/6Jj4b/wDBXbf/ABuvwH8Z/tN/8FIv2MPGujN8dtQfVdMvm3pb3a2s9pdohHmJHcWygq4BH8R25BKnpX7s3v7T3w90n9my3/aZ1WU2/h+50qLUY4yQJHeZAY4FH99nIUDt1PANAG//AMMvfs4f9Ex8N/8Agrtv/jdH/DL37OH/AETHw3/4K7b/AON1+DelftAf8FDf28vGGqS/Aqabwv4XsJNuy0eO2trcH7qyXcgDSSlSCVU+4UCm+LPin/wUp/YT1bTfEXxU1GXxJ4XuphG32qSO+spj3jM8Y8yKQgHbkj12kDFAH7zf8Mvfs4f9Ex8N/wDgrtv/AI3R/wAMvfs4f9Ex8N/+Cu2/+N1mfBr9o7wT8Y/gRb/HbSH8rTEsZru+hBDSWslqheeJsfxJtOPXqOK/DbSPj/8At4ft8/EzxFpXwG1z/hEvDeiEP5MEsdtHbwOzLEZZiDLJI4U5C4HH3RQB+7n/AAy9+zh/0THw3/4K7b/43R/wy9+zh/0THw3/AOCu2/8Ajdfg74l+O3/BQT9gr4haHb/GjWG8X+HtUw4imZLuC5hjYCURTKFkSVQeAxwMgkEEV+qX7aPxw8RaX+xRefGj4UarNol5qEGnXVpcxhfMSO5dSRhwRyDg8UAfSH/DL37OH/RMfDf/AIK7b/43R/wy9+zh/wBEx8N/+Cu2/wDjdfmD+zz41/a5/aJ/YQv9V+H3iua8+JLa68cN9NJBAwtYj86bnURgcjjGa+MP2gfEn/BTv9mbw9p/if4q+P7izsdTnNtC0FzZXBMgXcQRGhIGPWgD+g3/AIZe/Zw/6Jj4b/8ABXbf/G6P+GXv2cP+iY+G/wDwV23/AMbr8M/hh4X/AOCsvxd8CaR8RvBfjmW40XXIRPbPJe2ETNGehKsoIPsRXqv/AAUq/aA/aM+AsPwq0bwx4wutC1O80Utqv2fynE10jbWckowJyO3FAH67/wDDL37OH/RMfDf/AIK7b/43R/wy9+zh/wBEx8N/+Cu2/wDjdcf8RP2htA+A/wCzXa/GTx9MbqSLTbYxxEhZLy9mjBSNcDGWOSSBwATjjFfiR4X+K3/BSP8Abs1vUvEPwm1Cbw14VtpTGotZY7Gyg9EE7gSTSAY3YJ9cDNAH7z/8Mvfs4f8ARMfDf/grtv8A43R/wy9+zh/0THw3/wCCu2/+N1+Dms/Hz/gon+wd4q0uX433EvifwvfyYC3bx3dtOAfnWO7jG+OUDkBieMZXFftze/G/SviV+yjr3xs+Gl8YVuvDd/fWkqkGS2uIrZ2CkEEB43GCCOo5FAHVf8Mvfs4f9Ex8N/8Agrtv/jdH/DL37OH/AETHw3/4K7b/AON1+Cn7B/8AwUb+Klr8bbLwh8ffFc2u+HPFGyyjnuljX7FdMcROCir8rk7Wz3IPGDX66/8ABRX4k+NvhZ+y5rXjX4daxLousQXVokV1AFLBJGIIG4MMEe1AHu3/AAy9+zh/0THw3/4K7b/43R/wy9+zh/0THw3/AOCu2/8AjdeGf8E5fiP43+K/7KXhvxr8Q9Wl1vXLu61BJbqYKHdYrl0QEIFGAoAGB2r7p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8J/4Ze/Zw/wCiY+G//BXbf/G6P+GXv2cP+iY+G/8AwV23/wAbr3aigDwn/hl79nD/AKJj4b/8Fdt/8bo/4Ze/Zw/6Jj4b/wDBXbf/ABuvdqKAPCf+GXv2cP8AomPhv/wV23/xuj/hl79nD/omPhv/AMFdt/8AG692ooA+cNe/Zj/Z0i0meSP4ZeHFI2cjS7YfxAf88686/wCGb/2e/wDom/h7/wAFlt/8br658R/8ga4/4B/6GK8uoA//0Od/4IieHtHvPFPxU8W3SRy6rY2umWsDEfPFFcvcPLg+jmJM/wC7X9DMkUcsbRSKHRwVZSMgg8EEehr+Vr4S+PfHn/BLv9qnxF4c8eaVcaj4Z1L/AEW5MS7BeWQkL215blsKxUFvlyPvMpwRX6VfFP8A4LC/s+aR4Furv4XR3+v+KJ4SLa2mtZLaGGZgQGmkkABVTyQm4npx1oA+Af2L44PAH/BUrWfB/hSMDSTqviTSwIuEW0h86RP+AhoUA/CuK/bK8b6p8Nv+Cmes+PNF0w61f6DqmlXcNkCVNw8VnARHlVYjPTgH6V9S/wDBJX9n7xr4l+JGv/tY+Po5oYJRc2+ntMhRr26u2DXE65AyiAFQQMFmIH3TXknxn/5TD6f/ANjFon/pJBQB6B4n/wCCyvxpj83w9Y/Cuz0XW5x5UH2m6mlKSvwh8kxRluTwNwz0zXtn/BMf9i34qfDrx5q37Rnxnthpd/qlpLb6fZMVadvtciyTXEgXIT7oVFJzgkkAYz9Wf8FDP2OtN/aZ+FNzrXhmxjX4geGY3uNOmRAJLuNRl7R2HLBhzHnOHAAwGNfEn/BJ79r3VW1Cf9lj4q30hvLbe2gSXTEyL5WfOsSW5ygBaMHoAyjAUCgD5n8RRQ/Eb/grx/Z3jXE9pF4r8lUmG5DHp0R+zLg8bSYkAFfvh+1J+0n4b/ZU+GUXxM8T6Td6xZSX8GniCx8vzQ8ySOG/eMq7QIyDz3FfjB/wUv8Agb8Rfgh+0ZpX7YPwzs5JNNubm0vJ5YkLpZ6labVImAziOcKDk8ElhxivqjSv+CrX7H/xG+H9tH8ZNDmXUY1SWbSLzTRqUBuUBG6JijRnGTtZgpAOMdaAPPNM/wCCqf7KviX4gWetS/By8fxJqlxbwf2lPaae9yDlY4iZi5kAQYAweAOOlfp7+1T8abb4Efs8eLvij5givLSxMeng9WvbkeXAAO+12DED+FTX8yfxY8d6J+1h+1j4c1T9n74etoemx3Fha29hY2kcbyrBNvaeSK2UIhK5J5OAuSew+8f+CxfxgvdW1TwH+zX4cZprhBHqd/DHyXuZ/wBzaQ4H8QBZsd960AcB/wAE6/2YtF+M/wADPjP4v8byw/bvGttLommSXEihklixcmbLHODcCLP/AFzNdZ/wR2+MN34N+InjP9mvxNKYftzPqFjG5xtvLQiK5jHuyBWAHZGNa/h//gi/4qbRbKa4+K7afPNEkktvFZuUidwCygiUA4JxnAzXxX8Zfgn42/4JvftL+AfFcOst4hghaHVYb1IjB56LIYru3ILNhjHlTz0cGgD9Ev8Agt7/AMk/+GP/AGEdR/8ARUFfnxqfhbxz+wL8S/hH+0X4LEtx4Z8W6TY35GTtlFxDGb+xc9M5O5M8AFDyQa+5/wDgsj4k0nxj8Gfg54s0OZbnT9YnvLu3kU5V4poLd1I9sGvuS+/Z60D9pj9gzwb8NNXCR3svhnTLjTLlhzbX0VqpicHqFOSr/wCyTxkCgD8mP26PiB4a+KX7ZfwM+IHhC6W80nXbHw7dQSL/AHZNQc4I7Mp4I6gjBr6e/wCC2v8AyTj4Wf8AX/f/APoqCvxT8HaF4t8H/tEeDfAXjOOa21Dwx4ksLBraYn/Ryl+pdFB6AuWbjgk571+1n/BbX/knHws/6/7/AP8ARUFAH1j4I+BWm/tH/wDBODwJ8JtQufsUmqeFdJe1ucZEF1DCjxORgnbkbWxztJxzivyD0rQf+Cjv7Act3pPhnT72bwrHM0reTbjUtJlOfv5QFot3UgMh9Rmv0T8a/wDC9bH/AIJifDHxT8ANXu9L13w/oWkXl4tkqNLNp62mJgA6sSUJV/l5CgnoK82/ZE/4KufDXSPhfaeEP2l9S1C18U6PvjbUTbS3S3qZJQsIVZlkA+VgVwcZB7AAzv2Y/wDgpf4D+KvxM0zwp+0l4B0fRvEuoSxW9trsdqjD7TkLDHKJlaSLnAVt7AHA44r9V/2qfjJafAb9n/xh8TTKqXVhZPHYD+/eXA8uAAd8MwYj+6pr+bj9pfxv4W/bc/a/8Pp+zf4blsxfG0sTcJbiCS7mWZnkvpUUZQIhGWbnamTzxX2N/wAFiPi7e3114C/Zm8PSG4uY1i1G/ii5L3En7i0iwP4sbmA7h1NAHn3/AATp/Zl0X40/BX4z+MvHEsP23xpbS6Jpslw6hklTFy0wLc4Nx5WT/sGuq/4I9/F+88EfErxn+zX4nlMP29nvrKNzgLeWhEVwg93QKwA/uE1seHf+CMHiuTQ7G4uPiu2nTzwpLLbxWblIndQWUETDOCcZwM+lfFvxp+CHjb/gm/8AtJeAfFkOst4ggiaLVIb1IjB5yLIY7q3ILNhimQeejA0Af1AfH3/khHxH/wCxb1j/ANIpa/Ez/gh5/wAh/wCMP/XDRv8A0O7r9kfih4n0rxp+zB4x8W6HMtxp+seEdSu4JFOQ0c1hIykfga/G7/gh5/yH/jD/ANcNG/8AQ7ugD9Lf+Ckn/JkvxQ/69LL/ANL7evzX/YJ1TUtG/wCCbHx21LR9wu4ptWClPvLv0+BWYfRSTn2r9KP+Ckn/ACZL8UP+vSy/9L7evjP/AIJHeFrHxz+x78RvBepsVs9f1fULCYqORHdWEETEA8ZAYke9AHk3/BEXw7o8158TvFsyJLq0QsLSNyMyRwv5jvg9g7AZ9do9K/f64t7e6t5bW5jWWGZSjowBVlYYIIPUEdRX8sHwP+J/jn/gmJ+014m8IfEjR7i88N6mRa3YiXaZ7eNyba8tywAcBWb5cjIY9wBX6PfF/wD4LB/AXS/AV5J8Io77XPFV3AyWsU1q9tDbTOCA8ryABgnXC5ycDgZIAPg/9gHZ4G/4KRa74X8NLv02STW9P/d/dFukm9T9AY1H41hfHz4Uab8cv+CoWv8Awn1WdrWDxHdzwCVescq6c8kL+4WRVJHcAivpz/gkX+zx4xvfGPiD9qjx1DLbxX0U9lpomQqbp7l1kuLgZ52gqFUjqSw7V57L/wApo7T/ALDE3/psloAl/wCCdHxt8Tfss/H7Xv2RPjE7WFhqd88Fr5xwlvqaHC7SePLuFAwRwWxjO6of+CRf/J1fxL/68Lj/ANKxX0Z/wVn/AGV7nxDoFp+078PYGi1/wwIk1b7OCJXtkYeTcgrzugbAJ67cH+E18of8EXZ5J/j/AOMridizvoZZmPUkzqSSaAPsL/gsl8cf+ET+E2h/BXSbjZfeL5/tV6qnkWNqflVh6SS4I90r5a/aF/ZE0jwj/wAE5PAWv2Yg/wCEs8KONV1Pay+aY9XI85GwckxMYlA9Aa8e+Lena3/wUR/b+1TwZ4Z1L7Lotu01lbXmwyx22n6cpUzBcjIkkwcZHL19Yyf8EV/EE0Rgl+MMkkZGCrWLkEehBnxQB9wf8Exvjn/wub9mHRrHUrjztb8GH+x7vJy5SEA27nPJ3RFcn1BHavyp/bC/5Sy+H/8AsMeE/wD0Xa0z/gnN4y1v9lv9szxD+z143m8iDXpptIlz8qfb7NmNvIM8AOu5R6kqK5/9vPxVpXgb/gpzB4z10sum6Fe+Gr25KKXYQ28FvI5CjknaDgDrQB/UbRX5d/8AD3f9j/8A6CGqf+C6b/CvsP8AZ4/aT+Gn7TvhO/8AGXwwmuJtO067NjKbiFoGEojWQgKwBI2uOaAOk/aC/wCSC/En/sWtY/8ASOWv5c/2B/2ztI/ZBvfGdzq3hm78Rf8ACSpZogtXVPKNsZSd2718wYx6V/UZ+0F/yQX4k/8AYtax/wCkctfhd/wRc8JeFfFOr/FRfE2jWWrC3h0sxC7to5whZrjO3zFOM4GcdePSgD59/ar/AGpPiX/wUM8SeEfhv8PPh/cWVvp08jW0C5nuJZrjapeRwoWONQozzgcknpj65/4KGeBNf+Bn7AXwm+D1xOZjp13awahJGT5bTwW7HGeu3czYHtX7r6N4V8L+HAw8PaPZ6WH+99lt44Mj38tRmvkv9vj9nzUf2kP2cta8G+H8nXdLkTVdOQDPnXFsrjyf+2iMwGOrYFAHH/8ABMTw3ovh/wDY58FzaTHGsmqC4u7l0HLzSStnee5UAL7AAV6P+3l4d0bxL+yT8SLPWo43ittNa6iaQZ8uaB1ZGU9jkYz6EjvX42/sGf8ABQjR/wBmHwzd/AT4/wCnX1lp2lXUz2d1HCXktC75lgmhA343kspAPXGAAM9X+3X/AMFLPBvxu+HM/wAD/wBn+1vdQTxG8cd9fSwPCXiVwywQxMPMLOwUkkDA4GcnAB6Z/wAEZHbxN8Hfil4B1eJpdHub0B+eCLu2EMqD0+VR+dfMvjb9kP8Abb/Yn+JGseN/2cWvtU0C5dil1pSLcs9sGLLHd2hVjlAeTsIGTtav0g/Yt/Zb+JPwU/Yv8Q6Lpl3LofxG8a28+qQnCiSyumhC2sJ8wEA4RQ+4cFj6V8Q/sj/8FIfFnwU8YeKfh3+2RqGq3jG5+S8mhMstjPF+7kieGNQ2w4BG1Tg54xQBkeA/+CqPi2LxFpvhb9rv4baZrtnay+W121jsu7QMQryCCcSBjwN20qSBwCeK/Qv/AIKG+IPCfir9gDV/EfgSWCXw9qMemzWLWyhITbvKpTYqgAADoABjpX5mf8FJf2wPgF+09pXhrwp8GdKl1rWrS68x9Xeya3l8srtW2jEirK4YnJBGBgY5Jr6z+Nfw/wDE3ww/4JIWPg/xhG0GrW1tYSTQv9+EzTiQRkdigIBHtQB7B/wR4/5NSf8A7DN5/MV55/wWs/5Ih4L/AOwzJ/6Jr0P/AII8f8mpP/2Gbz+Yrzz/AILWf8kQ8F/9hmT/ANE0Afan/BPr/kz34Y/9gqKvyg/4Ldf8jz8OP+wdc/8Ao41+r/8AwT6/5M9+GP8A2Coq/KD/AILdf8jz8OP+wdc/+jjQB0X/AAVk1XU7f9nL4FaPAWFjeJJJOB90vDbQCPPuNzY+tfqP+wR4c0Xw1+yH8MYNFjREvdHt72YxjG+e5XzJGPuWJzXzr+2l+zjrX7Q37GPhxPCUbXHiHwlZW2pWluoy1yggUTQqBzuK4KgdSuAMkV8RfsKf8FKvCPwO+Htv8EP2gbS9sYvDzNFY38UDSlIdx/czQqPMBj6KQp44OKAP0o/4Kc+HdG139jPxzdarHG0ukC0u7VnGSs4uI48r3BKuwr4Z/wCCdOtahqH/AATz+NWl3KsLfS4tbjgJ6FZdO8xsfRmNeM/t5/8ABQnRP2m/DFn8Bv2f9Ov76w1W5ia7uXgZJbtlP7uCGEgvgsQSSASQMCv0T+B/7Peofs4/8E+PF/hDxAf+J7qXh3WNR1BMDEU9xaSHyvcxrhSe5FAH8/Pwl/Zn1b4ufs8ePfit4REkuueALyGWWBMky2LxgyMoHO6Ijdx/Dk9q+8vFH7Vy/tBf8E1te8JeKLsSeM/Bl1p1rdhj89zbBiIbj3JA2t/tA9sV7Z/wRPt7e88EfE21u41nhnvLdHRgCro0OCpB6gg4IPFfnp/wUI/Zl1b9l74yaivhkSweCPGoe5sSpIjClt8ls+OCYmxgHnbg96AP3O/4JRf8mVeEv+vzVP8A0skr9Hq/OH/glF/yZV4S/wCvzVP/AEskr9HqACiiigAooooAKKKKACiiigAooooAKKKKACiiigAooooAKKKKACiiigAooooAKKKKACiiigAooooAKKKKACiiigAooooAKKKKACiiigAooooAKKKKACiiigAooooAKKKKACiiigAooooAKKKKACiiigAooooAKKKKACiiigAooooAKKKKACiiigAooooAKKKKACiiigAooooAKKKKAMTxH/yBrj/gH/oYry6vUfEf/IGuP+Af+hivLqAP/9H9s/iR8IPhh8X9JGifE3wzY+I7RM7Fu4gzxk9THIMOhPcqwr560D/gnt+xt4a1VNa0v4Y6ebmNty+fLc3MYI/6ZzSvGR7FTX54f8PZPj//ANG8XH/gXc//ACHR/wAPZPj/AP8ARvFx/wCBdz/8h0AfuhY2FlpdnDp2m28dra2yiOKKJAkcaLwFVVwAB0AArxbU/wBmj4Faz8SU+L+qeD7O48YxzxXC6kxk84SwKEjfAbblVUAfL2r8mP8Ah7J8f/8Ao3i4/wDAu5/+Q6P+Hsnx/wD+jeLj/wAC7n/5DoA/d2vnKT9kn9nKTx3/AMLNHgSxj8UfbBqH2+Iyxyi6Db/MGxwoJbk8YPpX5X/8PZPj/wD9G8XH/gXc/wDyHR/w9k+P/wD0bxcf+Bdz/wDIdAH7m6jpmnaxYT6Xq9rFe2dyhSWGdFlikQ9VdGBVgfQivkPXv+CfH7G/iTU31fU/hhp/2mRi7eRLc20ZJ/6ZwyogHsFFfnd/w9k+P/8A0bxcf+Bdz/8AIdH/AA9k+P8A/wBG8XH/AIF3P/yHQB+xnw3+Cvwn+D9k1h8MvCmn+HY2AV2tYFWVwOgeU5kbH+0xrlPEP7MHwE8WfENPit4k8GWeo+LIpoLhdQmMjSiW1CiFgN+35Nq4G3AwOK/J7/h7J8f/APo3i4/8C7n/AOQ6P+Hsnx//AOjeLj/wLuf/AJDoA/dwAAYFeR/FT4E/CL43Q6fbfFbwva+JI9KaRrUXIYGIyhQ+0oyn5toz9BX4/wD/AA9k+P8A/wBG8XH/AIF3P/yHR/w9k+P/AP0bxcf+Bdz/APIdAH6xeJf2YvgN4x8H6D4B8T+DrTUfD/hdSmmWcrSmO1VgFIQhwcYUAAk4wMV7HoOh6T4Y0Sx8OaDbLZ6bpkKW9tAmdscUS7UQZ7AAAZNfh1/w9k+P/wD0bxcf+Bdz/wDIdH/D2T4//wDRvFx/4F3P/wAh0Afq54o/ZZ/Z88aeOh8S/E/giwv/ABOssE/25g6ymW32+U52sFJXaOSOcc11HxS+B3wn+NVlYad8U/Ddt4jttLd3to7jeBE0gAYjYy9QoHPpX49/8PZPj/8A9G8XH/gXc/8AyHR/w9k+P/8A0bxcf+Bdz/8AIdAH7eeGfC/h/wAHeHNO8I+GLKOw0fSrdLW1tkyUigjXaiDJJwBgc180+N/2Ff2S/iLq0+ueKvhtp01/ctvkltzNab27krbPGuT34569a/Nn/h7J8f8A/o3i4/8AAu5/+Q6P+Hsnx/8A+jeLj/wLuf8A5DoA/W/4U/s4/A74HrIfhV4NsPD0so2vPEhknZf7pmlLybfbdj2qj4j/AGYPgH4u+IMfxU8TeDLPUvFcU0Fwt/MZWlEttt8lgN+35Nq4G3AwOK/J7/h7J8f/APo3i4/8C7n/AOQ6P+Hsnx//AOjeLj/wLuf/AJDoA/dwAAYFeSfFT4FfCP42wafa/FXwxa+JI9KZ2tRchwYjKAH2lGU/MFGee1fj9/w9k+P/AP0bxcf+Bdz/APIdH/D2T4//APRvFx/4F3P/AMh0AftLo/w68FaD4FX4Z6RpUdv4YS0ewFgC5iFrIhRohkltpUkYzwOlcn8Kv2fvg38EZtSn+FPha18Nvq4iW7NsZD5ohLGPdvZvu7mxj1r8hv8Ah7J8f/8Ao3i4/wDAu5/+Q6P+Hsnx/wD+jeLj/wAC7n/5DoA/bDxt4H8K/EfwtfeCvHGmx6voepqiXNrNnZKqOsig7SDwyg8EdKwPhh8H/hr8GNEuPDnwu0CDw9pl1ObmWC3LFWmKqhY72Y5KqB17V+N3/D2T4/8A/RvFx/4F3P8A8h0f8PZPj/8A9G8XH/gXc/8AyHQB+x/xL+DXws+Melro/wAT/C9j4jto8+X9qiDSR56+XIMSJnvtYZrwLw5/wT6/Y48K6qmtaR8MdP8AtMTBl+0S3NzGCOn7ueV0I+qmvzt/4eyfH/8A6N4uP/Au5/8AkOj/AIeyfH//AKN4uP8AwLuf/kOgD90rSztNOtYrGxgjt7aBQkcUahERFGAqqBgADgADivHT+zn8Ej8Tl+M58JWn/CapIZRqmZPP3mMxFsbtudhK/d6V+R//AA9k+P8A/wBG8XH/AIF3P/yHR/w9k+P/AP0bxcf+Bdz/APIdAH7m6ppena1pt3o2rW6XVjfRPBPDINySRSKVZWB6ggkEV4n8PP2YfgL8J7/UNU+HPgy00G71W3a1uZLYyhpIX6oSXOB9MEdq/J7/AIeyfH//AKN4uP8AwLuf/kOj/h7J8f8A/o3i4/8AAu5/+Q6AP1o+Gv7NPwJ+D2vXXif4aeDrLQNVvIjDLcQbzI0bMGK5d2wCQCcegr3Wvwi/4eyfH/8A6N4uP/Au5/8AkOj/AIeyfH//AKN4uP8AwLuf/kOgD9XvEP7LfwA8V+P1+KWv+C7O78VpNDcDUCZEmE1vt8t/kdVyu0c45xzVP4g/sl/s6fFXxRceNPiH4Fsdc1u7WNJbqYyh3WJBGgO11HyqABx0Fflb/wAPZPj/AP8ARvFx/wCBdz/8h0f8PZPj/wD9G8XH/gXc/wDyHQB+j3/DA/7Hv/RL9M/Of/45XuXwv+D3wz+C+jXPh74XaBb+HdNvJ/tMsFvv2vMVCljvZjnaoHXtX43/APD2T4//APRvFx/4F3P/AMh0f8PZPj//ANG8XH/gXc//ACHQB+5OsaRp2v6Te6DrEC3VhqUEttcQt92SGZSjocc4ZSQenWvL/hX+z/8ABv4JS6jN8KfC1r4cfVhGt0bcyHzRETsB3s33dxxj1r8hv+Hsnx//AOjeLj/wLuf/AJDo/wCHsnx//wCjeLj/AMC7n/5DoA/d2ivwi/4eyfH/AP6N4uP/AALuf/kOj/h7J8f/APo3i4/8C7n/AOQ6AP1U+KX7J37OnxpvTqnxL8B6frF+33rna9vO/pvlgaN2x/tE1n/DL9jn9mX4Pammt/D74f6dp2pRcpcyCS6lQ+qNcNIUPuuK/Lv/AIeyfH//AKN4uP8AwLuf/kOj/h7J8f8A/o3i4/8AAu5/+Q6AP3dr5++Kf7LH7PfxrvBqfxP8Dafrd8F2m5ZXguGHYNLA0btjtknHavyj/wCHsnx//wCjeLj/AMC7n/5Do/4eyfH/AP6N4uP/AALuf/kOgD9Ovhv+xb+y78JdWi8QeBPh5p9jqUJDR3Evm3ckbDoyG4eTaR6rg17d49+Hvgz4oeGLnwb4+0qLWtFuyhltZtwRyhyudpB4PvX4r/8AD2T4/wD/AEbxcf8AgXc//IdH/D2T4/8A/RvFx/4F3P8A8h0Afs18NvhV8Pfg/wCHz4V+GuhwaBpJlab7PAWKeY/3m+cscn61S+KHwa+GHxo0q10T4o+HrfxFY2UpmhiuC4VJCMFhsZTnHFfjl/w9k+P/AP0bxcf+Bdz/APIdH/D2T4//APRvFx/4F3P/AMh0Aftr4O8HeGfh/wCG7Dwf4O0+PStG0yMRW1tFnZEg6AbiTge5rz74pfs8fBb413dlffFTwnaeI59OQx27XBkBjRjkgbGXgnnmvyL/AOHsnx//AOjeLj/wLuf/AJDo/wCHsnx//wCjeLj/AMC7n/5DoA/c/T9Ps9KsLfTNPiEFraosUca9FRBgAZ7ACvnX4m/sd/szfGHUn1r4hfD7TtS1GXl7lBJazOfV3t2jLn3bJr8uv+Hsnx//AOjeLj/wLuf/AJDo/wCHsnx//wCjeLj/AMC7n/5DoA/VP4W/sm/s5/Ba+Gq/DTwHp+kX6jC3OHuJ0z12STtIy577SK911rR9M8Q6Re6BrVut1p+owyW1xC33ZIpVKOhxg4Kkg81+G/8Aw9k+P/8A0bxcf+Bdz/8AIdH/AA9k+P8A/wBG8XH/AIF3P/yHQB+wfws+Bfwl+Cdte2fwr8NW3hyHUWV7hbYuRIyDAJ3s3QemKu/E74O/DL4zaPb+H/ih4dtfEWn2snnRRXIb93JjGVKlWGR1APPfoK/G/wD4eyfH/wD6N4uP/Au5/wDkOj/h7J8f/wDo3i4/8C7n/wCQ6AP2l+Hvw58E/Crwvb+C/h5pMWh6JaM7xWsG4ojSsWcjcSeWOetdxX4Rf8PZPj//ANG8XH/gXc//ACHR/wAPZPj/AP8ARvFx/wCBdz/8h0Afu7RX4Rf8PZPj/wD9G8XH/gXc/wDyHR/w9k+P/wD0bxcf+Bdz/wDIdAH7u0V+EX/D2T4//wDRvFx/4F3P/wAh0f8AD2T4/wD/AEbxcf8AgXc//IdAH7u0V+EX/D2T4/8A/RvFx/4F3P8A8h0f8PZPj/8A9G8XH/gXc/8AyHQB+7tFfhF/w9k+P/8A0bxcf+Bdz/8AIdH/AA9k+P8A/wBG8XH/AIF3P/yHQB+7tFfhF/w9k+P/AP0bxcf+Bdz/APIdH/D2T4//APRvFx/4F3P/AMh0Afu7RX4Rf8PZPj//ANG8XH/gXc//ACHR/wAPZPj/AP8ARvFx/wCBdz/8h0Afu7RX4Rf8PZPj/wD9G8XH/gXc/wDyHR/w9k+P/wD0bxcf+Bdz/wDIdAH7u0V+EX/D2T4//wDRvFx/4F3P/wAh0f8AD2T4/wD/AEbxcf8AgXc//IdAH7u0V+EX/D2T4/8A/RvFx/4F3P8A8h0f8PZPj/8A9G8XH/gXc/8AyHQB+7tFfhF/w9k+P/8A0bxcf+Bdz/8AIdH/AA9k+P8A/wBG8XH/AIF3P/yHQB+7tFfhF/w9k+P/AP0bxcf+Bdz/APIdH/D2T4//APRvFx/4F3P/AMh0Afu7RX4Rf8PZPj//ANG8XH/gXc//ACHR/wAPZPj/AP8ARvFx/wCBdz/8h0Afu7RX4Rf8PZPj/wD9G8XH/gXc/wDyHR/w9k+P/wD0bxcf+Bdz/wDIdAH7u0V+EX/D2T4//wDRvFx/4F3P/wAh0f8AD2T4/wD/AEbxcf8AgXc//IdAH7u0V+EX/D2T4/8A/RvFx/4F3P8A8h0f8PZPj/8A9G8XH/gXc/8AyHQB+7tFfhF/w9k+P/8A0bxcf+Bdz/8AIdH/AA9k+P8A/wBG8XH/AIF3P/yHQB+7tFfhF/w9k+P/AP0bxcf+Bdz/APIdH/D2T4//APRvFx/4F3P/AMh0Afu7RX4Rf8PZPj//ANG8XH/gXc//ACHR/wAPZPj/AP8ARvFx/wCBdz/8h0Afu7RX4Rf8PZPj/wD9G8XH/gXc/wDyHR/w9k+P/wD0bxcf+Bdz/wDIdAH7u0V+EX/D2T4//wDRvFx/4F3P/wAh0f8AD2T4/wD/AEbxcf8AgXc//IdAH7u0V+EX/D2T4/8A/RvFx/4F3P8A8h0f8PZPj/8A9G8XH/gXc/8AyHQB+7tFfhF/w9k+P/8A0bxcf+Bdz/8AIdH/AA9k+P8A/wBG8XH/AIF3P/yHQB+7tFfhF/w9k+P/AP0bxcf+Bdz/APIdH/D2T4//APRvFx/4F3P/AMh0Afu7RX4Rf8PZPj//ANG8XH/gXc//ACHR/wAPZPj/AP8ARvFx/wCBdz/8h0Afu7RX4Rf8PZPj/wD9G8XH/gXc/wDyHR/w9k+P/wD0bxcf+Bdz/wDIdAH7u0V+EX/D2T4//wDRvFx/4F3P/wAh0f8AD2T4/wD/AEbxcf8AgXc//IdAH7u0V+EX/D2T4/8A/RvFx/4F3P8A8h0f8PZPj/8A9G8XH/gXc/8AyHQB+7tFfhF/w9k+P/8A0bxcf+Bdz/8AIdH/AA9k+P8A/wBG8XH/AIF3P/yHQB+7tFfhF/w9k+P/AP0bxcf+Bdz/APIdH/D2T4//APRvFx/4F3P/AMh0Afu7RX4Rf8PZPj//ANG8XH/gXc//ACHR/wAPZPj/AP8ARvFx/wCBdz/8h0Afu7RX4Rf8PZPj/wD9G8XH/gXc/wDyHR/w9k+P/wD0bxcf+Bdz/wDIdAH7u0V+EX/D2T4//wDRvFx/4F3P/wAh0f8AD2T4/wD/AEbxcf8AgXc//IdAH7u0V+EX/D2T4/8A/RvFx/4F3P8A8h0f8PZPj/8A9G8XH/gXc/8AyHQB+7tFfhF/w9k+P/8A0bxcf+Bdz/8AIdH/AA9k+P8A/wBG8XH/AIF3P/yHQB+7tFfhF/w9k+P/AP0bxcf+Bdz/APIdH/D2T4//APRvFx/4F3P/AMh0Afu7RX4Rf8PZPj//ANG8XH/gXc//ACHR/wAPZPj/AP8ARvFx/wCBdz/8h0Afu7RX4Rf8PZPj/wD9G8XH/gXc/wDyHR/w9k+P/wD0bxcf+Bdz/wDIdAH7u0V+EX/D2T4//wDRvFx/4F3P/wAh0f8AD2T4/wD/AEbxcf8AgXc//IdAH7u0V+EX/D2T4/8A/RvFx/4F3P8A8h0f8PZPj/8A9G8XH/gXc/8AyHQB+4XiP/kDXH/AP/QxXl1fkDqP/BVv4+XdnJbv+z5cRK+Pm+13PGCD/wA+g9MVy/8Aw9B+On/RBrj/AMCrn/5EoA//0v38ooooAKKKKACiiigAooooAKKKKACiiigAooooAKKKKACiiigAooooAKKKKACiiigAooooAKKKKACiiigAooooAKKKKACiiigAooooAKKKKACiiigAooooAKKKKACiiigAooooAKKKKACiiigAooooAKKKKACiiigAppZVGWOAPXinV438epprf4XavLBI0TgJhlJBHzDoRXTQpe1qxp9zGtU9nTc+x699pt/+eq/mKPtNv/z1X8xX4wf21rP/AD/z/wDf1/8AGj+2tZ/5/wCf/v6/+Nfef6rP/n5+B8f/AKwL/n2fs/8Aabf/AJ6r+Yo+02//AD1X8xX4wf21rP8Az/z/APf1/wDGj+2tZ/5/5/8Av6/+NH+qz/5+fgH+sC/59n7P/abf/nqv5ij7Tb/89V/MV+MH9taz/wA/8/8A39f/ABo/trWf+f8An/7+v/jR/qs/+fn4B/rAv+fZ+z/2m3/56r+Yo+02/wDz1X8xX4wf21rP/P8Az/8Af1/8aP7a1n/n/n/7+v8A40f6rP8A5+fgH+sC/wCfZ+z/ANpt/wDnqv5ij7Tb/wDPVfzFfjB/bWs/8/8AP/39f/Gj+2tZ/wCf+f8A7+v/AI0f6rP/AJ+fgH+sC/59n7P/AGm3/wCeq/mKPtNv/wA9V/MV+MH9taz/AM/8/wD39f8Axo/trWf+f+f/AL+v/jR/qs/+fn4B/rAv+fZ+z/2m3/56r+Yo+02//PVfzFfjB/bWs/8AP/P/AN/X/wAaP7a1n/n/AJ/+/r/40f6rP/n5+Af6wL/n2fs/9pt/+eq/mKPtNv8A89V/MV+MH9taz/z/AM//AH9f/Gj+2tZ/5/5/+/r/AONH+qz/AOfn4B/rAv8An2fs/wDabf8A56r+Yo+02/8Az1X8xX4wf21rP/P/AD/9/X/xo/trWf8An/n/AO/r/wCNH+qz/wCfn4B/rAv+fZ+z/wBpt/8Anqv5ij7Tb/8APVfzFfjB/bWs/wDP/P8A9/X/AMaP7a1n/n/n/wC/r/40f6rP/n5+Af6wL/n2fs/9pt/+eq/mKPtNv/z1X8xX4wf21rP/AD/z/wDf1/8AGj+2tZ/5/wCf/v6/+NH+qz/5+fgH+sC/59n7P/abf/nqv5ij7Tb/APPVfzFfjB/bWs/8/wDP/wB/X/xo/trWf+f+f/v6/wDjR/qs/wDn5+Af6wL/AJ9n7P8A2m3/AOeq/mKPtNv/AM9V/MV+MH9taz/z/wA//f1/8aP7a1n/AJ/5/wDv6/8AjR/qs/8An5+Af6wL/n2fs/8Aabf/AJ6r+Yo+02//AD1X8xX4wf21rP8Az/z/APf1/wDGj+2tZ/5/5/8Av6/+NH+qz/5+fgH+sC/59n7P/abf/nqv5ij7Tb/89V/MV+MH9taz/wA/8/8A39f/ABo/trWf+f8An/7+v/jR/qs/+fn4B/rAv+fZ+z/2m3/56r+Yo+02/wDz1X8xX4wf21rP/P8Az/8Af1/8aP7a1n/n/n/7+v8A40f6rP8A5+fgH+sC/wCfZ+z/ANpt/wDnqv5ij7Tb/wDPVfzFfjB/bWs/8/8AP/39f/Gj+2tZ/wCf+f8A7+v/AI0f6rP/AJ+fgH+sC/59n7P/AGm3/wCeq/mKPtNv/wA9V/MV+MH9taz/AM/8/wD39f8Axo/trWf+f+f/AL+v/jR/qs/+fn4B/rAv+fZ+z/2m3/56r+YpVmhc7VdSfQEGvxf/ALa1n/n/AJ/+/r/417h+zvqepXHxS02K4u5ZUKSZV3Yg8ehOK5cRw46VKVT2m3kb0c8VSoqfJufprRRRXwh9eFFFFABRRRQAUUUUAFFFFABRRRQAUUUUAFFFFABRRRQAUUUUAFFFFABRRRQAUUUUAFFFFABRRRQAUUUUAFFFFABRRRQAUUUUAYniP/kDXH/AP/QxXl1eo+I/+QNcf8A/9DFeXUAf/9P9/KKKKACiiigAooooAKKKKACiiigAooooAKKKKACiiigAooooAKKKKACiiigAooooAKKKKACiiigAooooAKKKKACiiigAooooAKKKKACiiigAooooAKKKKACiiigAooooAKKKKACiiigAooooAKKKKACiiigAooooAK8Y/aA/5JXrH0T/ANCFez14x+0B/wAkr1j6J/6EK9PAf7zT9UcWM/gT9D8rqKKK/eT8cCiiigAooooAKKKKACiiigAoopQCegzigBKKKKACiiigAooooAKKKKACiiigAooooAKKKKACiiigAop6xyP91CfoM01gVO1hgjseKAEooooAKKKKACiiigAr3X9nH/kq2mf7kv8AKvCq91/Zx/5Ktpn+5L/KvNzH/dKnoz0MF/vEPVH6h0UUV+Cn7AFFFFABRRRQAUUUUAFFFFABRRRQAUUUUAFFFFABRRRQAUUUUAFFFFABRRRQAUUUUAFFFFABRRRQAUUUUAFFFFABRRRQAUUUUAYniP8A5A1x/wAA/wDQxXl1eo+I/wDkDXH/AAD/ANDFeXUAf//U/fyiiigAooooAKKKKACiiigAooooAKKKKACiiigAooooAKKKKACiiigAooooAKKKKACiiigAooooAKKKKACiiigAooooAKKKKACiiigAooooAKKKKACiiigAooooAKKKKACiiigAooooAKKKKACiiigAooooAKKKKACvGP2gP+SV6x9E/wDQhXs9eMftAf8AJK9Y+if+hCvTwH+80/VHFjP4E/Q/K6iiiv3k/HAooooAKKKKACiiigD379nzwj4c8W+ItStvEtr9rtrW0MoXJGCD7Y7V2X/CSfs5tdtYzaBPDhihfJwCDjP3ulZ/7Ln/ACMmu/8AYOevmzUv+Qhc/wDXR/51806Pt8XUjKTSSWzPeVVUcNCSiru/Q+k/iP8ABvQ4/Dh8c+Abr7Tpp+Zk6hF9sZrgfhx4g8A6PpOpW/izTZby6nBETRrkLxxnnjmvcP2d5n1HwN4g0q7bfbBWwrcgYA4Aqn8CdNsLjRPFP2i3SQp5gUsgOMemen4VwSxEoUqtGs78rXkdqoRlOnVpK3MmfIMwWW4la2Q7CxIAHQZ4qPypcbthx64OK+oP2cLCwvvHutwX8KSwrayHDKCAA3YEccU/xl8X9D05rzwb4X0K1ksDmISuAHyTyQcHofevZljp+3dCnTu1Y8qOEj7FVZzsj5aVHb7qk/QUrRyIPmQgfTFfb+j+GV+HPgO013TtCGr61qHJBXeqA8jjH9K0fD0F38VNO1DQfGnhldKmjiMkE8cewAgeoA59q5JZuleah7q8/wBDojlr0i373ofBuM9Kk8ibrsbH+6a+kPgp8OtJ1jxBqeo62vm2OjM42nuUPGfwroNR/aC0y11iXSovDdo2kxMY8lB5m0cEjjr+NdlTHT9q6dGHNb5HPDBx9mp1ZWueDfDvwhH408TW2h3MjQRykBnUZIH0PFM+IfhJPBviu90C1d54bUgCRlwSCM844r3v4OeOrMfES5sNBsEjsNTlDjeBvTAxgZBwPxpfjd8U9Qi8Rav4OXTrYxMBH5pQeZyBznGf1rj+tYj64qajpY6fq9BYXn5tbnyYquxwqk/QZpxilUZZCo9wRX2Zo+meG/g/8ObXxbqVhHf6xfj5FkGVGenB7fhVjwD8TdD+KeoSeFPFGhWtsLlSI2hUA59MgCtZZnLllUp07wXUzjgI3UJztJ9D4oVWbhQSfQCniGXsjcexr6i8AeEbTw58cJ/D0qLNBBkqGAIwcEcHjgV13xJ+KmgeAdbufDXh3Qba6bnz3lQDk8jbgHjH0q5Zi3VVKjC91cmOCSpudSVrOx8WYx1oxnpVq+uvtt5NebBH5zF9q9Bk5wPYV9BfAjwPomrjUvF3iZC9jo679h+6SBnP4eleliMRGhS9rM4KFB1ans4nzv5E3/PNsfQ0wI2doBz6Yr6yP7ROnRax9hXw5ZnSlbbuCDfsHGRx1x7034taNpngzUtG+Ifha1jNvfqJTE4BQE4IGDkfpXnxx1TnVOpTtfbU7XhIODnTndLc6q2Nr8KvhNZa3p+mw3t/eFSzSoG4PbkHGK+SfFviKXxRrEurT2sdm8gAMcYwox6DA/lX3l43+JF9onwz0zxHFZW8slwFzG6goM+gxjj6V+fmt6tLrepT6lMixPOxYqoAAz2AGK8/J1KbnVnHW71/Q7cz5Y8tOD0tsZVFFFfWHzYUUUUAFFFFABXuv7OP/JVtM/3Jf5V4VXuv7OP/ACVbTP8Acl/lXm5j/ulT0Z6GC/3iHqj9Q6KKK/BT9gCiiigAooooAKKKKACiiigAooooAKKKKACiiigAooooAKKKKACiiigAooooAKKKKACiiigAooooAKKKKACiiigAooooAKKKKAMTxH/yBrj/AIB/6GK8ur1HxH/yBrj/AIB/6GK8uoA//9X9/KKKKACiiigAooooAKKKKACiiigAooooAKKKKACiiigAooooAKKKKACiiigAooooAKKKKACiiigAooooAKKKKACiiigAooooAKKKKACiiigAooooAKKKKACiiigAooooAKKKKACiiigAooooAKKKKACiiigAooooAK8Y/aA/5JXrH0T/ANCFez14x+0B/wAkr1j6J/6EK9PAf7zT9UcWM/gT9D8rqKKK/eT8cCiiigAooooAKKKKAPqL9lpWk8T63Gg3FtPcADuTwBXl8/wo+IN5qsscWi3AEkrYYoQMEnnPpXK+FfGXiHwVeyX/AIcufss8q7GYAHK9cYIru3+PfxQkXa2r8H0jUfyFeDOhiY4idWjbW2/kezCtQlQjTq307Hv9nYwfBD4WX8GqToNa1RSFjBBwSAMfTFY37O0hm8MeJpW6urk/iBXyfrPiDWPENy15q909xIxydxOPwHQfhWr4f8c+JvC1pc2WiXf2eG7BEgAByD9a5p5ZUdGUXL35O5tDHwVWLS92KPff2a/+R88Qf9ec386+bNTYJrtzIei3DH8mrQ8OeMfEHhS+n1HQ7n7PcXKmORgAcqeowRXOTTPcTPPKcu5LE+pPWvVpYaUa86r2aX4HBUrqVGNNLVXP0C1vxJ4v1j4Y6Tqvw3lEk8QAmRUV2AAx0INeOWfiX9om7WXb5sMaKd7NAigDHOTivC/DXjzxV4R3DQb5rcP1Xgj8jkVvat8YfiDrVm9hf6mTDKNrBUVMj6rg141PLJ07xjGLXnuenPHxmlJuSflse4/s76lDdHxF4WvpQt7qAdsngE9Dj8a8g1P4NfEE+IJ7GLSpWVpCBLtOzBPBzjpXl2napf6TepqFhO0M8ZyGUkHPv616c/x0+Jslv9mbVzsxj7ig4+uM12SwuIp1pVcPa0u5yrEUZ0owrJ6dja+Fmny+EvivaaTrDqk6SBDg8ZPQVq/G/wAFeKW8eatr8enSvp4Kv5wU7NoHJz6CvBDq2oNqI1ZpmN2G3iTPOfWu71P4wfEDWNLbRtQ1My2jrsKlFBI9MgZrSeGrKvGvC21mTGvS9i6UlbW6Ppfxjo9x8UfhLpF34XUXNzYqFeJT82FGDgDvXDfBH4YeKdL8VLr+v2j6dZ2I3FpRtzj0zXgnhnx14p8HuzeH75rbd1HUfkeK3ta+MPxB1+0ax1PVGeFxghVCZH1UVw/UcTCnLD02uR/edX1uhOca00+Zfce6+E9btNf/AGg7vUrI7oXBUH124H9K8Y+N3/JSNV/3h/KuB0DxJrHhnURq2jzmC6UY34BPP1qvrOs6jr+oS6pqsvnXMxyzYAz+A4rvoYJ0q6qLblsclXFqdHka1vcyq+ufgFewa74R8R+B2kSK6vIisAJwWyOT+FfI1aOl6rf6NeJfabM0E8ZyGU46V14zDe3pezT1ObC1/Y1Oex6UvwT+ILa1/ZI0qUDft80qQmM4znHSvWv2g9TtNM0LQPBkcqzXVlCFn2nO0gDivKW+O/xOaHyDq524x9xM4+uM15bqGo3uq3T3uoStNNIclmOTXDDDYipVjPEWtHsdcq9CFOUKKevc+xPil/yQ/RPpH/Kvi6uw1Px54n1jRYPD9/dmWwtwAiYAxjpyBmuPrpwGGlQpuEtdTDGV41pqUdNAooor1DzgooooAKKKKACvdf2cf+SraZ/uS/yrwqvdf2cf+SraZ/uS/wAq83Mf90qejPQwX+8Q9UfqHRRRX4KfsAUUUUAFFFFABRRRQAUUUUAFFFFABRRRQAUUUUAFFFFABRRRQAUUUUAFFFFABRRRQAUUUUAFFFFABRRRQAUUUUAFFFFABRRRQBieI/8AkDXH/AP/AEMV5dXqPiP/AJA1x/wD/wBDFeXUAf/W/fyiiigAooooAKKKKACiiigAooooAKKKKACiiigAooooAKKKKACiiigAooooAKKKKACiiigAooooAKKKKACiiigAooooAKKKKACiiigAooooAKKKKACiiigAooooAKKKKACiiigAooooAKKKKACiiigAooooAKKKKACvGP2gP+SV6x9E/wDQhXs9eMftAf8AJK9Y+if+hCvTwH+80/VHFjP4E/Q/K6iiiv3k/HAooooAKKKKACiiigAoor6E+Ffwj8O+NfC+oeJvEGrSabBp8m1iqggDA5JJGOtcuIxEKEOeo9Dpo0ZVZckNz57or60s/gV8O/EQltvCPi37dfIpKxEIM/kT/KvG9E8EvYfEuy8H+JItw+0COVQSARg9DxXLTzCjU5uV7HRPBVYON1ozy+ivZPjd4V0bwl4wl0zQ4fs9sACFyTjj1NeN120KsatNVI9djlq03Tm6b6BRRRW5gFFFFABRRRQAUUUUAFFFFABRRRQAUUUUAFFFFABRRRQAUUUUAFFFFABXuv7OP/JVtM/3Jf5V4VXuv7OP/JVtM/3Jf5V5uY/7pU9Gehgv94h6o/UOiiivwU/YAooooAKKKKACiiigAooooAKKKKACiiigAooooAKKKKACiiigAooooAKKKKACiiigAooooAKKKKACiiigAooooAKKKKACiiigDE8R/wDIGuP+Af8AoYry6vUfEf8AyBrj/gH/AKGK8uoA/9f9/KKKKACiiigAooooAKKKKACiiigAooooAKKKKACiiigAooooAKKKKACiiigAooooAKKKKACiiigAooooAKKKKACiiigAooooAKKKKACiiigAooooAKKKKACiiigAooooAKKKKACiiigAooooAKKKKACiiigAooooAK8Y/aA/5JXrH0T/ANCFez14x+0B/wAkr1j6J/6EK9PAf7zT9UcWM/gT9D8rqKKK/eT8cCiiigAooooAKKKKACvr74R2N3qXwN8XWNhE09xK+FRRkk4HAFfINfY3wZ1i/wBA+CvivV9Mfyrm1k3RsQDg4A6HivBzbm9hHl3uvzPZy23tXfaz/I4z4O/DDxxa+M7LV7yzl060sm3yPICgKgdPf6VteJNa0/Wf2hLCTT2DpHchSwxgkA9xXlGq/Gv4j6zaPY32qkxSDBCoqHH1UA1nfC2R5fiNokkhLMbgEknJ6GsJYas5TxFdrSLWhrGvSSjRpbX6n1z8Wrf4TaP4gOq+OPMvrm5wFgi6oMdTgg4ryL4pfDnwafBtl478Aq0VpMcNGxJwPXkmsT9pIn/hPpRngKMflXpOlosn7OUm8Z2ISPY5ryaMZ0KNCspvW3oelVlGrVq03FaHkPgaw+FmnaH/AG14yme9uXO1bSLqPc4OQK9W0XwZ8J/iZouo/wDCKWE2m3tnGWBfJBwPc9Ky/BXhXwj4T+G0HxF1uwbVLm5OI0GdqEeoHbj0r1f4PeOk8Ywav5GgwaVHBEw3xZ544ByBRja8/fq0m9HvfT7gwtGPu06iWq7fqfNfwU8FaJ4n8c3Wg+IIfPt4Y3wMkcg4zxiu/wDE+kfAvwILjw9qcM1/qahv3keSEJPAIDAcD2rN/Z+/5Knqv+5N/wChV4x8TCT431QscnzT1r03GdbGum5tJJbHCpRpYVSUVe7Pffhh8MvA3inwXf63rCeSIXJExJGyMe2cVu+GfDfwG8aX8vhPRrWZL5FIW4YkBiOMgbsVS+HpI+A+v4OP3Z6fSvHfgOzD4h2JBIz1xXBKNSarz9o/d2OqMqcPYw5Fqer33hb4IfDm+Gi+KTLq167YYR8CIE8A4YY4riPjX8M9G8LLYeIfC5I0zUVDBT/AT0AOT2rkPjMf+Ll6pn/nov8AKvefjIu74R+HQe4QfpW1N1KM6E+dvn3MpKFSFWPKly7HnOiW3wY8O6JbXHiAyazf3K7mji6R47EqR/Kur174ffDzxZ8P7nxh4Jt5LB7JSzxvk8D6k1q3uk+Dfg/4Q0vVpNIGr6lqMQkDSZ8sZ7HGQK7fTPEx8VfBvX9SGkR6UjQOAsWcHA9wK4qted1WpN25t76fcddOjDWlUS27fqfOvwd+GWn+Lhea94kkMGkaaN0h6ZAGevHFdw13+zjqM02kQWk9nJyq3DE7MjgHlsYrf+FRXVvgtr2laX897HG29FGWORwMV8hwaNql1dmwgtZHuASCgU5BHbFerCMsTXq883Hl2toedKUaFKnyxTufSXhDwB4K8WeCNfGmw+bq2llzHKGOXUZ24A45GO1eRfDTwW3izxvaeH7pPkV8zKePkU8iuy+AviN/DHjtNL1AmOC9JgkjPGXPAz9K+h9O8HJ8M9R8XeMpowFVS1qx7lxkgVhXxNTDTqUm7t/D+RtRw8K8YVLbbnyd8XdO8OaP4yudL8MQiK0tsLwScsBg9c968vrQ1XUJdV1K51Gb79xIXP4nNZ9fU0IOFNQep8/VkpTcktGFFFFbmAUUUUAFFFFABXuv7OP/ACVbTP8Acl/lXhVe6/s4/wDJVtM/3Jf5V5uY/wC6VPRnoYL/AHiHqj9Q6KKK/BT9gCiiigAooooAKKKKACiiigAooooAKKKKACiiigAooooAKKKKACiiigAooooAKKKKACiiigAooooAKKKKACiiigAooooAKKKKAMTxH/yBrj/gH/oYry6vUfEf/IGuP+Af+hivLqAP/9D9/KKKKACiiigAooooAKKKKACiiigAooooAKKKKACiiigAooooAKKKKACiiigAooooAKKKKACiiigAooooAKKKKACiiigAooooAKKKKACiiigAooooAKKKKACiiigAooooAKKKKACiiigAooooAKKKKACiiigAooooAK8Y/aA/5JXrH0T/ANCFez14x+0B/wAkr1j6J/6EK9PAf7zT9UcWM/gT9D8rqKKK/eT8cCiiigAooooAKKKKACvTfD3xLv8Aw94J1XwVDaJLBqpy0pYhk6dABg9K8yorKpShUSU1c2p1JQd4sK3fDWuS+Gtds9dgjEr2cgcKTgEjsSKwqK0lFSTi0ZxbTTW53Pj/AMcXfj7XH1u8t1tncAbFJIGPcgV0Vt8WdRtfATeA1sozbsCPN3Hdg+2MV5JRXK8LScIwtotjoVeopOd9We2eCPjbrPg7RD4fnsYdUsf4Y5uAo9BgGurtv2ktVsfNi0/QrW2tpYyhijOBk98hQSRXzRRXNPLcNNuUoam8MdiIpRjI9H8EfEW98EeJLnxJaWqXElyHBjYkAbznggdq5HX9Ym1/V7nVp0Eb3LFioOQM9hWNRXbGjBT9olqcrqzcVB7Hq2hfFXUNC8F3/guKyjlgvlKmQsQyg+gAxXK+C/Fk/gzXYdctoFuHhOQrkgH8RXJ0VCw1NKSt8W5Xt6nuu+2x03izxLN4s8Q3PiCeFYHuWDFFOQMehOK7TxX8WdR8V+F7DwxPZRwRWGNsisSTjpkEYryWih4el7unw7Aq9T3tdz6D0X9oHVrHQrfQtY0i31eO2GEaY4IA6cAHpT9S/aF1rUND1Hw//ZVvBaXqeWqxnaIgRg4AAz+NfPNFcv8AZuFvzch0fXsRy25tD0DwD8Rdc+H1+95pOJEl4kib7rj34Nes3f7SV9LFJ9j8OWNpcSAjzlALAnv92vmaitKuBw9WXPOOpFPF1qceSErI6LTLjVNR8TQXViR9vnnDIeg3k5H619c/tEeLLyy8H6P4VuT/AKXcxI1wVOMMo6cetfGml6nd6PfwanYOI7i3YOjEA4I6HB4rS8S+K9d8XagdT1+4NxOQBnAAAHHAHArCvg/a16dT7MTajiVTozgt5HO0UUV655YUUUUAFFFFABRRRQAV7r+zj/yVbTP9yX+VeFV7r+zj/wAlW0z/AHJf5V5uY/7pU9Gehgv94h6o/UOiiivwU/YAooooAKKKKACiiigAooooAKKKKACiiigAooooAKKKKACiiigAooooAKKKKACiiigAooooAKKKKACiiigAooooAKKKKACiiigDE8R/8ga4/wCAf+hivLq9R8R/8ga4/wCAf+hivLqAP//R/fyiiigAooooAKKKKACiiigAooooAKKKKACiiigAooooAKKKKACiiigAooooAKKKKACiiigAooooAKKKKACiiigAooooAKKKKACiiigAooooAKKKKACiiigAooooAKKKKACiiigAooooAKKKKACiiigAooooAKKKKACvGP2gP+SV6x9E/wDQhXs9eMftAf8AJK9Y+if+hCvTwH+80/VHFjP4E/Q/K6iiiv3k/HAooooAKKKKACiiigAooooAKKKKACiiigAooooAKKKKACiiigAooooAKKKKACiiigAooooAKKKKACiiigAooooAKKKKACvdf2cf+SraZ/uS/wAq8Kr3X9nH/kq2mf7kv8q83Mf90qejPQwX+8Q9UfqHRRRX4KfsAUUUUAFFFFABRRRQAUUUUAFFFFABRRRQAUUUUAFFFFABRRRQAUUUUAFFFFABRRRQAUUUUAFFFFABRRRQAUUUUAFFFFABRRRQBieI/wDkDXH/AAD/ANDFeXV6j4j/AOQNcf8AAP8A0MV5dQB//9L9/KKKKACiiigAooooAKKKKACiiigAooooAKKKKACiiigAooooAKKKKACiiigAooooAKKKKACiiigAooooAKKKKACiiigAooooAKKKKACiiigAooooAKKKKACiiigAooooAKKKKACiiigAooooAKKKKACiiigAooooAKw/EPh7S/FGkzaJrUXnWk+A6gkZxyORW5RVxk4tOOhLimmmrnhv/DOnwo/6BLf9/X/xo/4Z0+FH/QJb/v6/+Ne5UV3/ANoYr/n4/vOT6lh/5F9x4b/wzp8KP+gS3/f1/wDGj/hnT4Uf9Alv+/r/AONe5UUf2hiv+fj+8PqWH/kX3Hhv/DOnwo/6BLf9/X/xo/4Z0+FH/QJb/v6/+Ne5UUf2hiv+fj+8PqWH/kX3Hhv/AAzp8KP+gS3/AH9f/Gj/AIZ0+FH/AECW/wC/r/417lRR/aGK/wCfj+8PqWH/AJF9x4b/AMM6fCj/AKBLf9/X/wAaP+GdPhR/0CW/7+v/AI17lRR/aGK/5+P7w+pYf+RfceG/8M6fCj/oEt/39f8Axo/4Z0+FH/QJb/v6/wDjXuVFH9oYr/n4/vD6lh/5F9x4b/wzp8KP+gS3/f1/8aP+GdPhR/0CW/7+v/jXuVFH9oYr/n4/vD6lh/5F9x4b/wAM6fCj/oEt/wB/X/xo/wCGdPhR/wBAlv8Av6/+Ne5UUf2hiv8An4/vD6lh/wCRfceG/wDDOnwo/wCgS3/f1/8AGj/hnT4Uf9Alv+/r/wCNe5UUf2hiv+fj+8PqWH/kX3HxV8YPAPwz+Gmnade2nh4XhvrpLch55FADZ5GM9MV6tp37P3wpvbC3u20hlM0asQJn4yM461xf7V3/ACAdA/7CUX8jX07oP/IEsf8Arin8hXoVMbiFQhJVH16nDTwtB1pR5F9x5H/wzp8KP+gS3/f1/wDGj/hnT4Uf9Alv+/r/AONe5UV5/wDaGK/5+P7zu+pYf+RfceG/8M6fCj/oEt/39f8Axo/4Z0+FH/QJb/v6/wDjXuVFH9oYr/n4/vD6lh/5F9x4b/wzp8KP+gS3/f1/8aP+GdPhR/0CW/7+v/jXuVFH9oYr/n4/vD6lh/5F9x4b/wAM6fCj/oEt/wB/X/xo/wCGdPhR/wBAlv8Av6/+Ne5UUf2hiv8An4/vD6lh/wCRfceG/wDDOnwo/wCgS3/f1/8AGj/hnT4Uf9Alv+/r/wCNe5UUf2hiv+fj+8PqWH/kX3Hhv/DOnwo/6BLf9/X/AMaP+GdPhR/0CW/7+v8A417lRR/aGK/5+P7w+pYf+RfceG/8M6fCj/oEt/39f/Gj/hnT4Uf9Alv+/r/417lRR/aGK/5+P7w+pYf+RfceG/8ADOnwo/6BLf8Af1/8aP8AhnT4Uf8AQJb/AL+v/jXuVFH9oYr/AJ+P7w+pYf8AkX3Hhv8Awzp8KP8AoEt/39f/ABre8NfBn4f+EtWi1vQ7AwXcIIVvMYgAjB4zXqlFTLHYmS5ZVH9444ShF3UEFFFFeedgUUUUAFFFFABRRRQAUUUUAFFFFABRRRQAUUUUAFFFFABRRRQAUUUUAFFFFABRRRQAUUUUAFFFFABRRRQAUUUUAFFFFABRRRQBieI/+QNcf8A/9DFeXV6j4j/5A1x/wD/0MV5dQB//0/38ooooAKKKKACiiigAooooAKKKKACiiigAooooAKKKKACiiigAooooAKKKKACiiigAooooAKKKKACiiigAooooAKKKKACiiigAooooAKKKKACvPviN4ym8EaFDqlrbC7muLmK1jjyRlpSQOn0r0GvFvjf/AMgPQ/8AsNWH/oZrpoRUqkU0Y1m1BtaMqDx18TiB/wAUun/fbf8AxNH/AAnPxP8A+hYT/v43/wATXua/dH0pav20f5CfZy/nPC/+E5+J/wD0LCf9/G/+Jo/4Tn4n/wDQsJ/38b/4mvdKKPbR/kD2cv5zwv8A4Tn4n/8AQsJ/38b/AOJo/wCE5+J//QsJ/wB/G/8Aia90oo9tH+QPZy/nPC/+E5+J/wD0LCf9/G/+Jo/4Tn4n/wDQsJ/38b/4mvdKKPbR/kD2cv5zwv8A4Tn4n/8AQsJ/38b/AOJo/wCE5+J//QsJ/wB/G/8Aia90oo9tH+QPZy/nPC/+E5+J/wD0LCf9/G/+Jo/4Tn4n/wDQsJ/38b/4mvdKKPbR/kD2cv5zwv8A4Tn4n/8AQsJ/38b/AOJo/wCE5+J//QsJ/wB/G/8Aia90oo9tH+QPZy/nPC/+E5+J/wD0LCf9/G/+Jo/4Tn4n/wDQsJ/38b/4mvdKKPbR/kD2cv5zwv8A4Tn4n/8AQsJ/38b/AOJo/wCE5+J//QsJ/wB/G/8Aia90oo9tH+QPZy/nPC/+E5+J/wD0LCf9/G/+Jo/4Tn4n/wDQsJ/38b/4mvdKKPbR/kD2cv5zwv8A4Tn4n/8AQsJ/38b/AOJo/wCE5+J//QsJ/wB/G/8Aia90oo9tH+QPZy/nPC/+E5+J/wD0LCf9/G/+Jo/4Tn4n/wDQsJ/38b/4mvdKKPbR/kD2cv5zwv8A4Tn4n/8AQsJ/38b/AOJrn/FHxZ+IvhfRLjWrzwvGIoMZ/eN3IA/h9TX0pXj/AMdv+SYar9YP/Ri1vRnTlUUXAxqQnGDakeZR/F740SRrIngRSrgEHzH6Ecfw0/8A4W38a/8AoRF/7+P/APE19O6b/wAg61/65J/6CKu0PEUr/wANfiNUZ2+M+Vf+Ft/Gv/oRF/7+P/8AE0f8Lb+Nf/QiL/38f/4mvqqij6xS/wCfa/EXsan87PlX/hbfxr/6ERf+/j//ABNH/C2/jX/0Ii/9/H/+Jr6qoo+sUv8An2vxD2NT+dnyr/wtv41/9CIv/fx//iaP+Ft/Gv8A6ERf+/j/APxNfVVFH1il/wA+1+Iexqfzs+Vf+Ft/Gv8A6ERf+/j/APxNH/C2/jX/ANCIv/fx/wD4mvqqij6xS/59r8Q9jU/nZ8q/8Lb+Nf8A0Ii/9/H/APiaP+Ft/Gv/AKERf+/j/wDxNfVVFH1il/z7X4h7Gp/Oz8+fi1qvxl+Imn6dZzeDDbizuUmBjLtkrng5UYFeoWHxS+NVnZQWg8CqRCirkyOM4GP7tfW1FaPGQcVD2asiFhZKTlz6s+Vf+Ft/Gv8A6ERf+/j/APxNH/C2/jX/ANCIv/fx/wD4mvqqis/rFL/n2vxL9jU/nZ8q/wDC2/jX/wBCIv8A38f/AOJo/wCFt/Gv/oRF/wC/j/8AxNfVVFH1il/z7X4h7Gp/Oz5V/wCFt/Gv/oRF/wC/j/8AxNH/AAtv41/9CIv/AH8f/wCJr6qoo+sUv+fa/EPY1P52fKv/AAtv41/9CIv/AH8f/wCJo/4W38a/+hEX/v4//wATX1VRR9Ypf8+1+Iexqfzs+Vf+Ft/Gv/oRF/7+P/8AE0f8Lb+Nf/QiL/38f/4mvqqij6xS/wCfa/EPY1P52fKv/C2/jX/0Ii/9/H/+JqhcfHL4p6dd2ttqvgxLcXTBFJkfqTjuor65rxD4t/8AIR8Pf9fSf+hCtaVWlOXK6aM6lOpGN1MiHjr4nED/AIpdP++2/wDiaP8AhOfif/0LCf8Afxv/AImvc1+6PpS1x+2j/IdXs5fznhf/AAnPxP8A+hYT/v43/wATR/wnPxP/AOhYT/v43/xNe6UUe2j/ACB7OX854X/wnPxP/wChYT/v43/xNH/Cc/E//oWE/wC/jf8AxNe6UUe2j/IHs5fznhf/AAnPxP8A+hYT/v43/wATR/wnPxP/AOhYT/v43/xNe6UUe2j/ACB7OX854X/wnPxP/wChYT/v43/xNH/Cc/E//oWE/wC/jf8AxNe6UUe2j/IHs5fznhf/AAnPxP8A+hYT/v43/wATR/wnPxP/AOhYT/v43/xNe6UUe2j/ACB7OX854X/wnPxP/wChYT/v43/xNH/Cc/E//oWE/wC/jf8AxNe6UUe2j/IHs5fznhf/AAnPxP8A+hYT/v43/wATR/wnPxP/AOhYT/v43/xNe6UUe2j/ACB7OX854X/wnPxP/wChYT/v43/xNH/Cc/E//oWE/wC/jf8AxNe6UUe2j/IHs5fznhf/AAnPxP8A+hYT/v43/wATR/wnPxP/AOhYT/v43/xNe6UUe2j/ACB7OX854X/wnPxP/wChYT/v43/xNH/Cc/E//oWE/wC/jf8AxNe6UUe2j/IHs5fznhf/AAnPxP8A+hYT/v43/wATR/wnPxP/AOhYT/v43/xNe6UUe2j/ACB7OX854X/wnPxP/wChYT/v43/xNQ2/xQ8VWmvaZpHiPQlso9SlEKuGJwSM9wBXvVeHfFT/AJGjwZ/2EV/9BNbUpQnLl5DGpGcFzcx7jRRRXmncFFFFABRRRQAUUUUAFFFFABRRRQAUUUUAFFFFABRRRQBieI/+QNcf8A/9DFeXV6j4j/5A1x/wD/0MV5dQB//U/fyiiigAooooAKKKKACiiigAooooAKKKKACiiigAooooAKKKKACiiigAooooAKKKKACiiigAooooAKKKKACmb0HBYD2zT6/MP48a7rdp8UtagtdQuIIkdMKkrKo+QdACAK9rLcA8ZUdNOx5ePxn1Wmp2ufpx5kf98fmKPMj/AL4/MV+M/wDwk3iT/oLXf/gRJ/jR/wAJN4k/6C13/wCBEn+NfU/6rS/5+fgfP/6wR/59n7MeZH/fH5ijzI/74/MV+M//AAk3iT/oLXf/AIESf40f8JN4k/6C13/4ESf40f6rS/5+fgH+sEf+fZ+zHmR/3x+Yo8yP++PzFfjP/wAJN4k/6C13/wCBEn+NH/CTeJP+gtd/+BEn+NH+q0v+fn4B/rBH/n2fsx5kf98fmKPMj/vj8xX4z/8ACTeJP+gtd/8AgRJ/jR/wk3iT/oLXf/gRJ/jR/qtL/n5+Af6wR/59n7MeZH/fH5ivJfi/YXeqaPo0WnRG4eLV7KVggyQiMSWOOw71+YP/AAk3iT/oLXf/AIESf40f8JN4k/6C13/4ESf41pT4anCXN7TbyM559GUXHk3P2XWSPaPnHQdxS+ZH/fH5ivxn/wCEm8Sf9Ba7/wDAiT/Gj/hJvEn/AEFrv/wIk/xrP/VaX/Pz8DT/AFgj/wA+z9mPMj/vj8xR5kf98fmK/Gf/AISbxJ/0Frv/AMCJP8aP+Em8Sf8AQWu//AiT/Gj/AFWl/wA/PwD/AFgj/wA+z9mPMj/vj8xR5kf98fmK/Gf/AISbxJ/0Frv/AMCJP8aP+Em8Sf8AQWu//AiT/Gj/AFWl/wA/PwD/AFgj/wA+z9mPMj/vj8xR5kf98fmK/Gf/AISbxJ/0Frv/AMCJP8aP+Em8Sf8AQWu//AiT/Gj/AFWl/wA/PwD/AFgj/wA+z9mPMj/vj8xR5kf98fmK/Gf/AISbxJ/0Frv/AMCJP8aP+Em8Sf8AQWu//AiT/Gj/AFWl/wA/PwD/AFgj/wA+z9mldW+6QadXxH+ybqmp6hf64t/dy3ISOPaJXZ8c9sk4r7cr47H4R4Wu6Ld7H0+ExH1ikqtrXCiiivNO0KYZIx/EB+NPr8n/AIn+INet/H+uQwalcxol1IAqzOAAD0ABwBXu5blzxk3BStY8nH45YWMZctz9XPMj/vj8xR5kf98fmK/Gf/hJvEn/AEFrv/wIk/xo/wCEm8Sf9Ba7/wDAiT/Gvpv9Vpf8/PwPB/1gj/z7P2Y8yP8Avj8xR5kf98fmK/Gf/hJvEn/QWu//AAIk/wAaP+Em8Sf9Ba7/APAiT/Gj/VaX/Pz8A/1gj/z7P2Y8yP8Avj8xR5kf98fmK/Gf/hJvEn/QWu//AAIk/wAaP+Em8Sf9Ba7/APAiT/Gj/VaX/Pz8A/1gj/z7P2Y8yP8Avj8xR5kf98fmK/Gf/hJvEn/QWu//AAIk/wAaP+Em8Sf9Ba7/APAiT/Gj/VaX/Pz8A/1gj/z7P2Y8yP8Avj8xXlvxlsrrVvh5qVhpsZuLiQxbUTknEik4Ar8uf+Em8Sf9Ba7/APAiT/Gj/hJvEn/QWu//AAIk/wAa0p8MzhJS9p+BE8+jKLi4H7GWDLHY2yOQCsaAjPQgAYq55kf98fmK/Gf/AISbxJ/0Frv/AMCJP8aP+Em8Sf8AQWu//AiT/Gs3wvL/AJ+fgV/rBH+Q/ZjzI/74/MUeZH/fH5ivxn/4SbxJ/wBBa7/8CJP8aP8AhJvEn/QWu/8AwIk/xo/1Wl/z8/Af+sEf+fZ+zHmR/wB8fmKPMj/vj8xX4z/8JN4k/wCgtd/+BEn+NH/CTeJP+gtd/wDgRJ/jR/qtL/n5+Af6wR/59n7MeZH/AHx+Yo8yP++PzFfjP/wk3iT/AKC13/4ESf40f8JN4k/6C13/AOBEn+NH+q0v+fn4B/rBH/n2fsx5kf8AfH5ijzI/74/MV+M//CTeJP8AoLXf/gRJ/jR/wk3iT/oLXf8A4ESf40f6rS/5+fgH+sEf+fZ+zSsrD5TmnV8j/sn6hf6hoesvf3MtyyzoAZXLkDb2yTivrivi8Zhnhqzot3sfU4Wuq9KNW24UUUVwHWFM3oOCwHtmn1+ZHx+1zW7T4patBaahcQRLswscrqo+UdACAK9nLcveMqumnY8vHYz6rT57XP0z8yP++PzFHmR/3x+Yr8Z/+Em8Sf8AQWu//AiT/Gj/AISbxJ/0Frv/AMCJP8a+q/1Wl/z8/A+f/wBYI/8APs/ZjzI/74/MUeZH/fH5ivxn/wCEm8Sf9Ba7/wDAiT/Gj/hJvEn/AEFrv/wIk/xo/wBVpf8APz8A/wBYI/8APs/ZjzI/74/MUeZH/fH5ivxn/wCEm8Sf9Ba7/wDAiT/Gj/hJvEn/AEFrv/wIk/xo/wBVpf8APz8A/wBYI/8APs/ZjzI/74/MUeZH/fH5ivxn/wCEm8Sf9Ba7/wDAiT/Gj/hJvEn/AEFrv/wIk/xo/wBVpf8APz8A/wBYI/8APs/ZjzI/74/MV4/8TtOvNRvtCexiMyw3CM+0ZCgEcn0FfmP/AMJN4k/6C13/AOBEn+NH/CTeJP8AoLXf/gRJ/jWlPhqcJc3tNvIznn0ZK3IfsuskWB846etL5kf98fmK/Gf/AISbxJ/0Frv/AMCJP8aP+Em8Sf8AQWu//AiT/Gs/9Vpf8/PwNP8AWCP/AD7P2Y8yP++PzFHmR/3x+Yr8Z/8AhJvEn/QWu/8AwIk/xo/4SbxJ/wBBa7/8CJP8aP8AVaX/AD8/AP8AWCP/AD7P2Y8yP++PzFHmR/3x+Yr8Z/8AhJvEn/QWu/8AwIk/xo/4SbxJ/wBBa7/8CJP8aP8AVaX/AD8/AP8AWCP/AD7P2Y8yP++PzFHmR/3x+Yr8Z/8AhJvEn/QWu/8AwIk/xo/4SbxJ/wBBa7/8CJP8aP8AVaX/AD8/AP8AWCP/AD7P2Y8yP++PzFHmR/3x+Yr8Z/8AhJvEn/QWu/8AwIk/xo/4SbxJ/wBBa7/8CJP8aP8AVaX/AD8/AP8AWCP/AD7P2aUgj5SCPanV81/svXt5f/D6Wa+nkuHFy43SOXPHbJJNfSlfEYqg6FWVLex9Xh6qq0o1NrhRRRXGdIVGZIxxuA/GpK/Kb4seINet/iHrkNvqVzHGlwwCrM4AHoACAK9zLcueMm4KVrHlY/HLCxUrXP1V8yP++PzFHmR/3x+Yr8Z/+Em8Sf8AQWu//AiT/GvQPh3bav4x1htPv9fvbSGNC7MkrsQFGTgFh6V9FU4a9nFzlU09DxIZ7zyUY0/xP1Y8yP8Avj8xR5kf98fmK/MnVNGF5odzq3gjxVqGoSWLYnhnd4nC5wCoDEkZ4rhbmw+J9nZi/ujqcdscYkLyheeBzmsIcPqS/i/gaTzlx3p/ifrh5kf98fmKPMj/AL4/MV+Sp0j4qram8K6oIAMlt8uAPXOaxvtPjvzre2F3f+ZdLuiXzZMuB3AzyOK3jw2ntWRm89tvSP2D8yP++PzFHmR/3x+Yr8rT4P8Ai3/YKeIFkvnt3fYFE0hce5XPTtmuR83x+bmez+06h59qN0qebJlB6kZ4FRHh2MvhrIqWduO9I/YDzI/74/MV478R9Pvb/wAQ+FLizhaaO2vg8jLyEUAjJx0FfEPgjS59d0TUNd8Q+JdRsrew+8IneQnHsWFX7zw/K8VjrGh+JtSv9IuyYyys5nWUAkKYwx7D1qI5LGnUt7TVeQ5Zq5wX7v8AE/THzI/74/MUeZH/AHx+Yr8j4rL4k3cL3lg+pzWqk4kDy4wDjnBwKSax+J8FgdTm/tJLRRkyF5QoA75zitP9XF/z+RH9udfZH64+ZH/fH5ijzI/74/MV+SdhpfxS1S1ivrH+05raX7sivKUIzjrnGK0/EPhf4q+Gbm3tL+e9Z7nAj8uaRgSRkAc9fap/1eipcvtlcr+25W5vZM/VnzI/74/MUeZH/fH5ivyQu9P+KGnvFHenU4WnYLGGeUFiegHNZ+qv8QNC2f2vcahaeYMr5ksi5+mTWi4bu1asmS89tvSP1/8AMj/vj8xR5kf98fmK/I+0sPiffWA1SzOpzWjAkSK8pUgcdQcV6HL4O8Rad4GHinWdX1aC5kBKRIZCgx03tuGB+FYTyCEGk6yvtsawzmUlpSP0t8yP++PzFHmR/wB8fmK/Gf8A4SbxJ/0Frv8A8CJP8aP+Em8Sf9Ba7/8AAiT/ABrs/wBVpf8APz8Dm/1gj/z7P2aVlb7pBp1fIH7J+o6hqGma21/dS3JSRADK5fHHbJOK+v6+MxuG+rVnRbvY+pwmI9vSVW24UUUV551hRRRQAUUUUAYniP8A5A1x/wAA/wDQxXl1eo+I/wDkDXH/AAD/ANDFeXUAf//V/fyiiigAooooAKKKKACiiigAooooAKKKKACiiigAooooAKKKKACiiigAooooAKKKKACiiigAooooAKKKKACvyv8A2gf+Sr63/vp/6CK/VCvyv/aB/wCSr63/AL6f+givt+Gf95l6Hyuf/wACPqeL0UUV+qn5yFFFFABRRRQAUUUUAFFFFABRRRQAUUUUAFFFFABRRRQAUUUUAfZ37IX/ACEde/65xf1r7qr4V/ZC/wCQjr3/AFzi/rX3VX41n/8Av0vl+R+p5P8A7pEKKKK+YPdCvyI+Kv8AyULXf+vqT+dfrvX5EfFX/koWu/8AX1J/OvveF/41T0PkM/8A4UPU8+rr/AvhuDxZ4kttDuZzbRTBizqMkBRngcelchXpXwlvLSx8cWVxfTpbRbZFLyEKoJUgZJ4Ffo2JlKNKTjvY+GoJSqRUjq7z4ZeFb621FPCOrzXl/poJkhniEWQOu0gnOMeleYN4N8UJp/8AaraZOLPGfN2HZj1zjGK980oaR4A1vVfFWq6naXkVycQxWsolY5PO4DoMGu61HxfpFzYnVtFjsHhltSnlz35jIyDx9nwVyM8cV88sbWpuy96Pf+rHtPC0pq7dmuh8nW3gbxdd2i39rpNxLbMu4SLGSpUdwcYxWRNomrQW8V1NaSJDO22NipAZvQHua+toVuLdPC2sSa5BY2EGngy2zThC4IPRONwPQcVk6leaB8QNGsBpmpWunLp98ZGjuJFiOwY5UHrnFbxzGd9Y6fkYywUOXR6ni1l8JPHV9pE+rwac4jt22tGQRITx0XFcg3hnXlvW09rCUXKDcY9h3ADuRjpxX1PeeJLfUrLxTpml67FBObgyQM0+xGVQPunPPToKy7jWoU8CP47e4xqc1uNPGQPmlQ5LA98g4qaeOr/aRU8JR05WeLfD/wAIaV4nm1M63dyWNtpsAlZo0DsecYwSK6i6+GegXdhba54Y1GfUdOaTy5h5IE6EDtGCcj8arfCWS1nPiGxu7yGzkvbQJG07iNC27OMmvRPCt/onw8sYtEvNSt7u7vp97NBIHhjTHBLDjOR0qsTWqwqS5Ht0+QqFKm4LmR4bd+B9bmvLtdD0+6urS1YqXaIqwwM4YDODjtWdD4M8Uz2H9qQ6XO9oBnzAh24HvjFe8+NvGltb6DqUejaiu+51Yswif5mh2jkYOccYru4PF2iz6ZYatpCWTpFb7THcX5gIODkGAZUn6ik8dXjBPkBYSi5Ncx8n2HgnxZqdst5YaXPNbtwJFQlfTqBitbxD8MfGXhpLR9RsG23gBQoCeT0B46+1eo68bjxFpOl6h4d12306C0hxLbm68ltwYkgICM8dDXRXGv2l5f8AhTX5tYiltIIzHLFJPl0kwQGaM8Y6cmrlja100u5KwtKzV+x86X/gvxXpiRS6hpVxAkzBULoQGJGQBkdaq6p4Y8QaJBHc6tYS2kUhwrSIVB+mRX07pmrw+GrG5HijXLbUzf3GYFjmE4i7hjk/KAOOK8V+KuvtrHja9livTdWSuhQK5MYAAztGcD8BW+HxVWpU5eXQyrYenCHNfU5Ww8F+KtUtBf6dpdxPbsMh0QlcD3ArvdJ+F27wXd+LfEH2u1WJsRLFBvBAHVjkbQDxmvT7HUINSfw3rela5b6fp2nRYuLZpxE5IzkeWDhs+9c78QvGllq3gh4NLvypkvOYVcg7MHqo7E9sYrleKr1JxhFWVzdYelCLkz5wbaGIQ5XPB9qbRRX0h4R96fsh/wDIC1v/AK7r/wCg19iV8d/sh/8AIC1v/ruv/oNfYlfiWdf77UP1jKv90gFFFFeAewFflp+0P/yVjWP+Af8AoIr9S6/LT9of/krGsf8AAP8A0EV9twz/ALzL0Pls+/gL1PEq7r4feE7Xxjr66TeXLWsW0sXVQxAHoMiuFr1n4NXtjY+LxJf3EdrG0TLvkIVQTjGSa/S8VKUaMnDRo+Bwyi6sVLY0tR+HPhe807Urjwdq8t7c6ST58VxEIiVXqUwTkD6V51L4M8UwWH9qS6XcJaY3eYUIXHrnpivdtJh0DwBfav4i1rU7a/N9vjihtJRNlJOpYDpiuy8Q+JNKk0271TSlsZYp7LytsmosHAKgEC3wVDDtivCjjKsJKMfeXc9Z4WnJNt2fY+XV8C+MHtDfLpFwbcLv3iM7duM5zjpishtD1dPswe0kH2s7YsqfnI4wvr+FfZWou2nSaJr1zrMNpp1tZK0tq0oDuNo+URk/NkVx8M+k+L28Naxa6lZ2MWl3csksc8qxOEL5G1T147VrTzKb1cdBTwME7J6njUfwl8dSaI2upprmFG2lAD5gx1+XHQVxjaBrKXT2L2coniQyMhU5CAZJI7ACvqLXPEsOqeFdbstH1yOC4trgyqGn2b0BJwnPOR2FVtX13TY/h2/jOIAanqcS2mGwCVQbHI+tFPHVvtx62FPCUvsvoeQ/D7wNo3iix1PU9cvpbK300AkxRiQkEehIrdk+Gfh+8srbXPD2oXF9pUjGOUiEeejZwMRgng/WrPwllsJ9B8RaTc31vZT3iKIzO4jUnB7mu68G6h4f8A2Vt4fv9TguLu7nEkjwyB4UVDkfMDjJFRia9WFSXI9unlYqhRpOEeZHz2/gvxBM1zPpmnXM9nAzgSGIjATrkDOCO47VEfBPixbI6i2lXAtgM+Z5Z2geucYr3DxH4ws4PCU1rYX6kyX8rukb4ZkLZHTnBFdze+KNKfTk1jS1spQtiI2WXUWjP3MEeR90n04zVvHV0k+UhYSi38Wx8sWfgfxdf2y3tnpNxLA/R0jJB+hArR8QfDbxh4ae2XUbBx9qVGQqCRl+i9OvYivU/GMl34j0601rw3r9vYWtvbIr2oufJcOg5wgPOT0rpJtXt5de0PX7jW4JbMaekBjacOyT7AAzRk4GDzmq+u1tHp10EsLT1R86X/gvxVpYjbUNKuIBKQq74yMk8ADIqlq3hvXdBEbaxYzWYl+75iFc49MivpMaknh+wez8Q6/b6rJe30MkRjlEoiVHySTn5QR26V4f8RvENzr3i2/llujd2sczCIBiU2A8bew49K6sPiatSdraHPWoU4Rv1Mm18F+Kr2yOo2ml3EtsAWMixkrgDk5HGK7uy+GKR+Cf+Er1v7ZbvIWESRwb0IHQsewPY16tY6nFPd6NrtrrttaaTY2KJNamcK5dVww8rOGz0ya818aeLY9T8G28On37gPf3LeSHIIiONgKDoPQdK5Fia9WSjHQ6fYUacXJ6niLABiB0BxSUUV9EeGfo5+yn/wAk7m/6+pK+nK+Y/wBlP/knc3/X1JX05X4bmv8AvtT1P13Lv91h6BRRRXinphX5H/F3/ko+vf8AXw1frhX5H/F3/ko+vf8AXw1fecMfxp+h8jn/APCj6nm9ew/Be9sLPxHKL+6itElhdA0rBFyQQMk149RX6TXpe1punex8JSqck1M+jNKg0X4c2l/falqVtqN1qcixxxWsolUIHDZYjpx7V6VrPifTR9r1PTI7CeC9EY2vqLM+MjpARtUg9hXxTT4naKRJE4ZCCPqORXl1MtU2pyldnoQxvKuWK0Pt/wARGTTfEVnr97rMFvpsVkQ9oZwHckEDEecHtziuL0qLR9WvfDfiRdYs7aLS4HjljllVJBySMKevUV83a/4j1bxLcRXWryCWSJBGpAC4UdBgUukeF/EGvqz6NYTXgTgmJCwH5CuaGX8lP352ZtLG803yxPorWteXV/Btzb6TrccE9jfmXy3uPLLxAcBADyCe3Sp/F+sWFv4BXxZCgj1LxBGIJQp6AdwffFfNdz4b16zlngubCWN7Zd8ishBRemSMcCm6jr+qapaWljeS7oLFPLiUDAAznkDqfeto4CN48r0TM3i5WfMtT2T4bGxv/BOuaFLqFtZ3N0MR/aJRGD07muk8O3nh/wAFQ6P4Zn1OG5uTdG5mlicNAg2FQAwODXy9RXRUwKm5XlozCGL5UrLY+iPEHiq2j8BaZYafqAWVbwtIkT4bZuJ5AI4I/CvVL/xjpfly6xpsenzW0kCIVlvyGIAGf9HI2g5r4jorKeWQklqaxx810PpXxpdS69HbeJfDmvQWWnRKCbIXHkyLgjIEakZ/LpXb3viLTD4ltNYl1qCW2urZYIgZQ5hlwBuZScLj1r4zooeXRaUebYFjmnfl1PrHStUj8MQ21rrut22pTT6iJlZZxMI4sHkkk7fpXh/j/XZNZ8X3N1JdG6txICvzEoFB7DoBj0rz6iumhg405ud9Tnq4lzjyLRI+vIdVhl1Gz8T2fiK3ttFtoADZeYqvwuCvlAgEk+1ee+OPFUWo+A9NtbTUWkkMsheISHIUsSARnpjtXgtFY08vjGSle9jWeNcouNtwooor2Dyz7t/ZC/5Beuf9dU/lX2XXxp+yF/yC9c/66p/KvsuvxTO/99n/AF0P1fKv90gFFFFfPHshRRRQAUUUUAYniP8A5A1x/wAA/wDQxXl1eo+I/wDkDXH/AAD/ANDFeXUAf//W/fyiiigAooooAKKKKACiiigAooooAKKKKACiiigAooooAKKKKACiiigAooooAKKKKACiiigAooooAKKKKACvlD4lfD/w3qHiefVrjw/Lq9xeXCRyskroI1KfewvHGBX1fXxn8YvG3hB9cvvDWp6vfaTc20yOWtYywI2jgkMvHNe9lKqOt+7/AA/4B4+ZOHslznzT4r+H0tvf61d6GFGm6XIqMGb5gWUHAB646VFZ/CTxReSxJvt4UlgNx5kkoRFQYHJIwD7V6E3xF8CarPrunai89pYal5ZWaOLe5MaBclO2cZ61pTfEXwN/aFnNp2r3VpFZQGD5rQSrIDg/MjHHav0n6xilFR5dvLyPhfY4du99Dy6PwHdS6bc2lvBb3NxFeRW32qOfK7pFJCgAYIPc9ql1b4N+KdIs7i6lltZntV3SQxSh5UGM5KAZAxXYS/EbwfDcXosVkSGXUba6UCIICkSbWO0cAk9AKpn4m6LH4k1/WIjI0d/bmOEFer7QBuHYcVaq4u+i/rQj2eGtq9TlJ/hH4mt9PkvWmtWeKLz2t1lBnCYzkpjPTFJN8JvEFtBbSzXVmkt0VEcBnHmneOPlxkV63rHxk0e/0ed7HVWtb2S2EXkDTozkhQNpmPzYOPwrCn8ceB7zwtDo2panc3dxuRhILQRyQHHJWQHc2D0BOKiOIxllzR/AuVHDXfKzyrxT4B1LwjEj6jeWkjtjMcMwd1z6qOlenfCvwT4X1vw5davqlkNRlhnjSQPKYEgjOcsSOowM89KxviN4t8IeINFsbXT55NQ1C0AUTvbC2IQdiFJ3Hpyea1/AvjrwbpWi6da6peT6dc2JcSCGASpcI5ziQEgHA4Gc47VdWeInhtnzE0o0YV7X0PK/G2lWOnaxK+jwPFp0hIhZgcNt4O0nqAehr23w/wCBPDkug+HriTw3LqP9psy3F0srqsADYyQOOBzziuG+J3irwl4qgtZNClliNsWC25iCoAxySGz364xx0rK8QeOTc+F9D0XRru4t5LFZROqM0aneQR0IB4q2q9WlBLRkRdKnUk3qaf8AwqPU9Wv719FubaKxjnMUTXEoj3nJACZ64xiqdv8AB3xVLa3N7dPbWUFq5RnuJRGM5IGCRgg449a7f4f/ABV0rRvC8WhanfNp8ttIXWQWiXZcscknf90j2qn41+J2leIfCV7ov2uW8vJ50cSNCIVKoT1AOBwayVXG+09nbT0NfZ4XkU7mtrXwks9K8J6ZbWUFvqGs6g3+uS5OQCeNsYGCoB5PavPLz4P+JbaPzILi0uwJUgcQTCQxu5wA4A4rqV+KGiW9z4bkhSR10+J4LjIwQHwCV9SAOKt2/jbwJ4aS6/4R+8urttRvILiXzodnlrGxJA5O4kH2rOE8ZBba+nn+BU44aT0OSf4MeKE1iHQvtNkbyVHk2CcZRUAJLcccdKuL8DPFLRpOt7p7QyN5YkFyuwvnG3OMZzxinr8QNGHj3UfEheX7NcWk8MZ2neHkTC8dhn8qzLDxtp1v4e0bTJZJfNsr03EoAOCpYMMc8nFdPNjNLP8AAw5cMr6fiU9P+FeuX11NYteWVrcQyGLy55wjMQcZUEcg9qs2Hwe8U3kdzPJLa2kVpIYnknlEabgcDBIwQe1ev6V8WvAcFzJeNK9rOZd5drJLguoOQAW+7gdxXI+Nfid4e13w5qmlWDS+fdziRMpsGAxPOOn0rGOIxkp8vLb5Gro4VRvfU4gfCbxKuoXFhcS2tutqiO88koWHbJ9whzxz2pbL4T6/fz3CQXll5Ftt3XBnAgJbgAPjBPtXc3XxB8Ha9YS6Dq9xPbWk9nZxNLHFvcSW64IxkZBPQ5q54O+I3hDwnp954bs9QlFk7CSO4kskmYsTkgxucDHY5qpV8XyPTX0FGjhuZa6ep6x+zN4a1Lwr4i1/TNTC+Z5UTAocqyknBB7g9q+yq+VfgX4mj8U+Mdd1GG+a/RbeCNZGgW3wFyAAi8ACvqqvzTN3N4pupvp+R95liisOlHYKKKK8E9cK/Ij4q/8AJQtd/wCvqT+dfrvX5EfFX/koWu/9fUn86+94X/jVPQ+Qz/8AhQ9Tz6iiiv08/PgooooA19U1zUNZW0S/cOLKIQRYAGEXoOOtGkaDrGvTPb6NZyXkkYBZYlLEDpkgdqyK91+CjWkcfiV766lsoBaJulhBLqNx5ABFcWIqexouUEddGHtaijI8sm8I+Jbe6eyn02eOeNfMKFCCE9cY6Ul94m1i+0e28P3Lj7HaNlECgEHGMkjqfrX1h4M8YeH9YvptKsTLqFtp9kQ9xOpSaXGcg5JOPxrz1vCPhjxBb6VrmgaNs+03Lwy2zzuEO0ZJMhGQPoK8yOO961eGx6Dwnup0pHzhRX1lN8NPB8r6LcNYwRJc3bwSx2t2bhSqpu5fjBz2rGg0H4bSXPiC5bRH+y6JFlU898yEHGSe30FbxzKm9ov8PQxeBmt2j5mor6ht9D+F122hWq6HIlxrsBlx57kQjBxg9+R0qTwh8NtBvY47fVdKtyspcJPJetFK4AOCsQGD09aHmVNRvKL/AAEsDNtJNHy1RX0Jrfhfwd4C0eG41PSn1ue8YlW814ljXoB8vBIxVjS/h54Z1u00/wAVww/Z9JjtzJex+YSVcZAXJ5HatP7Qp8vPbQlYOd+Xqj5zoq1ffZzdy/ZV2RBiFGc4APHP0qrXqI82wUUUUwCiiigD70/ZD/5AWt/9d1/9Br7Er47/AGQ/+QFrf/Xdf/Qa+xK/Es6/32ofrGVf7pAKKKK8A9gK/LT9of8A5KxrH/AP/QRX6l1+Wn7Q/wDyVjWP+Af+givtuGf95l6Hy2ffwF6niVFFFfqx+cBRRRQBva14k1bxB5H9pyiT7MgjjwoGFAwBx7UzR/Dmu6+ZBo1jLeGPG7ykLY9M4HFYlfRvwWezj8M+JnvruWxhCrmWAEuox2AI/nXBian1ei5QWx20Ie2qWkzxCfwt4itbia1uNOmjlt13SKUIKrjOSMcDFGpeJNW1XT7TSruQG1sgREqqFAz1zjGfxr6q0Hxj4f11dRito5L+y06xcNLKCktwNvIY9R0wDk15zF4Y8M60NC1XRtEVI78TmW3kuXCAREDcZCMgAe1cEMa7/vobf5HZLCq37uR8+0V9df8ACrfBtxqGjStZxRQXQl82O2ujOh2Yxh+MH2rnLDRvhrcWniXUZ9AZYtEkWNFFw53k5GSe2cfhWizOm1pF/h6GbwE1u0fNFFfWEvg/4aT3en6ZbaPJFLqtqZQ3nufIYKCMDo3XvR4f+F2hXUD2OqaVbwuVkEc7XjLOdo4YQ4wR+OKl5pSSu0/wK/s+peyZ8n0V9A+JPDfg74f6XaJqGktrVzdl/wB75rRBQOgAXINaQ+HXhS4hj8XW8eND+yFnjEhOJwv3d3XrxW31+mlzW0Mvqc78qeqPmyippzG08hiTYmThc5wOwzUNeseaFFFFABRRRQB+jn7Kf/JO5v8Ar6kr6cr5j/ZT/wCSdzf9fUlfTlfhua/77U9T9dy7/dYegUUUV4p6YV+R/wAXf+Sj69/18NX64V+R/wAXf+Sj69/18NX3nDH8afofI5//AAo+p5vRRRX6gfnoUUUUAFfS3wolsIfAGuyalez6fACCZbcEuMY6Yx/OvmmuhsfFGsado9zodrKFtLv/AFilQSfx6iuHF0HWpqCOzDVVTnzM+i9G8WeGtbuddmkjlv8ATbHShEzSZSWcB85bGSD+JrGj8D+HNVfStY0XRlNtexbpLeW4ZETB+8ZOSBj2rwPTNc1HSIL22sXCJfx+VKCAcpnOBnpz6V02lfErxZo0dtDY3CBLRdkatGrDHoQeCPrXnSwVSDfsZf1Y7Y4qEkvaI+il+EngqS7tL6a0jS3eEmSC3uDMhYZ5EnB7YxiuO0XRvhzqOg6p4in8PsgsZzEkQuHIIBxknqK89uvjJ45unDNcQR7VKgRwIigHrwoArkrXxfrllplzo9vKFtruTzJF2gkt657VlDB4mz5566dWayxVC65I/gj6OufBfw2k1WLRbTR3V72289JPOYmJsfdA6Ee5qDwx8MdB1HTfI1bSbe1mdHKSG8YTnBIB8nAHavB/+FheKBfQ6iLhRPBH5SHYOE9MYrbsfjD43sLBdOgngZEBUM8CNIA3JG8jd39aiWDxfLaMvxY44nD815R/BHTa5pXgzwZY6fbX2inVJ7xWZp/PdAoDY4C5BwK3bn4e+Eo/tPimKBm0J7IzQxhzxKONu7qea8vs/il4rstMOkq1vLBggebbxyuAxycMwJH4Vqav47trr4d2PhK1d/tCSmWXjao68AjqPbpWzoYhW169+n6GcatDXTReR5XKUaVzEuEJOB6DsPyqOiivoTxAooooAKKKKAPu39kL/kF65/11T+VfZdfGn7IX/IL1z/rqn8q+y6/FM7/32f8AXQ/V8q/3SAUUUV88eyFFFFABRRRQBieI/wDkDXH/AAD/ANDFeXV6j4j/AOQNcf8AAP8A0MV5dQB//9f9/KKKKACiiigAooooAKKKKACiiigAooooAKKKKACiiigAooooAKKKKACiiigAooooAKKKKACiiigAooooAK/K/wDaB/5Kvrf++n/oIr9UK/K/9oH/AJKvrf8Avp/6CK+34Z/3mXofK5//AAI+p4vRRRX6qfnJ1PhPwlqXjG+lsNNkiiaCJpnadxGiouMkk8DrVzxT4D1jwpDbXN3JBdW92CY5baQSocHGMjjNdX8H57S2vdfnv4PtVumlzl4txTeBjIyORn2r23w9beH9ZHhq6t4xBoEYYx27nzCk4fhfm5bPJwa8HEYypSqv+Vf5Hs0MLCpTWup8abHHG0/lWpo+kTazeLZRSxQE/wAUzhEH1J4FfY/iTWvDmnXdhLqWnyM63IiaWbTktYRAxO4ccE8DB603SvD/AIe8LalYaObeG5l12c3WWRWCorYUDIOAQRwODWLzR8l+Sxqsv963NsfFk9u8E8kHDmNipK8g444I6j0qDaRxivt7wquhaZpSSwWzyvLdTm4SCwS7yqyEBSSP3eR0xWPbad4K1uG71izsTbjwrKZzHLGEZwxLkMp6jtg5wOKpZoru8CP7PdlaWp8c7WHbpXfaJ8N/EfiDw7d+JtPERtLIFpAXw+AOcDHPSvZviTb6Hofh281OwiiR/EJhkt12KSiAEOBxxyR0qz8L9ci0H4evPc7fs893FDNuxgRuSGz7Yq6mOm6Kq0l1FTwkFV9nUeljwbwj4C1/xp9p/sZE22gzI0jbQOOmcdfQVyl1aT2dxLayj5oWKnHIyODivtLR4bPwXqieHLEo7ays1zKUIwqAgxgY9VNafhfSJjavbaw0c8F2Z8LFYRyIBnjdcAZBx+VcrzVxbk17vQ3WXppRv7x8JBG9DS7W7A/lX2Rqmqp4YuvDWiaTZWgttRuniuPMt45GZA4AAZlJHB6ip/BGnta3U/INlPqEyLFHp0d1tVXIIeQjKA9vbpXS8ztBz5dP68jBYBcyjzHxfsY9ATQEbPQ8e1fdGgWmk6JFfz2tmZC17IWEVkl2xUMflKkfICOBim+HLzSbmDUdaNgbfUHuNskMenpO6woSEBiOAhI7isnm29oaf15Giy69vePhkKx6KePam19gajqGjeGtG8Ta/wCHNMWOZXhwL22XKtITuIjcEAegHA7V8kXd1JfXUt3MFDzMWYKAoyeeAOAPYV62FxLrXfLZHnV6CpWVytRRRXecR9nfshf8hHXv+ucX9a+6q+Ff2Qv+Qjr3/XOL+tfdVfjWf/79L5fkfqeT/wC6RCiiivmD3Qr8iPir/wAlC13/AK+pP51+u9fkR8Vf+Sha7/19Sfzr73hf+NU9D5DP/wCFD1PPqKKK/Tz8+CiiigArb0nxDqeiQ3lvpzhEv4xHKCAcqDkAZ6c+lYwVsdDj6U2pcU1Zq6KUmtVodBoPifV/Dcs82kyiN7lDG+VByp7c9K1dM+IHibR4ba3sZ1RLWUzRgoCN7DBznqMdjxXF4I6jFJWcqNOV+ZGkas1s9j06++LvjO/ktZJJbeL7G5kjEVvHEA5GCSFABOPWuZXxjrqJqMSyqF1QYnG0fMM549OfSuXoqI4elHRRKlWqPdnUQ+MNdt7jTrqOVQ+lR+VAdowqc8Ed+veup034w+NtKtRaWstuUXO0yW8buuf7rEEj8K8uoAJ6DP0onh6UtJRuEa9SL91npNh8V/GFhBcWqSwTxXLFmE8CSgEjB2bx8o9hir+nePINL+H1/wCHIGZ7zUpy0gK4QIQOh6dR0ArygqV6jFJUPCUn0KWIqLqFFFFdhyhRRRQAUUUUAfen7If/ACAtb/67r/6DX2JXx3+yH/yAtb/67r/6DX2JX4lnX++1D9Yyr/dIBRRRXgHsBX5aftD/APJWNY/4B/6CK/Uuvy0/aH/5KxrH/AP/AEEV9twz/vMvQ+Wz7+AvU8Sooor9WPzgKKKOtABXQ6V4n1jRtPvNMsJQlvfgCUFQSQBjgnp+Fc+RjtikqZRUlZ6lRk4u60N7R/EuraDDdQabIES8QxyAqDlSMEDPTitTSvHniPRVso7GVAmnhxEGRWGJOWBB4IPoa42is5UoSvdblqpNWsz1C6+MHjW6uLe5aWCJrYERiKCONRu68KAP0rlYvF2uQ2uo2aSqItVcPcDaPmI6Y9OvauZp21upGB9KiOHpR0jHQuVao93c7JfH3iZbq0vROvm2cflRHYOExjGO/Aro7b40eOrW3NtHPAwOQGa3jZwD1AcjIH0NeUUUpYWjK14occRVjtI9Hs/ir4us7KXT/MgnilLMfPgjlIL9dpcEj8MVoT/EFR8Ox4Tgybi5neWfA2qozkbccc9xXlIBPSkqXhaWjsUsRUX2gooorsOQKKKKACiiigD9HP2U/wDknc3/AF9SV9OV8x/sp/8AJO5v+vqSvpyvw3Nf99qep+u5d/usPQKKKK8U9MK/JD4ugn4ka9gZ/wBIav1vr834o4Jf2iLxbqJZoxcykq4DKcLnkEYr7Xh2p7OdSfZHy2dw5404X6nzRgjjGD6UEEdRivqnxP8ADyx1Lx5aaxZ24TSroGafaMIjoCduBwBxjFT+KPBmnfEHxFZXFjGbKzi05JpBbQguRkjhBjJ4r7yOZ03Z7K33HxzwE9T5OpQp/umvoi8+Bq2l7FdNeyRaL5XmSyzRbJkHp5ZP9a7uDw3oX9h+HoPC1ysvm3EoFxNbKWOEPBU5BH1NOeZ0Vbk1uKOAqP4tD47pcEckYr2688AeHtN02TW/GOqyWj3MjCFLeAPuA6EgEbcnt2rorX4dw+J49HtJtSEVobQyqywKjhATwcEEnA6mtnj6SV3sZRwlR6I+bqK97i+EmjaybKbwtqkt5bXNwbaQyRBGR1GTgZORgcVoah8EbGG2gvbW+uIYPO8qY3cHkFcDqoJ5HYUf2hQuk2P6lW3S0PnSnBWI+UE/QV6R8QfB+jeD7iKzsbm6nmYAnz4PKUg91OTkV7j8KFtbPwQJ4raJJ/MMksckCTyzxYxmMOCcZ44pVsdGFFVYq6ClhHOp7OWlj5E6U4I3YHH0ru/HWl3dnrSahcWyWkWokyRxKfurnHIxwfbtX0pZM+m+H/DzvJpVvpEluxuknSEXL9soWG4/hRWxvs4xkluFLC88nFvY+L8HuOKSvrO78KeCNf8ACOiJNdnTjdSOsJjhDs5LHG45BA964LQPhLYXt/d6TqlxerdW8mwG1tjNFgjILOCAOMVMMxpNNy0sVLBVE0onhNFe8/8ACp9B0y31W68SavJaRadOsC7Ig5csMjjIwfar8Hwk8IbtNtLzXporvV1LW6iAFSAeNx3cHHareYUO/wCBCwVXax870V7brHw48LWlsLrSdXnvkiu1tJwsAyCeuwAndjHtV3WPg/Zw2Fnd6RcXebm5S3K3dsYOXGcjJOQBV/XqOgvqlU8For3FPh/4AutUHh+x8QTvqQ+Uq0AEZcDlQ27nnjpXJ654DOg+G/7avLjbO85ijiIGWVSQW9unpVxxdJuyIlhppX7H1R+yF/yC9c/66p/KvsuvjT9kL/kF65/11T+VfZdfkWd/77P+uh+l5V/ukAooor549kKKKKACiiigDE8R/wDIGuP+Af8AoYry6vUfEf8AyBrj/gH/AKGK8uoA/9D9/KKKKACiiigAooooAKKKKACiiigAooooAKKKKACiiigAooooAKKKKACiiigAooooAKKKKACiiigAooooAK/K/wDaB/5Kvrf++n/oIr9UK/K/9oH/AJKvrf8Avp/6CK+34Z/3mXofK5//AAI+p4vRRRX6qfnJNDcXFvv8iV4t6lW2EjIPUHGMj26VPHqOoQIkUNzKiRkMoVyACOhAHAI9RVKipsnuhp2NO81rWNQjEV/fz3KDkLJKzgfgSRTG1bVWkSZryZnjGEYyNlQOwOcgfSs+ijlVrWHzPe5q22ua1ZBhZ6hcQBzkiOV0yfU4IzUA1TU/3v8Apco8/wD1nzt8/wDvc8/jVGilyx7BzPa5Znvby5RIrmeSVIhhAzEhR6AHgfhSC7uhAbUTOICcmMMdhI6HHT9Kr0VVlbYVy7/aWo+as/2qXzEG0NvbIHTAOcge3SrUWv67BEYINRuY4zztWZwOevAOKyKKlxj2HzS7lyTUdQlZHluZXaI5QlySp9Rk8H6VZt9e1y1DLa6jcQh8khJXUEnqTgjJrKop8q7BzS6M9h8M/FKDRtLtrDUtPlvZbaRpFlS7kgLFjn5tv3se+a4/W/G+u6trFzq0NzLZGc42wuyfKOgJXGSB3NcdRXNHC0oyc0tzolXqOPLcvT6pqd0HW5u5pRJjcGkYhsdM5POO1UaKK6krLRWOZsKKKKYj7O/ZC/5COvf9c4v6191V8K/shf8AIR17/rnF/WvuqvxrP/8AfpfL8j9Tyf8A3SIUUUV8we6FfkR8Vf8AkoWu/wDX1J/Ov13r8iPir/yULXf+vqT+dfe8L/xqnofIZ/8Awoep59RRRX6efnwUUUUAfbPhtfsHgDQrqI6Xb2zqftJu0h81028hSwyT6Yryq78D+CLqzl8aNqktlZXN2YrWJIQ5JGCMgkcc/lXmuueNpNa8Mab4ca2Ea6d0kByW4x0xxTZvGkkvhSw8MG2AWyuTcB88kkAYxjjpXzdPB1oNyTtd/ge7UxVKSUWtkewan8ObbXNclXXNUW3t7KwS48yK3RPlJIwVUgE8darL8HvBcsVhPB4hmKaop+zgwAEsASAw3cDjrXIXvxYnvHu2Ngq/a7NLQ/P0CHO7p+lZ9v8AEmW3XRl+xg/2QMD5vv8ABHPpRGjjLaO1vTsN1MNfb8zr/D3wg03VWlsbu5vUvYmZCYrQvACBkAyZAAqu/wAKdB0XRk1PxXq0lo0lx9nVIYhL83HXkYGDV+1+OkcWyS40dmliYshiuXiXkY+ZVADfjXEeLviTN4q0lNLazFuI5zOGDknJGMUQjjZTtLRfIU3hFC8Vr8zavvhRHpt/q/2q8YadYW4ninCZ80EgAAdAfYGrHw9srXSvCuseM0iS4u7X93AJUDop4+YowIPB6GrninxnGfhdoehwXKy3roPOIILeX2Vj1zn1rgPCHjh/DVteaXe2gv8ATb9dssBbYTyDkMASDx2rWMa9Wi+bv+C/zIbo06q5e39fcdTBqdp8UL+C3160a1uYEwZdOtgS/PQxIFA+tdOPgdYyatBbDUJ4LOa3M+6eDy5RgkYKE8cCua074qaTo8rwaToC22nyw+W0aTESk5zkTABh6cVpSfGwLPG9npTJFFbm3VZbhpWwSTkuwyetYzhik7UFZfI0jLDtXqu7JtI+E3hvWbafU7DUb64sYpvIDRWhdy/qUB4X3rzXx74Nn8E67JpLuZY8AxsRtJBHcdj7VueF/iQuh6dcaTqFpLdWs0xnAhuXtiGIx95OSMdulcb4l1mDXNSe8topYIj91JZmnIHpufk13UI4hVnzv3fkclWVB01yLU56iiivXPMCiiigD70/ZD/5AWt/9d1/9Br7Er47/ZD/AOQFrf8A13X/ANBr7Er8Szr/AH2ofrGVf7pAKKKK8A9gK/LT9of/AJKxrH/AP/QRX6l1+Wn7Q/8AyVjWP+Af+givtuGf95l6Hy2ffwF6niVFFFfqx+cBXqvwp8PT6rrE2qJZG+XTIzMsYG4NIvKqR0IPpivKq7XS/GVxo3hu60PTI2t57uRHa4jkKP8AJwAMYwPxrlxEZyp8sDpoSjGfNPY9a8bfDu61rxlZT+QNKtdSiE0i7QnlKgG8hcAcdhxXGt4J8IajqVzp/hzV57r7FbTzyGSDyxmIcAcnIPrUuj/GDVNO060sryD7fJbMQZZXLO0THLJkgkZ9e1QQfELw7p2vf2xo3h4WySxyR3ERnZxKJOuCR8vHoK8iEMVBcvbbY9KcsPJ83c3Ph98NfD+sppGp+ILuRba+kMZijTkkHAGQQQD69q1E+E3hjVtT1mXSLy9fT9Ll8phHbGSUEkgBVByQMYzWDL8W7O2TTbfQdEWwg06bzQhlMm45yRkjin2/xa022uNR+z6NJDbao4lmjju5EYuO4dcED2HFZyjjG3JX/Dv/AJFxeFSUX+pzHjnwMvgfWbaCZ3ns5wrqXXY5BGSCvOCK9m1hZvFHhJLbwtaWV7pnlxRmJUjju4pAMEkqN5XPUk4xXgHiHxPFqurRanp8ElusJBWOed7nBHvJ29q7yD4t2emW0s2gaIthqk6BZLhZCUJAwSI8BRn26VtWo15Qg7Xkv6/qxlSq0oymtkdHf/AqOz0qaUXN19ugt/PZTARBgDJAkzgkfSqJ+E/hO3XTbO816SLUdUhWSKIRAplgCFLZ464HFZGsfFi112waK/064N40QjMqXsqRkgYz5QwuPbpXJ6146uNX1HStRS3ED6VHEigHOfKAwenHSs6VPGtWnL8i5zwq+FfmeleDfho1rd/bZtQS2u1nkghSSJZQ+w4Y7W44+lYeo+CvDditxq/i/VZbQ3FxLHEILcMGMZwSVBAUegHFGofGO4vta03Vl01Il08MfLVsB3fG5iQBgnFZr/EXR9TtHs/Emif2ggmkmixO0RQynJGQOQO2acYYvm55de1glLDW5Y9PU7TR/gZbajpsF5Ld3Qe+3G28q3LoU/hMjA4XPp2rCl+FOnaboN1qOq3tw11BJJHstYPOjBTpvcH5c/SmQfF23bTY9M1HTZ5EtiRB5N7JBsTspCYzgdzVSw+Jei6XbXK2GiyrPcK6lnvZHT5xgkxkYJ9zUqOO1v8AoO+E6fqeOkAEjsDikpzNuYt0yc02vpDwgooooA/Rz9lP/knc3/X1JX05XzH+yn/yTub/AK+pK+nK/Dc1/wB9qep+u5d/usPQKKKK8U9MK/LXxd4jbwp8ZdX1yOETmC4kAQnAO4Y6+1fqVX5H/F3/AJKPr3/Xw1fccNQUqtSMl0Pk89k404Nb3NU/FvVP+EY1Pw0sGE1GUyCTed8eewOM4/Kk034qTWTW6S2bPBHaLaSLHM0TuqHIIdcFTn0ryOiv0b6nRtblPh/rNXue1QfFiys79p7bSpWtJo/Lmgnu5Jw49i+dv4VbPxktbZdOt9J0NbS306R5ETzS+d6lcEkds14VRUPA0OqKWLqrZnrrfEvTtT0o6V4n0QaksbloGEpiMYPQfKOQPerNj8XW04WqW+mKEtLY2yguTwc85x2zXKeCfBbeKJpri9n+w6ZZrvnuCM4HooOAT7Zq94i8L+E4NLTUfCusSX7+b5TRSxCJ/qoySRXNKnhuf2VvzsbxnX5VUv8AkT+HfiXd+HbGKztrYMYrxrvcHIJ3DBXgccd6u6r8RNC1UxeZpF1tD7pFbUZnDj0APA59OlcXN4H8X28azTaRdRo+MExMAc9MVlroesNcS2q2cpltxmRAhyg6ZI7V0eww7lzJ/iY+1rJKLX4Ha+MvHtt4n0220uz042cVschpJWnkOOMb2GQPbOK3vD/xVsNKsNOt7/Rvtdzpa7IZVnaLC5zghRgjPY151deD/FFlbC9u9LuIoDjDtGQOenJGKmbwT4tVUdtIuQJCAp8puSRkAcelJ0MM4KD29RqrXUua2vobfjfxzb+M54r99PFrdofmdXJUgdAFwAPwrI8S+KX8Q2mmWrwCIadF5IIOdwznPtVa88HeKNPaJb3SriAzHagaNhuPoMjmlvPB3inTxE19pVxCJiFQtEwyT0AyOtawjQioqPTYzlKq7tnRw/EKaHTdF04WgI0Y5Dbvv855GOK7a2+N/wA8zX2lGTfKJI/KneAqQMYYoBuH1rya78G+KtPtvtl7pVxBAP42iYL+ZGKa3hDxOtiNSbTLgWpGRIYzsx9cYrGWHws9/wAzWNavF6HW+J/iVL4ks72zayEAvLpLnO8kjYMAcjnPrTLn4jyz6jod/wDYwDoq7QN33/rxxXKXfhLxNp9oL+90y4gtiARI0ZC4PTkjFc7WsMPQtaKM5Vqt/eZ6Ro/xCl0mNkW0Ega+F7y2ORn5env1rpNW+L63VrDBpenSWrR3S3RaW5ecFl7APwo56DivE6KcsHRcuZoSxNVLlTPU9Q8X6LrWq2l9o+jrpOqGZHa5M5KEjqSpAABrT+MviqDXtZttPsmje2sIlAaMgq7sAWPHHWvGaKI4SEZxmugPEScXHufdv7IX/IL1z/rqn8q+y6+NP2Qv+QXrn/XVP5V9l1+RZ3/vs/66H6XlX+6QCiiivnj2QooooAKKKKAMTxH/AMga4/4B/wChivLq9R8R/wDIGuP+Af8AoYry6gD/0f38ooooAKKKKACiiigAooooAKKKKACiiigAooooAKKKKACiiigAooooAKKKKACiiigAooooAKKKKACiiigAr8r/ANoH/kq+t/76f+giv1Qr5d8e/s2W3jjxVe+Jn1lrY3hBMYiBAwAOufavqMjxlLDV3Os7Kx4Gb4apXoqNNX1Pzpor7m/4ZAtP+hgb/vz/APXo/wCGQLT/AKGBv+/P/wBev0D+3sD/AD/gz4v+x8X/AC/kfDNFfc3/AAyBaf8AQwN/35/+vR/wyBaf9DA3/fn/AOvR/b2B/n/Bh/Y+L/l/I+GaK+5v+GQLT/oYG/78/wD16P8AhkC0/wChgb/vz/8AXo/t7A/z/gw/sfF/y/kfDNFfc3/DIFp/0MDf9+f/AK9H/DIFp/0MDf8Afn/69H9vYH+f8GH9j4v+X8j4Zor7m/4ZAtP+hgb/AL8//Xo/4ZAtP+hgb/vz/wDXo/t7A/z/AIMP7Hxf8v5HwzRX3N/wyBaf9DA3/fn/AOvR/wAMgWn/AEMDf9+f/r0f29gf5/wYf2Pi/wCX8j4Zor7m/wCGQLT/AKGBv+/P/wBej/hkC0/6GBv+/P8A9ej+3sD/AD/gw/sfF/y/kfDNFfc3/DIFp/0MDf8Afn/69H/DIFp/0MDf9+f/AK9H9vYH+f8ABh/Y+L/l/I+GaK+5v+GQLT/oYG/78/8A16P+GQLT/oYG/wC/P/16P7ewP8/4MP7Hxf8AL+R8M0V9zf8ADIFp/wBDA3/fn/69H/DIFp/0MDf9+f8A69H9vYH+f8GH9j4v+X8jH/ZC/wCQjr3/AFzi/rX3VXh3wl+DUHwtnvp4tRN99sVVwUCbdv417jX5nm2Ip18VKpTeh99ltCdHDqnUVmFFFFeGeqFfkR8Vf+Sha7/19Sfzr9d6+TPFH7Llr4l8QX2utrjQm9laTYIgdu45xnNfW5FjaOFqSlWdtD5zN8LUrwiqaPz6or7m/wCGQLT/AKGBv+/P/wBej/hkC0/6GBv+/P8A9evu/wC3sD/P+DPj/wCx8X/L+R8M0V9zf8MgWn/QwN/35/8Ar0f8MgWn/QwN/wB+f/r0f29gf5/wYf2Pi/5fyPhmivub/hkC0/6GBv8Avz/9ej/hkC0/6GBv+/P/ANej+3sD/P8Agw/sfF/y/kfDNFfc3/DIFp/0MDf9+f8A69H/AAyBaf8AQwN/35/+vR/b2B/n/Bh/Y+L/AJfyPhmivub/AIZAtP8AoYG/78//AF65Xxb+zh4b8F6cup614imEDuIx5dtuOSQBwG96uOd4OT5Yy19GKWU4qKblH8j5Dor7ih/ZFsJoklTxC+11DD9wOhGR/FUn/DIFp/0MDf8Afn/69Z/29gP5/wAGP+x8X/L+R8M0V9zf8MgWn/QwN/35/wDr0f8ADIFp/wBDA3/fn/69P+3sD/P+DD+x8X/L+R8M0V9zf8MgWn/QwN/35/8Ar0f8MgWn/QwN/wB+f/r0f29gf5/wYf2Pi/5fyPhmivub/hkC0/6GBv8Avz/9ej/hkC0/6GBv+/P/ANej+3sD/P8Agw/sfF/y/kfDNFfc3/DIFp/0MDf9+f8A69H/AAyBaf8AQwN/35/+vR/b2B/n/Bh/Y+L/AJfyL37If/IC1v8A67r/AOg19iV5D8JfhVF8LrG9sor83wu3D5KbMYGOmTXr1fl+Z1oVsVOpT1R+g5fRlSw8Kc1ZhRRRXjnpBX5aftD/APJWNY/4B/6CK/UuvmD4gfs323jrxTd+Jn1lrU3W392IgwGBjrkV9PkeLpYau51nZNHg5thqleioUl1Pzmor7m/4ZAtP+hgb/vz/APXo/wCGQLT/AKGBv+/P/wBev0H+3sD/AD/gz4r+x8X/AC/kfDNFfc3/AAyBaf8AQwN/35/+vR/wyBaf9DA3/fn/AOvR/b2B/n/Bh/Y+L/l/I+GaK+5v+GQLT/oYG/78/wD16P8AhkC0/wChgb/vz/8AXo/t7A/z/gw/sfF/y/kfDNFfc3/DIFp/0MDf9+f/AK9H/DIFp/0MDf8Afn/69H9vYH+f8GH9j4v+X8j4Zor7m/4ZAtP+hgb/AL8//Xo/4ZAtP+hgb/vz/wDXo/t7A/z/AIMP7Hxf8v5HwzRX3N/wyBaf9DA3/fn/AOvR/wAMgWn/AEMDf9+f/r0f29gf5/wYf2Pi/wCX8j4Zor7m/wCGQLT/AKGBv+/P/wBej/hkC0/6GBv+/P8A9ej+3sD/AD/gw/sfF/y/kfDNFfc3/DIFp/0MDf8Afn/69H/DIFp/0MDf9+f/AK9H9vYH+f8ABh/Y+L/l/I+GaK+5v+GQLT/oYG/78/8A16P+GQLT/oYG/wC/P/16P7ewP8/4MP7Hxf8AL+R8M0V9zf8ADIFp/wBDA3/fn/69H/DIFp/0MDf9+f8A69H9vYH+f8GH9j4v+X8jtv2U/wDknc3/AF9SV9OV5n8Lfh3H8NPDzaDFdm9DytJvK7OvbGTXplflWYVY1cTOpB6M/RMFTlTw8YSWqCiiivMO8K/I/wCLv/JR9e/6+Gr9cK+T/Fv7L9r4o8RX2vvrbQG9kMmwRAhc9s5FfWZFjKOFqylWdtD5zN8LVr04xpI/Peivub/hkC0/6GBv+/P/ANej/hkC0/6GBv8Avz/9evvP7ewP8/4M+P8A7Hxf8v5HwzRX3N/wyBaf9DA3/fn/AOvR/wAMgWn/AEMDf9+f/r0f29gf5/wYf2Pi/wCX8jwL4ba5p1zpN/4I1GdbI3/zQzvgIHHIDk4AHHU16w+tadoOjaYPF8+lXc8V3hTYpC5EW3Cl9gHQ8810v/DIFp/0MDf9+f8A69H/AAyBaf8AQwN/35/+vXj1sfl9Sbl7T8D06eDxkI25NvM4rVdSvNBtdd1TUfEMF/BfKv2WKKcSMhBBGFB+XjjitK88Z+DtM0y38TWrRy3utyIt1GGBdEAA5HUciuj/AOGQLT/oYG/78/8A16P+GQLT/oYG/wC/P/16y+t5c/iqfga/Vsar2p/iZvizXtMFrf6hYraT294kaktqe9guQcrAchSPbFYd540t5PiTp7rqi/2fBbgDEv7oME4z2yK67/hkC0/6GBv+/P8A9ej/AIZAtP8AoYG/78//AF6mGJy5K3tPwY5YfGt3UPxR5dofiG017RJ7TxHqp3PqZKs0pDqmDgqScge4r1GS/wDDOlaVDbteW/FyroW1D7WcAYz85O36Cj/hkC0/6GBv+/P/ANej/hkC0/6GBv8Avz/9enUxeXyd1VsvRip4bGxX8O/zPPtR8ZQ3nijxXDdaksunvagwKXzGXBHCAnGcDtS69JJd61a+KbbXLdtAjERazFyFYBQAR5IODz7V6B/wyBaf9DA3/fn/AOvR/wAMgWn/AEMDf9+f/r1osbl6ty1PwIeExrWsPxMnxz4gsG0XVrnTEs54L23CjdqW9lGBysByAR6DFfF9fc3/AAyBaf8AQwN/35/+vR/wyBaf9DA3/fn/AOvXVhMzwGHjyqpe/kzDE4DGVmm4fkfDNFfc3/DIFp/0MDf9+f8A69H/AAyBaf8AQwN/35/+vXof29gf5/wZw/2Pi/5fyPhmivub/hkC0/6GBv8Avz/9ej/hkC0/6GBv+/P/ANej+3sD/P8Agw/sfF/y/kT/ALIX/IL1z/rqn8q+y68d+E3wni+Ftre20V+b4XjBiSgTGBj1NexV+X5nXhWxUqlPY/QMvpSpYeNOa1CiiivHPTCiiigAooooAxPEf/IGuP8AgH/oYry6vUfEf/IGuP8AgH/oYry6gD//0v38ooooAKKKKACiiigAooooAKKKKACiiigAooooAKKKKACiiigAooooAKKKKACiiigAooooAKKKKACisjXNZsvDukXWtaiStrZoZJCBkgDjgV5wnxn8LyIrx2eoFWAIItXwQfSuiFGpNXjG6Mp1YQdpM9eoryT/AIXJ4a/589Q/8BHo/wCFyeGv+fPUP/AR61+q1v5DP6xS7nrdFeSf8Lk8Nf8APnqH/gI9H/C5PDX/AD56h/4CPR9VrfyB9Ypdz1uivJP+FyeGv+fPUP8AwEej/hcnhr/nz1D/AMBHo+q1v5A+sUu563RXkn/C5PDX/PnqH/gI9H/C5PDX/PnqH/gI9H1Wt/IH1il3PW6K8k/4XJ4a/wCfPUP/AAEej/hcnhr/AJ89Q/8AAR6Pqtb+QPrFLuet0V5J/wALk8Nf8+eof+Aj0f8AC5PDX/PnqH/gI9H1Wt/IH1il3PW6K8k/4XJ4a/589Q/8BHo/4XJ4a/589Q/8BHo+q1v5A+sUu563RXkn/C5PDX/PnqH/AICPR/wuTw1/z56h/wCAj0fVa38gfWKXc9boryT/AIXJ4a/589Q/8BHo/wCFyeGv+fPUP/AR6Pqtb+QPrFLuet0V5J/wuTw1/wA+eof+Aj0f8Lk8Nf8APnqH/gI9H1Wt/IH1il3PW6K8k/4XJ4a/589Q/wDAR6P+FyeGv+fPUP8AwEej6rW/kD6xS7nrdFeSf8Lk8Nf8+eof+Aj0f8Lk8Nf8+eof+Aj0fVa38gfWKXc9borxTUvjt4O0m1N5f29/FECFybVgMk4FZ4/aI8EH/lz1PH/Xm9UsFiGrqBDxVG+sj3uivBv+Gh/BP/Pnqf8A4BvR/wAND+Cf+fPU/wDwDen9RxH8gfW6P8x7zRXg3/DQ/gn/AJ89T/8AAN6P+Gh/BP8Az56n/wCAb0fUcR/IH1uj/Me80V4N/wAND+Cf+fPU/wDwDej/AIaH8E/8+ep/+Ab0fUcR/IH1uj/Me80V4N/w0P4J/wCfPU//AADej/hofwT/AM+ep/8AgG9H1HEfyB9bo/zHvNFeDf8ADQ/gn/nz1P8A8A3o/wCGh/BP/Pnqf/gG9H1HEfyB9bo/zHvNfP37Rf8AyJkH/XzH/wChLVj/AIaH8E/8+ep/+Ab15H8Yvi34f8X+GY9O0iy1DzUmRz5lq6DAIJ5I9q78Hg68a8G46I48ViaUqUkpH2Tp3/IPtv8Arkn/AKCKuV8+Wn7QfguG0hhaz1LKRqp/0N8ZAAq1/wAND+Cf+fPU/wDwDeuF4HEfyHWsXQsvfPeaK8G/4aH8E/8APnqf/gG9H/DQ/gn/AJ89T/8AAN6X1HEfyD+t0f5j3mivBv8AhofwT/z56n/4BvR/w0P4J/589T/8A3o+o4j+QPrdH+Y95orwb/hofwT/AM+ep/8AgG9H/DQ/gn/nz1P/AMA3o+o4j+QPrdH+Y95orwb/AIaH8E/8+ep/+Ab0f8ND+Cf+fPU//AN6PqOI/kD63R/mPeaK8G/4aH8E/wDPnqf/AIBvR/w0P4J/589T/wDAN6PqOI/kD63R/mPeaK8Cf9ozwJEAZbbUYwTjLWjgVvx/GjwvKiulnqBVgCCLVu9J4Out4AsVR/mPXqK8k/4XJ4a/589Q/wDAR6P+FyeGv+fPUP8AwEep+q1v5C/rFLuet0V5J/wuTw1/z56h/wCAj0f8Lk8Nf8+eof8AgI9H1Wt/IH1il3PW6K8k/wCFyeGv+fPUP/AR6P8Ahcnhr/nz1D/wEej6rW/kD6xS7nrdFeSf8Lk8Nf8APnqH/gI9H/C5PDX/AD56h/4CPR9VrfyB9Ypdz1uivJP+FyeGv+fPUP8AwEej/hcnhr/nz1D/AMBHo+q1v5A+sUu563RXkn/C5PDX/PnqH/gI9H/C5PDX/PnqH/gI9H1Wt/IH1il3PW6K8k/4XJ4a/wCfPUP/AAEej/hcnhr/AJ89Q/8AAR6Pqtb+QPrFLuet0V5J/wALk8Nf8+eof+Aj0f8AC5PDX/PnqH/gI9H1Wt/IH1il3PW6K8k/4XJ4a/589Q/8BHo/4XJ4a/589Q/8BHo+q1v5A+sUu563RXkn/C5PDX/PnqH/AICPR/wuTw1/z56h/wCAj0fVa38gfWKXc9boryT/AIXJ4a/589Q/8BHo/wCFyeGv+fPUP/AR6Pqtb+QPrFLuet0V5J/wuTw1/wA+eof+Aj0f8Lk8Nf8APnqH/gI9H1Wt/IH1il3PW6K8i/4XP4TR40ngvbcSMEDSWzIoJOBknpXrSOsiK69GAI/GsKlGcPjRpCpCfwu4+iiisTUKKKKACiiigAooooAKKKKACiiigAooooAKKKKACiiigAooooAKKKKACiiigAooooAKKKKACiiigDE8R/8AIGuP+Af+hivLq9R8R/8AIGuP+Af+hivLqAP/0/38ooooAKKKKACiiigAooooAKKKKACiiigAooooAKKKKACiiigAopNw9aTevrQA6im719aN6+tADqKbvX1o3r60AOopu9fWjevrQA6im719aN6+tAHm3xj/AOSY+Iv+vY/+hCuo8O2VmdB08mCMn7PF/CP7o9q5z4sW9xffDrXrOzjM08tuQqIMsTkcADrXW6ADFolhHINrpBGCDwQQo7V3N/uEvP8AyOW3756dC/8AYbL/AJ4R/wDfI/wo+w2X/PCP/vkf4VY3r60b19a49Tpt5Ff7DZf88I/++R/hR9hsv+eEf/fI/wAKsb19aN6+tGoW8iv9hsv+eEf/AHyP8KPsNl/zwj/75H+FWN6+tG9fWjULeRX+w2X/ADwj/wC+R/hR9hsv+eEf/fI/wqxvX1o3r60ahbyK/wBhsv8AnhH/AN8j/Cj7DZf88I/++R/hVjevrSgg9DmlcLeRW+w2X/PCP/vkf4UfYbL/AJ4R/wDfI/wq1RRcLeRV+w2X/PCP/vkf4UfYbL/nhH/3yP8ACrVFFwt5FX7DZf8APCP/AL5H+FH2Gy/54R/98j/CrO5R1NJvX1p6hbyK/wBhsv8AnhH/AN8j/Cj7DZf88I/++R/hVjevrRvX1o1C3kV/sNl/zwj/AO+R/hR9hsv+eEf/AHyP8Ksb19aN6+tGoW8iv9hsv+eEf/fI/wAKPsNl/wA8I/8Avkf4VY3r60b19aNQt5Ff7DZf88I/++R/hR9hsv8AnhH/AN8j/CrG9fWjevrRqFvI8S+Olpar4EykKA/brIcKBx5y16vb6PpPkRf6FD90f8s19K86+NVld6j4KFtYQvcSfbbNtsY3HCyqScDsBXqsBAgjB4IUD9K7py/2eOvV/ocsY/vpadv1K39j6T/z5Q/9+1o/sfSf+fKH/v2tX96+tG9fWuK8u51WRQ/sfSf+fKH/AL9rR/Y+k/8APlD/AN+1q/vX1o3r60Xl3CyKH9j6T/z5Q/8AftaP7H0n/nyh/wC/a1f3r60b19aLy7hZFD+x9J/58of+/a0f2PpP/PlD/wB+1q/vX1o3r60Xl3CyKH9j6T/z5Q/9+1o/sfSf+fKH/v2tX96+tLkGlzS7hZGf/Y+k/wDPlD/37WmnRdIYYaxgI9PLX/CtOijml3CyM3+x9J/58of+/a0v9j6T/wA+UP8A37WtGind9wsjO/sfSf8Anyh/79rR/Y+k/wDPlD/37WrxdR1IH40vmJ/eH50XfcVo9ih/Y+k/8+UP/ftaP7H0n/nyh/79rV/zE/vD86PMT+8Pzou+4Wj2KH9j6T/z5Q/9+1o/sfSf+fKH/v2tX/MT+8Pzo8xP7w/Oi77haPYof2PpP/PlD/37Wj+x9J/58of+/a1f8xP7w/OjzE/vD86LvuFo9ih/Y+k/8+UP/ftaP7H0n/nyh/79rV/zE/vD86PMT+8Pzou+4Wj2PIfixpemxeFmeK1iQhxyEAP6V6FollZ/2RZfuI/9Un8I9B7VyPxRtp73wy0FnGZn3j5UGT+Qrt9H/d6VaRyfKyxICDxggDiuuT/cxOWK/est/YbL/nhH/wB8j/Cj7DZf88I/++R/hVjzE/vD86PMT+8PzriudehX+w2X/PCP/vkf4UfYbL/nhH/3yP8ACrHmJ/eH50eYn94fnRcNCv8AYbL/AJ4R/wDfI/wo+w2X/PCP/vkf4VY8xP7w/OjzE/vD86LhoV/sNl/zwj/75H+FH2Gy/wCeEf8A3yP8KseYn94fnR5if3h+dFw0K/2Gy/54R/8AfI/wo+w2X/PCP/vkf4VY8xP7w/OgMp6HNFw0K/2Gy/54R/8AfI/wo+w2X/PCP/vkf4VaoouFvIq/YbL/AJ4R/wDfI/wo+w2X/PCP/vkf4VaoouFvIq/YbL/nhH/3yP8ACj7DZf8APCP/AL5H+FWdy+tJvX1p6hbyK/2Gy/54R/8AfI/wo+w2X/PCP/vkf4VY3r60b19aNQt5Ff7DZf8APCP/AL5H+FH2Gy/54R/98j/CrG9fWjevrRqFvIr/AGGy/wCeEf8A3yP8KPsNl/zwj/75H+FWN6+tG9fWjULeRX+w2X/PCP8A75H+FH2Gy/54R/8AfI/wqxvX1o3r60ahbyPF/jVa20XhENHEqEXEHIAB/wBYPQV7Faf8esP+4v8AIV5b8YbK61Dwp5FjE08nnwHag3HAcEnA7Yr1C1IFtCpPIRf5Cuyb/cR+f6HNFfvZadi1RTd6+tG9fWuE6h1FN3r60b19aAHUU3evrRvX1oAdRTd6+tG9fWgB1FN3r60uQaAFooooAKKKKACiiigAooooAKKKKACiiigAooooAKKKKACiiigAooooAxPEf/IGuP8AgH/oYry6vUfEf/IGuP8AgH/oYry6gD//1P38ooooAKKKKACiiigAooooAKKKKACiiigAooooAKKKKACiiigD8u/jL4p8S2XxO8QWtnqt1BDHcMFRJnVQMDgAEAD6V5h/wmfi7/oNXn/gRJ/jXY/G/wD5Kr4j/wCvpv5CvKa/esHSh7CDt0R+PYqpL201fqdL/wAJn4u/6DV5/wCBEn+NA8ZeLj/zGr3/AL/yf41zVd98L7eC68d6TBcxrLE8jAqwBBGxuoPFdFSNOEHLl2Macpyko825jf8ACZ+Lv+g1ef8AgRJ/jR/wmfi7/oNXn/gRJ/jXX6L4GuPGnjS80u0PkW9uWklZFyUQHHyoMZOcDArotb+EVlo0+mzve3Tafft5YY2jCcScnAhzkjA61ySr4aMlBrX0OmNGu1zLY8u/4TPxd/0Grz/wIk/xo/4TLxd1/tm9x/13k/xr127+BzC40+TTr2U2V2f3j3EBgkjABOfLY5PT2p2p6D4S0/4Z30mgXZ1J0vgjyyweU6EJ90ZJOPpWX1rDNrkV/kafV66vzOx5D/wmPi89NavT/wBt5P8AGj/hMvF//QaveP8ApvJ/jXtvwrt78eAb680caal0uoIrSaiItvleWCVUyDGc9hXdTaT4D1jSvE8xaK2ijkTzZ4olcI21c+UBgYz2FYVMZTpzcHT2NoYWpOClz7nyv/wmfi7/AKDV5/4ESf40f8Jn4u/6DV5/4ESf416NP8LdNs9fisJr+4msLuDzoJbe2M0jDOOY1OVFbQ+CVmNZFnLqskFo1o92JJYCjhUYKQUJBFdLxWES/wCAc6w+If8Aw54//wAJn4u/6DV5/wCBEn+NH/CZ+Lv+g1ef+BEn+Nek2nw38IS6de67c+IJItMtpxAkgtyXdiM/c3ZA7Vp6r8HdAsxeWdnr5uNRtbY3Qh8rAKcYBbPBwRxij61hb2t+AfV69r3/ABPI/wDhM/F3/QavP/AiT/Gj/hM/F3/QavP/AAIk/wAa9OtvhNp+oaHcahYXl59ptoDMVls2jhOMAgSE4PtWRqngfw/4V02GbW9YaLW5I/MS1SDzEz/CC4OBke1Uq+Gb5UtfQl0a6V2/xOI/4TLxcP8AmM3o/wC28n+NH/CZ+Lv+g1ef+BEn+Nexz/De213xDqK6tqXlvaRQtstLYF3DRg/LChBwM4JHeq58C/DiPwFe64+p3Iu7ecRBjAwwSDhCue+OT2rP61h9Pd7dO5f1et3t8zyT/hM/F3/QavP/AAIk/wAaP+Ez8Xf9Bq8/8CJP8a5xwgciM5UHgkYyO3FNr1fZU/5Tz/aT7nS/8Jn4u/6DV5/4ESf419p/soaxq2rWOvHVLya7MckQUyuXwCD0yTivgevuf9j/AP48fEP/AF0i/wDQTXzee04LBSaVtj3MonJ4uN2faNFFFfjh+nhRRRQB+cn7RviPxBpvxLurXT9SuLaERREJHKyKMqOwIFeD/wDCZ+Lv+g1ef+BEn+Nev/tN/wDJUrv/AK4xf+g1891+55bSh9Up6dEfkmOnL6xPXqdL/wAJn4u/6DV5/wCBEn+NH/CZ+Lv+g1ef+BEn+Nc1RXqeyp/ynn+0n3Ol/wCEz8Xf9Bq8/wDAiT/Gj/hM/F3/AEGrz/wIk/xrmqKPZU/5Q9pPudL/AMJn4u/6DV5/4ESf40f8Jn4u/wCg1ef+BEn+Nc1RR7Kn/KHtJ9zpf+Ez8Xf9Bq8/8CJP8aP+Ez8Xf9Bq8/8AAiT/ABrmqKPZU/5Q9pPudL/wmfi7/oNXn/gRJ/jR/wAJn4u/6DV5/wCBEn+Nc1RR7Kn/ACh7Sfc6X/hM/F3/AEGrz/wIk/xo/wCEz8Xf9Bq8/wDAiT/Guaoo9lT/AJQ9pPudL/wmfi7/AKDV5/4ESf40f8Jn4u/6DV5/4ESf41zVFHsqf8oe0n3Ol/4TPxd/0Grz/wACJP8AGj/hM/F3/QavP/AiT/Guaoo9lT/lD2k+50v/AAmfi7/oNXn/AIESf40f8Jn4u/6DV5/4ESf41zVFHsqf8oe0n3Ol/wCEz8Xf9Bq8/wDAiT/Gvvr9l3U9R1XwRdz6ldS3UgumAaVi5AwOASTxX5wV+iP7J3/IiXn/AF9t/wCgivluIKcVg20uqPoslnJ4pXZ9T0UUV+Qn6SFFFFAH5QfHLxR4ksvir4htbPVbqCGO4IVEmdVAwOAAQAPpXk//AAmXi7/oM3v/AIESf413fx7/AOSueJP+vk/yrx+vyvFVJe2lr1P5vxtSX1ior9WdL/wmXi7/AKDN7/4ESf412fgeTxb4x1STTf8AhIr222RmTd50h6DpjcK8nr2H4KXNnbeK3F5cxWqSwOgeVwiZPAyTgCjDScqqjJmOHk51YxkzlYNa8fXt9JYabqWo3cqEjbFLKxIBxnAJq59o+KX2z+zvO1b7Tjd5W+bfj125zivcPAGh2Xg6/wBZTWr3T7iXUYXWAwajGhyWBA81CdnA61rz3Ok6jrtrpWptBZvZ2bGCSHWA5lbd9yS5BBH4ntXpxwsnG8pHowwsnBOU9T5zmv8A4mW94mnz3OqR3Uv3YmeYO30UnJ/AV1uuaZ4+8PeEbTxNqes6jbS3Evl/Z5XlQgYJzyR6ele1alqmiR61p9hDfW9tfNpckMUrXi3YhnMmQTOe+O+RivP/AIlTz23w307R9W1qDVdRiuizeVcLOQCDg5BPFVKgoRk+a9ipUFCM3zXt/wAAr6Bot5e+GbHxBrnjXUbE6hJ5UccfmS/NzjJD8Dj0qtrHhL4kadp95c2etahfz2lwkRihklclHXcG+VjjjHGKvWfxDm8LfCjS7fRZbOW9807o5oo5nQc8gOCVPuBWFa+NtRg+HV08WptFqV1qCM+2TbKU2nOMHIA6egpt0uVR8hOVFRS8v09Ti4Ln4o3VxLaW0+rSzwcPGjzFk+oByKSK7+KEt1JYxT6s9xDgPGHmLr6ZA5FfQdm/h/WfEF5qR1JGufLhwg1D7Er4QZJkBwSDxitrxH4o0Swi8SyaXqMENzLaBVaO4WRy4UDiQHLEY6ij6orXcylhVyuTqHzZEvxbmJEX9sOR1wZzj8qgnuPila2/2q5l1aKHON7PMFz6ZJxXr2meOri18EeGIk1kpdLd7p/3x8zbuP3uc4x68Vp3fjK01TVvFdrqWrqLCaAeUA4KBgo5jXOM59KzVCDS993MvZ07K03f/gHhtzc/FKztRfXc2rQ2xAIkd5gmD05JxVuyb4mz+RcXFxrEdlKRmZTOwCnuMEA+wzX0mJ/CmjeE71JLyO6ge1UxmTUxcO52jgW5J2H27Vw2pQ6te+ItP8Rad4htYtCBgP2c3yoVCKAwMO4Y6elXLC8tveZpPDclveueUXMnxClv7m20G91i/itsbm/fKwyONygnHtmr9zo3xgs/Dy+J7i51FLEkjJml3LjgkrnIHua95+2JqWr6rC2oWS6ReNGTNFqKWs6bRgnC/M+PSuF1fUJdT+F0+l6drys2nzyl45boK8sQY4wCctkdhVSw6Sb5mOVBRT959fwPBv8AhMvF3/QZvf8AwIk/xo/4TLxd/wBBm9/8CJP8a5qivnvay7nhe0n3Ol/4TLxd/wBBm9/8CJP8a+2v2P8AWdX1b/hIf7UvZ7vy/K2+bIz4znONxOPwr4Ar7u/Yv/5mT/tj/WvZyucniY3Z9Nw/OX9oU9f6sfd1FFFfop+8hRRRQB+TPjzxZ4ot/GeswQavdxxpdShVWdwAAeAADgCuS/4TPxd/0Grz/wACJP8AGrvxC/5HfXP+vuX+dcbX7/QpQ9lHTofjVWpJTep0v/CZ+Lv+g1ef+BEn+NH/AAmfi7/oNXn/AIESf41zVFdHsqf8pj7Sfc6X/hM/F3/QavP/AAIk/wAaP+Ez8Xf9Bq8/8CJP8a5qij2VP+UPaT7nS/8ACZ+Lv+g1ef8AgRJ/jR/wmfi7/oNXn/gRJ/jXNUUeyp/yh7Sfc6X/AITPxd/0Grz/AMCJP8aP+Ez8Xf8AQavP/AiT/Guaoo9lT/lD2k+50v8Awmfi7/oNXn/gRJ/jR/wmfi7/AKDV5/4ESf41zVFHsqf8oe0n3Ol/4TPxd/0Grz/wIk/xo/4TPxd/0Grz/wACJP8AGuaoo9lT/lD2k+50v/CZ+Lv+g1ef+BEn+NH/AAmfi7/oNXn/AIESf41zVFHsqf8AKHtJ9zpf+Ez8Xf8AQavP/AiT/Gj/AITPxd/0Grz/AMCJP8a5qij2VP8AlD2k+50v/CZ+Lv8AoNXn/gRJ/jR/wmfi7/oNXn/gRJ/jXNUUeyp/yh7Sfc6X/hM/F3/QavP/AAIk/wAa+8/2WtU1LVPB+oTandS3brdYDSsXIGOgJJ4r856/Qr9kv/kS9R/6+v8A2WvluIKcY4J2Vtj6HJZyeKSbPq6iiivyE/SgooooAKKKKACiiigAooooAKKKKACiiigAooooAKKKKACiiigDE8R/8ga4/wCAf+hivLq9R8R/8ga4/wCAf+hivLqAP//V/fyiiigAooooAKKKKACiiigAooooAKKKKACiiigAooooAKKKKAPyd+N//JVfEf8A19N/IV5TX1b47+H2keIPGni7xFrWqNp9va3pQ7ITKT0HQEeteNeKPhxqmkanHaaKkuqwTxiWJ44juKE4BKjkdOhr9yweKpOlCne2i/I/JcXh6ntJTtpc83ro/COvDwx4jstdMP2gWjFimdu4EEYzjjrTIfCnia5Mq2+lXUhgO1wsTHYQOhwODiorTw34gv0kksdNuJ0hJDmOJmCkdQcDjFenJ05RcWzgipxaaWx6nb/FLQNI1Y6r4d0OSxkuSRd/6SWMsZ52qcDYc4OR6YqwPi9ptvqcF/Z6ZdFYzlluL15zgg/cLj5D7jnHFeTWvhfxJewfarTTLiaEfxpExXj3AxWjp3g3W5rmD+0NPu7e0dsPKtuz4GOwAGfpXnywuFW/5nbGvX6fkesXfx03PYR2OmyJb2shZ1muDM0iEEFdzDI61yWu/EDQrvw5N4e0DRG06K5n+0SM05lJfGOMgYGO1GpfC6/TQF1vRBcX5abyjEIGDhcZ3EDJHp0rlLfwyTpt5LeJcw3ts2wQi3YjoOGbop9iKypUsIveh09S6lTEbSIY/EmzwhL4V8niS7F15memE27cYrT0LxqdF8L6j4cFt5gv2DeZnG3AAxjv0rEn8KeJrW2N5c6XcxQAZMjROFA9ckYxT4vCHima3F1DpF08BGQ6wsVx65AxivQlGi1Z7HGnVTuuh6np3xmS08iG50wvBFam2PlymKQ5bOQ4GR9BS6n8ZkvJi0GmOifYXsh5k5lfDuG3FiMnGMVw3gXwhZeJ7nUl1a9bTrbTLZriR1jMjYUgEBQQc81oeKfh9DpllpeqeGruTVrTVQfKzEY5CQSMBMk9q890MGqvK1r8zsVXEunzLb5GOfGB/wCEUbwz9m4a5W48zPTaCMYxW2vxHK+IdS137EM6hai32bvu4CjOcc9OlcTc+GvENnPFbXem3EMs5xGjRMC59FBGT+FLL4Y8RwXMdlPplwlxKMpGYmDMOnAxk/hXc6VBnIqlVW8j2aT412bWd0iaXOtzdQeQx+1t5AGAMiHG0dO1crrHxA0HxHpKJrmiGfVoozGl2kxQA5+UmMDBwMDrXCT+GPEVrcR2lzplxFNKMojRMGYDjIBGSPpVKHStTuM+RaSPtcRHahOHPReB19qxhhMPHWP5ms8RWekvyPV7P4n6OviKXxJqGkTSXJWJIzDdNDtEaBSDtHIOM4plz8UNN1LT9W0zVdGEtvqEqyxrHJ5flMgwCcD5vfpmvPG8JeKI5EifSbpXk+6piYE/QY5pG8KeJlulsW0q5FwwLCPyn3kDqQMZwKPq2G0d/wAewe2r2tb8DCcqXJQbVJ4HXA9KZW4vhnxE18dMXTbg3YG4xCJt4A77cZx+FZt5Y3mn3Btb6B7eZOqSKVI+oOK9FSi3ZWOFxa30Ktfc/wCx/wD8ePiH/rpF/wCgmvDrz4SaTa6bcSjVZje21oLpl+zEQ4KhgolztyQele5fsgf8eHiH/rrF/I18rnFeFXAz5PI+jyyjKnjIcx9oUUUV+QH6UFFFFAH5l/tN/wDJUrv/AK4xf+g18919CftN/wDJUrv/AK4xf+g1891+8Zb/ALpT9EfkGO/3mp6hVm1sru/mFvZQtPKQSFQEnA68D0qtXrPwV/5HmH/rhN/Ku2vUdOm59jlpQ55qD0PKZI3icxSqUdDggjBBHYimV754H8C6d4w8Y62+rENb2bysY2kEIc5JGXPQDFdNqfw08LprelrpNjBdpOspntY9QDogQDDNOOF9cECuCWYUoy5GtUdkcFUlHmR8u1cGn3xtP7QFu/2YHHmbTsyO2cYr6i1L4U+E4tQ06dbVYbaSG4llhhu/tAPkKCAJB698DisjXbrQbr4NvJ4f099OtxdMpjeUykkNyckDr6dqzWYxly+zW5bwTinzs8E07wz4h1eD7Tpem3F3EDjdFEzjI7ZGRVWXR9VhilnmtJUjgbbIxQgIRxgnHB9q+k/Auoafpvwpt7vUtXuNJjivXbdbozl8MDtIXHB6V0Vx4r8K654G1nWb/TmudOE6p5asYmlw2N5IGQT1IrGWYVFNpQ0vY0jg4OKfNra58cUV9LRfD/wzJrxNnpQudOms4LkLPe/ZhF5oyAZGGD6DpW5L8L/A1lr98l9aMbS3sIroRRXBcB2BJAkHXpgGtnmdJdDJYCofJtFfRul6N8MpfC0XiS80Wcm6vjaxxC5YYXIAJIHYH0rc1P4ffD25utT0LRLCeK8tI0lSZpWYHJ5TYR6DANU8xgnZxeglgZNXUkfK1ORXdlSMEsxAAHUk8ACvq+H4R6Dqfh+Xdp0el3qxoyyC+EzjJwd0OARkevSuK8Q6N4G8KX9h4cfSZrm/lEJa7E7IAWYAkIAR9MGnDMac3ywWoSwU4pSlojwy7sruwlMF7C0Eg/hcFSPwNV8cZ7V9ZT+CfA9xrepWF1FJf6hDGGjjuLwxZB6YkbO4+1ZeoQ+DLH4XyvN4baG4S9liwZiXVwByW25I9B0rOOYp2Sj2KeCau27HzBRStjJwMDsPakr2zyQr9Ef2Tv8AkRLz/r7b/wBBFfndX6I/snf8iJef9fbf+givleIv9yfqj6TJP96XofU9FFFfjp+mBRRRQB+Qfx7/AOSueJP+vk/yrzbTvD+uaujSaVp892icMYomcD6kDivSvj3j/hbniT/r5P8AIVoeI9W1vw94N8LQ+HJpLS1uYPNkkgyhkm3EYYrjPAHBr8xq04yrVHLZH85YiEXiKrl0b/M8UngntZmguY2ikQ4KsCCD6EHpUNe/yabosWhp408e6dLqd/qdwIzFG5ttgwOTgHn2wK7i6+F/w80Wz1XXr61nu7aBVkhtxKUZQcfKWwc9euKFgZO7iyI4KUk2mfJFFfVU/g34VNqVhpVtpdyH1i3M0Tm4bEB5wpGPm6deKzNL8J/DS0t/DGn6xptxd32ulw0izlFRVYqCFAIPTpR9QnfdD+oyvbmX9W/zPmiivp9PAfw61+SSHQ7Se0FjeiGSR5i/moQScAgbTn61zMnw+0Bda8U2gikEGkwb4PnPDZUDJxzwal4GoramUsHNK54NVu5sL2yEbXcDwiUbkLKQGHqMjkfSvp+48BfDaXUZfC1nYXEeoLZLMLkzkqshAONmMEc+tdT4Z8NeE9K1XS7fVrKTVnnsZXJnlLIuxsYVSCB07VvHLpbNnTDL5OXLdHxZU0EE9zMlvbRtLLJgKqgkknoAB1r6BPg3wf4yMV14XsJrJo74W91EXMgVGyd4OBgAD0wK5LQIdHtfi5pttoQaOyivURdxJPy8E5+o4rleFcXG70ZyPDNNa6M4O78LeJbAI19pV1biQhVMkTrknoBkDJ9qyLm1ubOY291E0MqdVcEEfUGvr6fxl4f0/wATS6ImqXOvXN5fpiO4jZUtsZHyFiQcewFZPjrRvBnibWfEdvbafLDq+mwibz/NJSXCjjy8YHXHWuueBja9OWx2VMFCzcJa/wBdj5Qor6hX4ZeH5fCt3d3WlRWN5bWRuAy6ksspIAIzAACAc/hVHUPB/wAPbTV/DHhuLTp3udWMBnmM5AAcDIC4xznrnisXgKitdmDwVRWbdj5sor6fk0P4O/ZNfvU0a6VNDmEIH2lj5xOR6fL096I/hr4bk1c3NjpH2jTJ4Y5VWe+FssBZQSDKwwc9ulH1Cb2aG8DLo07/ANdj5gor6o1n4T+EtBv7/WbqBrjTLOBZBZwz7yWZQeJlByAe4FcXo/hXwt8QrC9j8JaZJpmowSRCOJ7gy7ozneRkDpx2qXgaifLfUmWCqRlyN69jwuvu79i//mZP+2P9a+R/HulaLomunStFyUt0RZGLbsygfNj057V9cfsX/wDMyf8AbH+tdeWwcMZGLPZyGLjmVOL8/wAj7uooor9FP3kKKKKAPx5+IX/I765/19y/zrja7L4hf8jvrn/X3L/OuNr+haH8KPofi1b+IwooorcwCivWPG/hLSdF8O6Df6ZEwuNQjBkyxOTgdB2qEfCHxYdNXUibZd0XnCAzoJymM58v73T2rjWKpcqk3Y63hqilypHltFenW3wo8RXmmDU7W5sZQYzJ5S3MZmAAyf3ec5AHIxXT+Avg5qGsXtpd66YEsJ1LeUZ1jnYAcFV+8R9BUTxtCEXJy2HDC1ZNRSPCqK9a8OeE9Gv/AInv4YuomewSWRQisQxCDgZHNep3fwx8HXbrs0ufRTDcGLy55WY3K5Ayu4DHrxmsqmPpU2os2p4Oc02mfKVFey+NPhLqeh3F9fWEtq2nQSABVuEeWNWIA3qDlfxxWRd/CfxJa6YdWjnsrqJNm5YLlJXG8gDKqcjmt4YyjJJqRjLC1U7OJ5jRXr5+CXjIT21oz2i3F2MxxG5QORjOduc4x7VZf4EeNY0EjS2Pl7tjN9qj2o3oxzgH2NR9ew6+2hrCV/5TxeivUIvhL4lbU5tJmmsraeHH+uuUjDA8AoSQCPpTIfhN4sl1W50pxBCbVQzyyTKkGDwCJD8p/OtPrdH+ZEfV6v8AKeZUV6BrPw28Q6LaJfSNb3MEkogDW8yygOcdSmQBXOeIPD2oeGr7+ztT2CcAEhGDYz2OOh9q1hXpz0izOVKcPiRhUUUVuYhX6Ffsl/8AIl6j/wBfX/stfnrX6Ffsl/8AIl6j/wBfX/stfLcQ/wC5P5H0WS/70j6uooor8cP04KKKKACiiigAooooAKKKKACiiigAooooAKKKKACiiigAooooAxPEf/IGuP8AgH/oYry6vUfEf/IGuP8AgH/oYry6gD//1v38ooooAKKKKACiiigAooooAKKKKACiiigAooooAKKKKACiiigD4l8VeLY/DF748lt5LY3hvWMcU6q+fu9EbrXlHhXx9qN1o/i3Wb+/SDUZrUCEKRHg714jUEYGM8CuO+N//JVfEf8A19N/IV5TX7ThcBTdBN9bfoflmIxk1WaXS59meA/EthqXg2yaBkm1G1kJuDNqAsi745LZ/wBYMYHNFhM+ovqsWpPZ6fp1xO03+i6mkTxnZjGFwZBx0r4zoq3lau2pWv8A13IWYPlSaPp2/tNT1nQtFbwdr0FlZ2MGyeJ7xbdywckkoWBbjHOK09e8WY8a+EreLVV+xQxgThJR5WRu5bBxn618n0Vt/Z66vv07mX1120Xb8D7S1u4ude0Z7Pwrr1tZXEd8JZCbtIC0QXBAORke1N1DxJ4elttdjjvYTKbiMM29f3hCKCRzyOOor5o8MfDzxJ4u0681TRY43hsRmTc4U8Y6A8n8KqeFfBOu+MdSl0nRY1ee3UuwdggABweTxXB9Soq96mkTs+t1Ha0Nz6FufGIvvGHimxudTWXTfsSrBGZAYicpwgzgnr0rvNYn1n+w7qPw1HGZzZ+Wc34jZFODkWvUH09q+HruzudMvntZgBLbtg45AIPqK9Il+LvjK+s5NN22im5QQtMlsqzkcAfvANwPA5zRVyx+66VmFPHL3lUND4Va5/wjtz4nv53hFymnyBFnCsjyb1+Xa3DZ9K9h8P8Airw3qNzoXibUZYIpZIzA1qrLEkUxYkOoGBGMDqMAV826n4H1vTGvzqEsCS2JXzFMy7zvUMCozk8EdK5jT7CbUr2GxiKo87BQ0hCID7k8AV21cHSr3qKX9WOWnialJKFj7K13Ur1bjTI9PisN9vdCVZZtVjnbHPG48qOfwqndtpdprLmDU449Yv7CVYzJei5igmLjAEpOF454xivkLUdPm0y9lsZmSR4jgmNg6H6EcH8Ko4NZRyxcqtP+vvNHj3fWJ9m6d4ht/DZ8PaP4s1SDUNTkl/16SrOIkJOQZQSAM44JrE07S4PCcTHUdTsn+2a3FcRiG5jkxFggltp4x718m7TSdKv+zd/etfyJ+vf3dj6m/wCEok1Xx9r9ouqhTcWjxWUrzBYUcgY2knC89x0rV8CtPoNxqGkeLdTg1LU7yIm3lXUFAVAACv2gE7CT2zXyJRVSy5OPKnp/kTHGtNSa1Ptm41TUZdbgFtDp8MaW7wyN/a0ZmcMRz5/UEDivnXxlbaDa/EAw3N093pwaMyuJTO20gbgHyS2OgNeYUVth8CqLun0Mq2L9orWPu7dp2oy2cep6jYjRrcRPAy3cYd1AH7uaIHJz0y3TGMV0n7O1mbLV/F8W6FkNxGy/Z2VowpBIAK8dK/O2vuf9j/8A48fEP/XSL/0E181mmC9hg5vm7fme9l+K9tiYK1n/AMA+0aKKK/Lj9ACiiigD8y/2m/8AkqV3/wBcYv8A0GvnuvoT9pv/AJKld/8AXGL/ANBr57r94y3/AHSn6I/IMd/vNT1Ct7w34k1Pwpqses6QyrcxAgF1Drg9QQeKwaK9KUVJcstjgjJp3Wlj1WT4x+LpLxL5Y7KKRQQRHaxor7uu8AAN+NV/+Fs+KRqUOqQxWVvLCrLtito0Rg4wQyAANx615ntOKMGuVYSh/Ijp+s1X9o9OuPi54vuL20v820T2QcRrHAqJiQYYFRgEECqfiD4m+JfEmlnRr4W0VoTu8u3gSIZ9flFeeUYpxwtGLTUVoS8RUas5HQ/8JPq3/CPDwxuX7AshkC7RnceTzSweKdXt/D83hmORRYzsGdSozkHIweornaMZrb2cLbGftJdz0aw+KXirT5RJH9nmAgjtyksCSIY4uFBU8Ej1p158VPFt7dXF5I8KNcwLbsscSogjQEABRwMe1ebgZpSMdsVj9Vo3vyo1+sVbW5tDpIvFmsw6RBoiOotbec3CDaMiQkHOfTgcVsRfEjxTDqFxqkc0YuLlQrnYMYXpgdq4KitJUKb3iQqs1azPV5fjP40ls2sybVRIoRpFt0EpA6ZccmqZ+K3ih7CLT50tJxAFCySWyPKAhyPnIzxXmuOM9qSsVhKC2gjR4mr/ADHqkPxh8WxTSXLR2Us0hyZJLWN2H0JGRjtis+H4oeKY7G809zBPBfSNLIJYVfDsMErnp+Fed0U1hKC2ihfWKr+0KxJJb154pKKK7DlCv0R/ZO/5ES8/6+2/9BFfndX6I/snf8iJef8AX23/AKCK+V4i/wByfqj6TJP96XofU9FFFfjp+mBRRRQB+Qfx7/5K54k/6+T/ACrnvD3xK8S+G9OOk2Zt7i13blS6gScIcY+TeDt/DFdD8e/+SueJP+vk/wAq8fr8sr1JQxE3F9T+bsVUlDFVHB2d2emWPxZ8X2T3LFra5F1J5jLcW6TIGAwCocELgdMVQvPiV4sv4r+G5uVZNSIMqhABxjAUfwjgcCuCorD6zV25jldera3Nodl/wnfiMXllf+avnafH5cJ2DAXngjv1qJvGniBp9MuWlXfo4ItzsGF3Esc+vJPWsXRlWTVrRHAZTIoIIyCM9MV9P6t4otH+IM/w8vtFsX0m6CW6mK2jimTKg7xIF3ZzXXRjOpG7nY6KMXNNudv6/wCAfPMPjXxBbQXVvBOEW7kEshCgHeOhB6j8K6q/+MvjXUdPn0ydrVY7lBHKyW0aSOoxjLAAk8Dk13cXwFRzE09/cRi+ZhbCK0edMAkDe6kBemOa5W++Dep2T6dF9qWR7uf7PKFGfJfnGcHuBntW3ssXFbm3scXTj1OQX4h+J01d9bE6fa3iEJbYMbAAAMdOgFW0+KHi+O/stTWePztPUpFmNSNpOSCMYIz616VZ/AeGZEml1WZ4rl/Lt3t7Rp1Yjg7ihwgBGOasXvw3uIPClt4blgjTUm1FITMAMhSpIy3YY7Zqo0MUk7uxSw+KSuzlPC3xOOmt4h1i/kEWo6pAY40giCRbzj5sLgAjHpXlGn6xfaZqsOtWjgXcEglViARuHOSDwa9e/wCFTaRqMNwvhjXft9zYSBLqN4TEEHcqSxDYPGAKlvfhJoUVzfaNZa+0+s2EHnPAbYqhGAcCTdgnBHaonRxE0r9CJUcQ0r7LzPIf7d1H+2hr+8fbBJ5obAxvznOOn4VtN488Rtf32pmdRcalH5czBAMqQBgDt07V69D8C9JM1ppt14j8nUbyDz44vIJUAdQX3YH5Vlr8FIdTW0k8M6v9vjlm8ictCYzEwODgEncOOMVKw2KWwvqmJXT8Tk5/i74uudMk0uQWgSWLyHlFtGJjGABgyAbug9a56fxx4guNV0/WpZVN1pmzyCEAA2YxkdDjFem3/wAFViMH9n3tw6NdpaSm4tGg2s+eU3H5gMdRTdW+EWh2QvUstfN1LpTqLtfIKhIyMllO47iPQVUqOLe7/EqdLFby6eZ5SfFesm21G08xfL1SQSzjaOXGeR6DnoK6mw+LfjDTwESS3mj2LH5c0CSIQowMqwIJA74rU+KXhHwT4XktI/DeoTTzSwxu0UkRAwyg5DE9/THFePVy1JVqMnFyOWbq0Z8t7M9Ob4ueM21Yaw0sBk8vyzF5C+QUxjBjxtOB04rV8I/E19N8Uz+K9VEcE4t3WKO1gWJC5GFyqAAD3xXjlFRHFVU73FHE1U+a+xc1G9k1G/nv5uHuHMh+rHNfcX7F/wDzMn/bH+tfCNfd37F//Myf9sf616GVO+Kiz3OH/wDkYU/n+R93UUUV+jn74FFFFAH48/EL/kd9c/6+5f51xtfRvir4MeKdd8T63qthc2Bg+0yM267jBQE8bgTx9DXhOtaLc6Hfvp9zJFM8fVoHEifgy5FfvmExFKcFGDvofjuIo1IScpRMiilwTW9e+GtU0/SLPW7hFFtesyxkEEkr1yB0ruckrJs41FtNpbHs194l+H2veHtEgv8AVZ7S80lRmMWzOrEAcZBAA4rs9S+MPhy5tElsNVjtp47byQjaYHc8YIExIIB6e1fJG0mtew0S51Czu76KWJEswCyyOEY54G1Tyfwrxp5dS+1LT5f5HqRxtTaK1PpfT/ih4EstMTyJ44JPsjxSQrp43mVlIJE45Az7Vl6Z46+H0l/o/iHUdQuLe80y2FuYFgZlbAxkMDgflXzhZWUt9dR2cZVGkIUFyFUZ45J4Apb+xm0+8mspSrvAxUmMh0JHoRwR9KP7No3a5mmP67UsnbY9J0DxdpGm/EuXxTO7izMkrKwUlsMMDgc02Px5JP45TWtSvrifT4pzJGHLPtUnjCk8cdhXlm0mnxxNLKsKD5nIAzxyeK7nhad232scixE9I9L3PYj410J73xRLKzvFq8kTRAofmVXBIPpxXpFx8UPA0GiXVjY3SkT+UI4Y7AQsgQgkNKOW6d68sl+C3jCKyS7Z7QmSLzViFyhmKYzkRg56V5nZadPfXqWKFY3c7cyEIgPTknAFed9Ww1bWMtv6/Q7Pb16Wjjqz3W6+I/hyb4j6d4mWWU2VrbmNiUO4HaQMDrjNZUnj/Rm8O6npoll867uxMo2nBQEHk+uB0rx7UdPm028lsZWWRoTtJjYOhx6EcEfSqW011xwVKyttoc7xVS7Pqq0+Jnw9k1D7dO5iuRAkYmmtPtIG05IEbcA+9M8R/E/wR4oN7o91dy21lcwqouI7cghwckeWMYH418sbT6cUbT6VgsropqV2bf2hUacbI+nfhZc+H4Z9X0OG8Oo6NBD9oV5YvKKyjocHOOgFfP8A4n1eTXddvNTkGDNIfyHA/QVlwXd5apIttK8ayja4QkAj0OOorqfC3gXXfF3myaf5UMMI+aW4kEMWfQM2AT7ZreNKFCcq03oYurOrGNKKOMorf8Q+G9S8M6gdO1EKXAyGjYOjD1VhwR9Kwdpr0YyUkmne5xSTTs9GJX6Ffsl/8iXqP/X1/wCy1+e+1vSv0I/ZL/5EvUf+vr/2WvmOIf8Acn8j38l/3pH1dRRRX44fpwUUUUAFFFFABRRRQAUUUUAFFFFABRRRQAUUUUAFFFFABRRRQBieI/8AkDXH/AP/AEMV5dXqPiP/AJA1x/wD/wBDFeXUAf/X/fyiiigAooooAKKKKACiiigAooooAKKKKACiiigAooooAKKKKAPyd+N//JVfEf8A19N/IV5TXq3xv/5Kr4j/AOvpv5CvKa/oDB/7vT9EfjmK/jz9QooorsOIKKKXFAH0/wDBbWF0HwfrGqMMrBKCR6ggDH613FpZWHgPxBaf2XJGz+JLkMm3BItjGSRkf7Qr40h1C/t7d7WCeSOCX7yKxCn6gcGpG1jVXkgme7lL2wxExc5QeinsPpXz9XLXOpKXNue1TxyjCMbbH2hotp4W0zShfpF9pnup2a7C2H29geRtBAJj4ANc69pYaHp3234d6Ot+bm7UTrc2wlkiBHIKMCYxwD7V8t2XiXxDpvmDT9SuLYSnc4jlZNx6ZODyafb+KPElm8slrqlzE05zIVlYFzjGTg8nFZf2ZO7fMafXoNJcp9b6vpWkapq3i2TWIIgftEALFQCgMK5AOOBn0rnb2bXI/HNl4eTQLceHxNGiyiyU7kK5OZtvP518wy65rM/nedezP9oIMmXJ3kDALc88DvVz/hLfFBiSA6tdeXHjavmtgY6YHQVUcunFWvp/wCXjYt7H1D4rvrTwdoN1qOkabZG5a9SLMtukgCFckAEYFXNI0zw5b654j1DyI0ukMAijS0F2ArxKzEQgdM9wOOlfIdxrGq3kZhuruWVCQxVnJGR0OCetTW3iDXbO5a8tdQnincANIkjBiAMAEg5wABR/ZsuRrm1/4YPry5r8p9aw3HhceJLhtK0acTXceJJ5NMZo45QAABAVwARzxivmPx5aXlj4pvbe/wDK80EE+SgjTBAIwo4HHUdqpr4y8Wo7SprN2HfqRMwJ+pzWDc3NxeTNc3UrTSvyWYkk/UmuzC4SVGfM3oc2IxMakeVIgooor1zzAooooAK+5/2P/wDjx8Q/9dIv/QTXwxX3P+x//wAePiH/AK6Rf+gmvm8+/wBxn8vzPfyf/e4H2jRRRX4ufqIUUUUAfmX+03/yVK7/AOuMX/oNfPdfQn7Tf/JUrv8A64xf+g1891+8Zb/ulP0R+QY7/eanqFaOkWQ1DVLSwY7RPIkZPoCQKzqmtp5bWeO5hO14mDKfQjpXpvZ23OBbrsfQ/i7xRaeBtTXwpZ6Raz6atsqyeZChmZ2XBYSEZHPIx0rudU8PW15pFpLosFtYq+nmVg8CSkgR5xk4wfevI734meG9XKalrXh83OsRwCFZxLiL5RgEx7cEjvzzWjJ8bDLbrC2lgEWrW52uAOV25AA4A9K+Ulhq9o8kbPr5n0Ua9K75padCwnwa0gwWC3GulL/U4DPBCICQTtzgsDgDnGcVE/w81PU7HSNLu7iCAeZchikShkEABYlwctx0FYcnxVEmp6RqP2DH9lQCHbv+/gAZ6cdOlWl+L7LPZyrp4228lw7KXB3pcDBXpxgcZro5Mbo/8vMw5sLr2/4Yxk8J+CLnWIdL0zXLq8DbhIYrJ2YEDsoySPp0r1nw98MLDw3qf2l3N/aXdnclBc25icMsZP3HyRg9DXnel/EfwpoGtpqmheH5LZHV1mU3JLncMAo20FMe1dDefHK3laD7NpcoSGKaIedcGVz5qbc7iM8VNeOLn7sL2foVSeGjrK1/mcZ8LLnw/aeJ5X1kRiTa625mUPEJCCBuB4xnHXpXousfDrXPGfiOJNSs4NOWK3Dy3FgqyxOoBI2LHgEnHIBzXifhfxDpWj3NwNZ00ajaXPDR5COMdNrYJH4V6lb/AByfTry3tdK097bQ4YvLNsJj5pOMZEwAI+mK2xNLEe1c6K1sZ0KlH2fJVegrfA/drenWUWoSR2GoLKwmmgMTqYk3MDGxzjA61z2ofDbRn06a/wDDWtf2j9lmSGVTF5ZBdgoIyTkZ6Gr7fFjTodag1axsLsiKKeMpc3rTg+chXI3dMZzxXK+A/HaeDb28nuLMX1vdgboiQBlSSp5B6HB6UQWM5XJvbpoKTw10ls/U9Pu/hfeWHheTTrK+t7nMqLIPIXzUdiAR5nUAelcfcfDbQZNYXwvo+tPdayH2PCbcogx97Dk4OBnGOtJH8XLuKxvLdbT99d3X2kybuB8wO3GPQYp1z8SvD8erL4l0fRJLTWS+55zOWQ54bCYAGRkD0qIRxkbp/p+JcpYZ7fr+B0Gq/Av7NClxp+oyPHHKIp2uIDbBAcDKlzhuTxiuA8feDNM8HzJa2d7PdS5w3m2zQpjHVWPDD6V1us/FPw3rePtWmagwZgzq2ouUJHPCkYGD09K5vxr4+0/xNpNrpGnWEttHbSGTfcTm4kOQBgOQCAMcDoK0w/1vmj7T9CKyw3LL2f6nl9FFFe+eKFfoj+yd/wAiJef9fbf+givzur9Ef2Tv+REvP+vtv/QRXyvEX+5P1R9Jkn+9L0Pqeiiivx0/TAooooA/IP49/wDJXPEn/Xyf5V4/XsHx7/5K54k/6+T/ACrx+vyjFfx5+p/NeN/3mp6sKKKK4jzy1Y3P2K8hutu7ymDY6Zx2r26++LPhqXUZ/EeneGjBrsqBVuJLjzURwANwjKgZwPWvB6K6qdedNWizpp1p001Fnt+lfF8LpEGm6/b3t29sGEbW189qMMSTuVQQeT+XFU/DnxZk8PQapAlk10L5vMhaaUu8LgYDZIJJA+leOUVr9cqqzuafW6qs76o9r0H4trZ6Kmja3bXVyluzGI2t49pgMSTuCA7uT3qBfi1Lbw20FnaSYtrtboNLMZWIUEbWJGT16143RR9cq2SuH1qrZK57tYfEvQ7eX7L4a0Y6VJqM4a6mln80FT1ABUbR+PFdD44+InhfSfEWpzaBpfm6ncwJA16tzviIKjJWMDAIxjg180UVp9dqctjT65V5XE9mm+Lss2uWetPYAtaweQV3/e465xx9Ki0H4t33h+2WCztcH7ULhmD4JGSSo4469a8eorP65Vve+pisTVvzX1PcNU+LNheXtnqNnY30c1tcLOwmv3mibByQEIAHt6Vgn4ksZtdl+xf8hoEEb/ufpz+leW0UPF1W9wliaknds9E8YeMtJ8VWVnjS2ttQto0iafzSyuEGB8mMDgeted0UVzVKjm+aRhObk7yCiiisTMK+7v2L/wDmZP8Atj/WvhGvu79i/wD5mT/tj/Wvcyn/AHqJ9Rw9/wAjCn8/yPu6iiiv0g/fAooooA/OSH/j4+Iv/Xwf5mug8C2vh6w8HabdRJ5xnkf7QF043zkA9MgEp7Gvn7x3f3tr4z8QQ207xRy3codVJAbBPUDrXO6f4k8QaTEYdM1G4tIyclYpWQZ+gIr9qeClUpXTte35H5WsWoT1W1/zPpGdotM0a81b4e6NHqM891Isqz2oleFQflAiYEr+VWV8VXumeG/D0Fzp9q8uo3zrMk1uhCZIBCoR8v4dK+ZrTxJ4gsZJZrLUriB5zmRklZS59SQRn8aqz6vqtyyNcXcshRi6lnJwx6kZPB960/s5v4mR9dtrFWPrW7/szwp4e1fVNO021knW9IXzoUkAUtyACMYx09KjutC8PXTarcTWcMSXNtZysQqqEMp+YrgYUY9K+UJdZ1aeJoJryV43O4qXJBPqRnGaH1rV5EaN7yUo6hWBc4KjoCM9B2HaoWWzX2tf+GKeOj/KfRniuTWLPU9O0C00O3Tw95luFuVtVYum4YJnA79+ea6bw5pRtta1eZFt0sDfvGsa6ct4wAIBHHKD0PQV8rt4n8RvaJYtqdybaPG2MytsG3pgZwMdvSi18T+I7FpHs9TuIDKcuUlZSxPc4IzTll83DkUhLGQUuax9Za7DpPg3Rdf1nStPtZbmOYFDPArqMnkBWGAPQdq8S+JSWra/oWoW1ulsb+1gnkWJQib2POAAAB7V5jca5rN3G8V1ezSpKcsrOSGPuCeaqz3t3cGNriZpDEoVCxJ2gdAM9AOwFbYbAuk+ZvUyr4pTVkrH1H498YaJ4Vv9MuoNKaXWRp6rHcmbCKrqQQY8YPB9ai1jU7S1sfCuiQadaBdRihknkMKl2JIJw2Mj3r5hur68vmV72d52QBVLkkgDoBnoB6VI2p6i5iZ7mQmAARksfkA6AegHtUxy5JRV9UU8c232Pra5uNP8M6Tq97Y6ZaST/wBp+UplgRwqEgEAEYxg8VqXzaTqms33hwaVaQ20toJsrCiuJSM5DAAge3SvjmTWNVlRo5byV0dt5BckFvUjPX3pf7b1fzTP9tm8xl2lt5yV9M56e1Yf2ZLfm1NVj1tbQ+z/AA94egbRl0vWkt50e3LqItOUAAZx/pIGCeK4nxB4p07wlfaBoyaTZPZ3MAactAjOS5K5DEZGK+c4/FfiaK2Wzi1W6S3UYCCVgoHoADjFZz6ld3E8E19K9x5BGAzE4UHOBnoKdPLZKbdR3QTxy5bQWp9BfEDRdK8G+GLqGO3heXVrgtA2FLLAQCCD1HPHFZ4s7rxD8JLW18MRtNNa3JNxDECZDx97aOSPfFea+NvGL+Lrq0l8k28VpCIkQtu4HftXN6drWsaOxbSr2W0LDBMTlCR6HBFb08LU9lHmfvXuY1MRD2jsvd2PpH4d+HfE2n2v2rW3iEQAAjlsxfzoM/dMZ+ZB+HFd54lsNG8L6frut6bp9vJdBBIplgTaGOAcRkYAx27V8exeKfEsE73UOq3Mcsv3nWVwx+pHJqG58Q67eI6XWoTzLKMMHkYg/XJ5rnnl1SdTnlI2jjIQhyqJ9e+GZ/Dn/CMWGp3Fqsr3yl7pYNM+1ckEYDIP3f07V6t+zvHpkOla8mjpJHafbj5ayqUcDHQg4Ir877DxJ4g0uE22m6lcWsROSsUrID+AwK+9P2Up57rwhqc9y5kke7yWY5JO3ua8LOMG6OGnJvdo9nLMSqleMbbH1TRRRX5mfdhRRRQAUUUUAFFFFABRRRQAUUUUAFFFFABRRRQAUUUUAFFFFAGJ4j/5A1x/wD/0MV5dXqPiP/kDXH/AP/QxXl1AH//Q/fyiiigAooooAKKKKACiiigAooooAKKKKACiiigAooooAKKKKAPyd+N//JVfEf8A19N/IV5TXq3xv/5Kr4j/AOvpv5CvKa/oDB/7vT9EfjmK/jz9QooorsOImtwDPECMgsB+or68+Ifg7StY8D2X9j20Nvf2ESzyCNAGeInbk4AJ5I5r5Aify5EkxnaQcfSvcrX41TWmtWupxaeDDFa/ZZYmIIkUHI6jjnHbtXjY2lWlKE6XQ9TC1KcYyjU2Z6Lqnhjw7p3w4i0WSKNb21YLdTrEHlDkA8AcngjjNcCfgvDe2UF7o9/cOjSiOT7TaPbbVIzuXeRu7DArF0z4tXNqbyW+sxdS3dz9oJJAGAoULjB6AV2U/wAebEwmK10q4BdxI3m3ZlUEDGEBGFHsK81UsbSuofod7qYWpbnOd1n4T6NYJq1vp+um7v8ARYxLcQmAoAvH3WyQeo6Col+FWm3WgXesadf3Zks4BOyzWUkMZGQMCRuD17Viv8Rw2t+INX+xEf23AINu7/V4KnOcc/d6cV2d38aNPvdLvbCPTbmK41GBbdi12WgQAjlYcYHTtXS1jYpW1+4wX1V3/wCCB+CulwadPd32szwyW1uJ3/0RjEQcDCyZ2k8jgU8fAaR7IiK+mOo+SZlj+zMISMjA87O0EjmvUNfg0K80O8u9Tvh9njtlZJIdUUqzADgWinI+leS3Xxi0+9sBBe2l+90ibBJDfPDEQOAfLAwOAOK4aVfGVFem/wAjrqUsNTdpr8yWL4LaRG+lWGp6/wDZtR1dSYIhAWUkEqQWBAHIrMufhLps7RweHta+3yi9SxlBi2BJHBIwSSCAB2rLvfigt3rPh3VhYkDQgRtL5MmST1xx1rO0T4izaGsptrbMr6it+rZ4BUEbcfj1r0FDGJX5vyOJywu1tPmd7N8CGkAGnX87tFMsU/n2rwBQRklSxwwHtVPUPhD4fs3v7ePxCZLnS1ElynkEBUwCSpz82ARwKLr4w6XLNBeQWWoC4jkEjCTUHeJvUbCMAe3auXuPiSJ9S1zUPsRH9sQGILv+5kAZzjnp7VnCOOfxPRehpN4RbL8zY+KngvwX4VtNOfQL2V7m5iVmjdDggjltx4H0rxKvTvGXjrSvFuk2MDaY0GoWSCPz/NypUDGNmBjt3rzGvWwcaipWqvU83EuDqXp6IKKKK7jjCvuf9j//AI8fEP8A10i/9BNfDFfc/wCx/wD8ePiH/rpF/wCgmvm8+/3Gfy/M9/J/97gfaNFFFfi5+ohRRRQB+Zf7Tf8AyVK7/wCuMX/oNfPdfQn7Tf8AyVK7/wCuMX/oNfPdfvGW/wC6U/RH5Bjv95qeoUUUV6h5wUUUUAFFFFABRRRQAUUUUAFFFFABRRRQAUUUUAFFFFABX6I/snf8iJef9fbf+givzur9Ef2Tv+REvP8Ar7b/ANBFfK8Rf7k/VH0mSf70vQ+p6KKK/HT9MCiiigD8g/j3/wAlc8Sf9fJ/lXj9ewfHv/krniT/AK+T/KvH6/KMV/Hn6n8143/eanqwoooriPPCiiigD1rwT4D8J+K7GeW58QyWV3aQtPNF9kZwqKQOHDAE8jjFZ2oeCdHGg3viDQtWa+t7OcQYaAxE5Gc4JOKt/C+8tLNtf+1TJD5mnSKu9guWJXAGcZPsK6TwT4v/AOEX+H+sta/ZJrqW7TEV1GkoK7eoRvyzivapxpSguZdz1oRoyhFSVt/63MrQvhK+tabpGojUBENUDkKUzs2Ejr36UWfwx0tdLh1HXdZNh9rkeO3xAXRihI+ZwQE6d69t0bxvYaxpvhi81O4srWdFkEkcIjgROTjKAgDI9hXLeC7XUQolGq6Zd6FczyNd217LCHiUMR+6WRs5I5BUV3rDULLlVzt+r0bxUFf+keGeEvCSeJ/E6eHvtYgQsV80LvGB3AHWup1D4aafPEJPCOrNqrJdrZyLJAYMStnGNxORx1rR8BX+h6X8Uzd2MqQ2Ecj+W0pATA6ZJwMUkvxRvrvxlZy6qtvb6ZZX3msLSBIgwUkBjsA3HHQmuGFOhGHv9zipwoKn7+7f9f1YUfC7wzNfyeHLTxMsuvIuFt/IxE0uPuCbdtz2ziqVt8L7G20y0vPEurNpk187xxKIDJHuQlSHkBAXkcZ7V2Vl4DttI8WHxzc65YnRraQ3ilLmNp3BO4IIQ24HnGMV0HhuS71GX+1INV0668O387SXVrfSQiWFASP3aSNuBI5G0V1Rw8L2lCx1xw8L2lCz/rU880X4aeCdXsL+9XxU6f2YCZwLNmAA/ukNgj6V5BqkGnW99JDpNy15bKfklZDGWH+6ScV7PoN7oVpYeM4LOeOGCVXECswBYdgoOM/hXg9eZiYwjGPKrHmV+TljyoKKKK804QooooAK+7v2L/8AmZP+2P8AWvhGvu79i/8A5mT/ALY/1r3Mp/3qJ9Rw9/yMKfz/ACPu6iiiv0g/fAooooA/Hn4hf8jvrn/X3L/OuNrsviF/yO+uf9fcv8642v6Fofwo+h+LVv4jCiiitzAKKKKACiiigAooooAKKKKACiiigAooooAKKKKACiiigAr9Cv2S/wDkS9R/6+v/AGWvz1r9Cv2S/wDkS9R/6+v/AGWvluIf9yfyPosl/wB6R9XUUUV+OH6cFFFFABRRRQAUUUUAFFFFABRRRQAUUUUAFFFFABRRRQAUUUUAYniP/kDXH/AP/QxXl1eo+I/+QNcf8A/9DFeXUAf/0f38ooooAKKKKACiiigAooooAKKKKACiiigAooooAKKKKACiiigD4I+JvwA+I3ijx3rGv6TbQPaXsxeMtOqkg9Mg8iuE/wCGYPiv/wA+lv8A+BCV+mVFfW0+IcVCCgktD5yeS4ecnJ3PzN/4Zg+K/wDz6W//AIEJR/wzB8V/+fS3/wDAhK/TKitP9ZcX2RH9hYbzPzN/4Zg+K/8Az6W//gQlH/DMHxX/AOfS3/8AAhK/TKij/WXF9kH9hYbzPzN/4Zg+K/8Az6W//gQlH/DMHxX/AOfS3/8AAhK/TKij/WXF9kH9hYbzPzN/4Zg+K/8Az6W//gQlH/DMHxX/AOfS3/8AAhK/TKij/WXF9kH9hYbzPzN/4Zg+K/8Az6W//gQlH/DMHxX/AOfS3/8AAhK/TKij/WXF9kH9hYbzPzN/4Zg+K/8Az6W//gQlH/DMHxX/AOfS3/8AAhK/TKij/WXF9kH9hYbzPzN/4Zg+K/8Az6W//gQlH/DMHxX/AOfS3/8AAhK/TKij/WXF9kH9hYbzPzN/4Zg+K/8Az6W//gQlH/DMHxX/AOfS3/8AAhK/TKij/WXF9kH9hYbzPzN/4Zg+K/8Az6W//gQlH/DMHxX/AOfS3/8AAhK/TKij/WXF9kH9hYbzPzN/4Zg+K/8Az6W//gQlfUH7PXw08U/Dq11aHxNFHG148bR+XIr5Cgg5x0r6SorjxWd4jE0nSqWsdWHymhQqKpBvQKKKK+aPcCiiigD4o+NfwQ8e+OPHM+u6BbwyWkkcaAvMqHKjB4PNeSf8MwfFf/n0t/8AwISv0yor6qhn+KpU1TilZHz1XJsPUm5yb1PzN/4Zg+K//Ppb/wDgQlH/AAzB8V/+fS3/APAhK/TKit/9ZcX2Rl/YWG8z8zf+GYPiv/z6W/8A4EJR/wAMwfFf/n0t/wDwISv0yoo/1lxfZB/YWG8z8zf+GYPiv/z6W/8A4EJR/wAMwfFf/n0t/wDwISv0yoo/1lxfZB/YWG8z8zf+GYPiv/z6W/8A4EJR/wAMwfFf/n0t/wDwISv0yoo/1lxfZB/YWG8z8zf+GYPiv/z6W/8A4EJR/wAMwfFf/n0t/wDwISv0yoo/1lxfZB/YWG8z8zf+GYPiv/z6W/8A4EJR/wAMwfFf/n0t/wDwISv0yoo/1lxfZB/YWG8z8zf+GYPiv/z6W/8A4EJR/wAMwfFf/n0t/wDwISv0yoo/1lxfZB/YWG8z8zf+GYPiv/z6W/8A4EJR/wAMwfFf/n0t/wDwISv0yqtd3UFlbvc3DbI4wST7CmuI8W+i+4X9h4W3U/NQ/sxfFZQS1pbgD/p5j/xrndK+BPxE1nULnTbKyQvaHa7NIAmR2Dng/hX3+ZLz4iwxS6dcy2GmRS4cbCjyhcEYPBwT+FemWlnb2UQit0CL3wMZPqa6p8Q4qCtJK/5HPHJcPN3jex+bH/DMHxX/AOfS3/8AAhK+vfgJ4D8Q/D/wrc6V4jjSO4luDIoRw424AHI47V7rRXi4zOcRiqXsqiVj1cLldHDzVSAUUUV86e0FFFFAH56fFf8AZ4+Jviz4gaz4g0Wzgksr2YvGzTxoSCB1BIIrzv8A4ZW+MP8Az4W//gTH/jX6n0V4U8ooTk5O9z4mrwvg6k5VHJ6+n+R+VEP7MXxXuJJYoLa0keA7ZFW7hJQ+hAbg+xqx/wAMrfGH/nwt/wDwJj/xr7u+HP8AyN/jn/sIj/0AV7DVVciw0JcupyU+FsFKN+aX4f5H5Yf8MrfGH/nwt/8AwJj/AMaP+GVvjD/z4W//AIEx/wCNfqfRWH9jYfzN/wDVTBd5fh/kflh/wyt8Yf8Anwt//AmP/Gj/AIZW+MP/AD4W/wD4Ex/41+p9FH9jYfzD/VTBd5fh/kflh/wyt8Yf+fC3/wDAmP8Axo/4ZW+MP/Phb/8AgTH/AI1+p9FH9jYfzD/VTBd5fh/kflh/wyt8Yf8Anwt//AmP/Gj/AIZW+MP/AD4W/wD4Ex/41+p9FH9jYfzD/VTBd5fh/kflh/wyt8Yf+fC3/wDAmP8Axo/4ZW+MP/Phb/8AgTH/AI1+p9FH9jYfzD/VTBd5fh/kflh/wyt8Yf8Anwt//AmP/Gj/AIZW+MP/AD4W/wD4Ex/41+p9FH9jYfzD/VTBd5fh/kflh/wyt8Yf+fC3/wDAmP8Axo/4ZW+MP/Phb/8AgTH/AI1+p9FH9jYfzD/VTBd5fh/kflh/wyt8Yf8Anwt//AmP/Gj/AIZW+MP/AD4W/wD4Ex/41+p9FH9jYfzD/VTBd5fh/kflh/wyt8Yf+fC3/wDAmP8Axr6m/Zt+FfjD4a/2z/wlVvHB9t8vy/LlWTO3rnaTivqmiuqhllGjP2kOh3YPh3C4asq0G7r+uwUUUV7B9YFFFFAH53+Lv2c/ibrHifU9UsrWAwXU7yRkzoCVJyMgniud/wCGYPiv/wA+lv8A+BCV+mVFfXw4ixcYqKS0PmpZJhnK92fmb/wzB8V/+fS3/wDAhKP+GYPiv/z6W/8A4EJX6ZUVX+suL7IX9hYbzPzN/wCGYPiv/wA+lv8A+BCUf8MwfFf/AJ9Lf/wISv0yoo/1lxfZB/YWG8z8zf8AhmD4r/8APpb/APgQlH/DMHxX/wCfS3/8CEr9MqKP9ZcX2Qf2FhvM/M3/AIZg+K//AD6W/wD4EJR/wzB8V/8An0t//AhK/TKij/WXF9kH9hYbzPzN/wCGYPiv/wA+lv8A+BCUf8MwfFf/AJ9Lf/wISv0yoo/1lxfZB/YWG8z8zf8AhmD4r/8APpb/APgQlH/DMHxX/wCfS3/8CEr9MqKP9ZcX2Qf2FhvM/M3/AIZg+K//AD6W/wD4EJR/wzB8V/8An0t//AhK/TKij/WXF9kH9hYbzPzN/wCGYPiv/wA+lv8A+BCUf8MwfFf/AJ9Lf/wISv0yoo/1lxfZB/YWG8z8zf8AhmD4r/8APpb/APgQlH/DMHxX/wCfS3/8CEr9MqKP9ZcX2Qf2FhvM/M3/AIZg+K//AD6W/wD4EJX1x8AfAHiL4feGrzTPEkUcc80/mKI3DjbjHUcCveqK4cXnOIxVL2VRKx2YbK6OHqe0gwooor5w9oKKKKACiiigAooooAKKKKACiiigAooooAKKKKACiiigAooooAxPEf8AyBrj/gH/AKGK8ur1HxH/AMga4/4B/wChivLqAP/S/fyiiigAooooAKKKKACiiigAooooAKKKKACiiigAooooAKKKKACiiigAooooAKKKKACiiigAooooAKKKKACiiigAooooAKKKKACiiigAooooAKKKKACiiigAooooAKKKKACiiigArgfiRrviLwx4Sutc8Maf/ad3ZlZGgBwWiU5k28HJ2jgDknpXVavrWj6BYvqeu3sGnWcWN01xIsUa59WcgD86+Nfjp4x8c6i51PwL4jtLTQVWFdPmt3S5F7dy8BCY2+VVbAJPGDQB9N/Db4jaB8TfDkXiDQpP9iaFuJIZV4ZHU8gg9QQK9Dr86P2d7fxZrHjL/hJtHiOk3ttJJbeJLLYRaXE6cCaAjEYZmyW25J4ya/RYdKAFooooAKKKKACiiuX8QeKdM8PiOK5YtcTnbHFGN7kngHaOce+KuEHNpRVyZSUVd6F3Xde07w9YPqGovtReAAMsT2AA5NcbYafqvijUoNevbgx6Ts3RWpQqST/fz1HsRVrRfDepXV5PqniqVLsyEeTDtGyJRyOORmvQQAoAAwBXW5RpK0Hqc6TqNOS0I4YIraJYoEEaIMBVGAB9KmoorhOpBRRRQAUUUUAFFFFABRRRQB498Of+Rv8AHP8A2ER/6AK9hrx74c/8jf45/wCwiP8A0AV7DXdi/wCJ935HNh/g+8KKKK4TpCiiigAooooAKKKKACiiigAooooAKKKKACiiigAooooAKKKKACiiigAooooAKKKKACiiigAooooAKKKKACiiigAooooAKKKKACiiigAooooAKKKKACiiigAooooAKKKKACiiigAooooAKKKKACiiigAooooAKKKKACiiigDE8R/8ga4/4B/6GK8ur1HxH/yBrj/gH/oYry6gD//T/fyiiigAooooAKKKKACiiigAooooAKKKKACiiigAooooAKKKKACiiigAooooAKKKKACiiigAooooAKKKKACiiigAooooAKKKKACiiigAooooAKKKKACiiigAooooAKKKKAGMyxqXchVAySeMAVyfjHxroXgbw7N4n1ybZZQ7QCg3l2fhVQDqSegHWsb4m+MPC/hPw5KPE8k4g1D/AEVUtVZ52Mvy/KEBYYz1HSviP4mav4gurKD4Q6ldCK0upLS+0K/lG5TLbESC3uGJARicKC5GT0FAFL4vfFmP4pX1gljZzT6HpTCfVdD1C0eB7q36iSPzQN4QZLKFPHHFejaH+z7oniwQDQLhk+HOuxpdpaW7/Zp7GbG4GJhyoJP3QowBiuk8N+Cfil48+I3hrxn8R/DdroMPhy1ngkMdzFdfb/tCBTkJjaox0OeDivriw02w0q1Wz0y3jtYE+6kahVH0AwBQBg+DvBmh+BtFi0PQkcQR9WlbfK57s7kAsT3NdbXj+v8AxXttAl1W2u7PZcWcLzW8bOA915aksI1IyxGOgBr5B074u/GOPQIvjLba7Y6vosmoC3n0fylgnhhlkCIpcscPGDyNoJIxgUAfo9RWdpV+mqabbajGCq3EauARggEZxWjQAUU1iEBYnAH5CvPNX17Uta3aX4KlR50bbLMwBSMA846Antwa2p03Nmc5qJe1vxQiTtoOhsJ9WdfkUconu56DHoaf4b8Nz2sSX3iEx3uq8ky7ANmey+g+laWi+HrPSV+0FEe9lH72YKAXPf3xXRVrOokuSnsZxptvmmFFFFch0BRRRQAUUUUAFFFFABRRRQAUUUUAePfDn/kb/HP/AGER/wCgCvYa8e+HP/I3+Of+wiP/AEAV7DXdi/4n3fkc2H+D7woorwn49+PfEPw+8LWmreHHjS4luBGxkTeNuM9OKzw9CVaoqUN2VXrRpQdSWyPdqK/ND/hqH4q/8/Fr/wCA4/xo/wCGofir/wA/Fr/4Dj/Gvp/9XMX3R4H9u4bzP0vor80P+Gofir/z8Wv/AIDj/Gj/AIah+Kv/AD8Wv/gOP8aP9XMX3Qf27hvM/S+ivzQ/4ah+Kv8Az8Wv/gOP8aP+Gofir/z8Wv8A4Dj/ABo/1cxfdB/buG8z9L6K/ND/AIah+Kv/AD8Wv/gOP8aP+Gofir/z8Wv/AIDj/Gj/AFcxfdB/buG8z9L6K/ND/hqH4q/8/Fr/AOA4/wAaP+Gofir/AM/Fr/4Dj/Gj/VzF90H9u4bzP0vor80P+Gofir/z8Wv/AIDj/Gj/AIah+Kv/AD8Wv/gOP8aP9XMX3Qf27hvM/S+ivzQ/4ah+Kv8Az8Wv/gOP8aP+Gofir/z8Wv8A4Dj/ABo/1cxfdB/buG8z9L6K/ND/AIah+Kv/AD8Wv/gOP8aP+Gofir/z8Wv/AIDj/Gj/AFcxfdB/buG8z9L6K/ND/hqH4q/8/Fr/AOA4/wAaP+Gofir/AM/Fr/4Dj/Gj/VzF90H9u4bzP0vor80P+Gofir/z8Wv/AIDj/Gj/AIah+Kv/AD8Wv/gOP8aP9XMX3Qf27hvM/S+iviL4NfHTx9418dWmga7LbtaTI5YRxBDlQMYINfbteBjcFUwlRU6p7OFxUMTDnphRRRXmnaFFFFABRRRQAUUUUAFFFFABRRRQAUUUUAFFFFABRRRQAUUUUAFFFFABRRRQAUUUUAFFFFABRRRQAUUUUAFFFFABRRRQAUUUUAFFFFAGJ4j/AOQNcf8AAP8A0MV5dXqPiP8A5A1x/wAA/wDQxXl1AH//1P38ooooAKKKKACiiigAooooAKKKKACiiigAooooAKKKKACiiigAooooAKKKKACiiigAooooAKKKKACiiigAooooAKKKKACiiigAooooAKKKKACiiigAooooAKKKKAK0t1bQyJFLKqPJ91SQCcegPWvPvHPxI8O+ELa4tJdRt01YxEwQSSqpMhHyBgT8oY9M9a+Wf2lPGniLwR8QvC/jXwuja9Z2KzQ3tpA4Itw+0edIBkYQAnBxmvFvHem6ld/Eiz8VeJLI6/4O8Q28FwLiztWubk3EagpGGjDtEoY4ORjH0oA6TU/G9l400EWPxUs9WkWbUYolvbQy2D28ssmI0hfady54LKcEDPSvaPhp8CW/4SbVb3xLZXR0JWg+yw6hefb3eSAkiUEgbSTg9M16H4O+HbeM9M0rX/iDbTRSWL77OyEv7gQqQYTJFjBkUAckAg9q+iAAoAHAHFACIixoEQYVQAAO2K+P/jl8Y/Hnwm1qfXdNSDWPDM8SWxWHa02n3LjaskqglmQscngAAcnFd/8AGL4vr4L1XRvBGlxt/a/iF/LhldSIUUEBiXPy5APAyCTxXzD4n0D4q/DjT7mz1O70+/tNb1ALLbyWwurq8gnkAIBDFlCg9SCAKAMTxRH8S9e/sW2+Kmp2+q3eqL9p0HW9Ltfs6WkpAYQSlGbKsdqkllDDPFdPZfs2eNJPE2heOZbMKNyjWNHjuFjs7mVcf6UEHyBicsRyT0zX1L8Jvha3gzwzJoWr3C6np8s5uba3mTcbVWO5YwTkYTgDAGO1e4AADA4AoAhgiSGCOGNBGqKAFHQADoKS5ubezhe5uZFjjQZLMcAD6mq2oanYaVB9ovplhQkAFiBkntzXAi01vxjd3Ntq8IttCyAiAgvLtPByOgP09q6KdK6vLRGM6ltFuTXGo694mvoofD7JHo5H724PzF8jBVRwR9RxXZaRounaHbfZtOhWFScsQMEk9SferVjYWmm2sdnZRLDDGAFVRgAD6VdqqlS/ux2CFO3vS3CiiiuU2CiiigAooooAKKKKACiiigAooooAKKKKAPHvhz/yN/jn/sIj/wBAFew1498Of+Rv8c/9hEf+gCvYa7sX/E+78jmw/wAH3hXyv+1n/wAiJYf9fg/9BNfVFfK/7Wf/ACIlh/1+D/0E13ZR/vlP1OPMv91qH530UUV+4H5IFFe7+EPB3hFvCS69rlncavJPIEK2jkNbjHVkUMSOPQVymk/DHX/FBubrw+ka2cchWM3MiwFu4CiQgkgccVwLF0tb6WO36tPS3U8zor0rSPhP4w1pbl7eKGBbR/LkM8ywgH0BbAOe1X4vh5qVjYavBqWlNPd2JUCSOcBEyARhRnfn2NU8XRvbmJWHqb2PJqK9Sf4PeM49OfUTHbkRx+Y0QnjM4X1MYO4flVLUvhd4q0jR11vUUggt3XeoadBIR7ITk/gKpYui7WkhPDVV9k86or3vwd4Q8KzeCH8R6ro17rNyJRGI7WUoQD3ICtwK2m+EGk6kmuxaINs9mYDCJpwioJE3FWZsDIPHauWWYUoycZdDojgqjimtT5qor0cfCzxUNZk0OX7NBcRqG3SXEaRMCMja5O0/gasL8IfGjawdEWCEzhPM3CZPK2gdQ+duB9a6vrVH+ZHOsPV/lPMKK9cg+CXja5Z/KFoUjIUubqIJk9AGzgn2BqG/+DPjbTbCfULqK3CWylnUTxlwq9SEByR7gYqPrmHukpor6rWtflPKaK9J/wCFV+KP7HOtxvaSwLF5pWO5jeUIBkkoCWGB144qxYfCrxLJZwavcpbC2cBvKe5jildfZCd3I6cVbxdG1+ZErD1f5Ty6ivYrv4V61quqXEGiWcWnw2scbSC5u48DeMg722jn07VP/wAKU1oeE7vxOb+0H2RiGiE0ZBC9cPuwenAHXtWf12grXluX9Uq62ieLUUuMHFJXecR7z+zb/wAlW0//AK5y/wAhX6f1+YH7Nv8AyVbT/wDrnL/IV+n9fk/Ev+9R9D9JyH/d36hRRRXxZ9OFFFFABRRRQAUUUUAFFFFABRRRQAUUUUAFFFFABRRRQAUUUUAFFFFABRRRQAUUUUAFFFFABRRRQAUUUUAFFFFABRRRQAUUUUAFFFFAGJ4j/wCQNcf8A/8AQxXl1eo+I/8AkDXH/AP/AEMV5dQB/9X9/KKKKACiiigAooooAKKKKACiiigAooooAKKKKACiiigAooooAKKKKACiiigAooooAKKKKACiiigAooooAKKKKACiiigAooooAKKKKACiiigAooooAKKKKAMXU/EOgaJ5a6zqVtYGQ4Tz5ki3H23EZr57+IPxkm1C41/wF4Btje6pDpdzMbiOQKYZfLzCFTGW3noQccV8v/tH2M/hHx1quqfE+xuNf0XxHb/ZtHliyIrK6K7VVhhghZiMOcAYzXq/h34CeLLXRPCXj/w5fi08X2SwLOS26KeyIGY5cEB2VQArE8dhQB4rC3hy68N+FPEfhLU7xvGM93BY6vp05eUTpMwS782AgEgDO1iMAHjiv0C+G3w00r4a2l3YaJcTtZXchmWGVy4iLnJVAcBVBPAHQVtaX4D8I2OpDxHFoVnb6xIv7y4jiQSkkc/MBk12RZUUsxAUck9AKAK940iWkzROsThSVZsbVOOCc9hX56+M/wBpvV7nwp4n8JNIieJ9Huhv+wyBzNp28+Y8LR5/eCMZKjJU4yK7n4k/tMeH7u31XwetrcWGmamJ9Kj1ckoEu2zFxHjO1WP3s4xznFfNn/CP2WuaJpPwy0fwvNo/xD0uWMW+r29qzWt1b5HmTSXKKEbzVALKXyehoA3fAumaB490yW1k1u71E6/htJt57w6he2MsXIneQcwgkgmNgpAGM8V+iHhDwdLYaJpMfi54NZ1nTIggvDEA+QACRkkgnHPNUPh/8LPCPgizt7qy0TTrTWniQXd1aWyQGWXHzNwMgE54r1GgA6Vkanq9ppibXkUzspMcRYBnIGcAVk+JPEZ0q0lXTIxe34wFhVhkFuASOcCqWk+F47m8g8Sa/Hv1TywNpIKRnHO0dAfXFdUaaS55nPKbvyw3MrTtBvvFqxaj4ztwiwyF4LYEFQp6F+xI4x0r0tESJBHGAqqMADgACpOlFRUqOfoXCmoLuFFFFYGoUUUUAFFFFABRRRQAUUUUAFFFFABRRRQAUUUUAePfDn/kb/HP/YRH/oAr2GvHvhz/AMjf45/7CI/9AFew13Yv+J935HNh/g+8K+V/2s/+REsP+vwf+gmvqivlf9rP/kRLD/r8H/oJruyj/fKfqceZf7rUPzvorX0PQ9S8RahFpmlReZNIcDPCqPVmPCj3OBW74o8Ba/4RSKXVRC8cvAaCVJlB9CUJAPsa/a3Vgpcjdmz8pVOTjzJaHdeAdZ8J6ItlqLa9caRcwEm5gRHkS464Hy4AGMDBzXpdt8Y/DN/ZG1je20Q2kpaIz2Ruw/fcAMbTXyNS4NebVy6lUlzTZ3U8bOmuWOx7t4s+IFhrGgX1l9v+03lxdxS7o4TCjIgwcKen0zXWj4reFre2vmSV5ZZFh8tShAJRACCSMDkV8t0uDTeXUXFRYljal2z6ZHjLwLZ67e+NYdXklvLq2EYtPIcYcADBk6EcelcL8VfGek+L/wCyn0yRnNtEQ6sCApJzgZ6/hXj9FXTwNOE1U6ompi5zi4dz2PTPH40X4dvomkX81nqbTK37osmUGc/MMD8Kz9D8ZQQeD9d07UruRtQ1GWNlJyS6gYOT/jXD6doF9qllc39s0QitBlw8iox4/hU4J/AVmT2lzasFuYmiJAIDqVJB6EZA4q1hqTuvO5LrVFZ9kfTNp4++H11NZPqMq+fbWvlLJPbmeJGwOseOenBzxWhr/wAVPCM4lSzvA7fYZYFaK3aFN7AAYXsP5V8nV6fpfwi8YavpcGr2qWywXQPlCS4jR3xxhVJBJ9gK8+pgcNTtKpKx208XXmnGETUs/GmkQfDyPQGnYXq3KylQpxgE856VrXHxB0WfxTeajLcSPZz6abcDBBMhQDGO3I69K8x1TwX4g0fTU1bUIBHbu7Rg7hnchwRjr1FcpXZHC0Z3lFnK69WFos+pY/HngKy0GeGwubeFpbEwCBbAifzWXBzOOCM+1cfq2qeBvEDafrlxrclpd2UUSG2MDuCYgBwwwBnFeFUuDUwy+EXeMnf+vIcsZKSs0j6ki8eeDrjXZr6XWY4rCeOFZbeeyacSeWMHHQAjscVzt14s8C6j4T1rw7FctpweYy2w8pnEmCSBgD5QffpXz5RSjl1NbN/8MN42b0aFPWkoor1zzD3n9m3/AJKtp/8A1zl/kK/T+vzA/Zt/5Ktp/wD1zl/kK/T+vyfiX/eo+h+k5D/u79Qooor4s+nCiiigAooooAKKKKACiiigAooooAKKKKACiiigAooooAKKKKACiiigAooooAKKKKACiiigAooooAKKKKACiiigAooooAKKKKACiiigDE8R/wDIGuP+Af8AoYry6vUfEf8AyBrj/gH/AKGK8uoA/9b9/KKKKACiiigAooooAKKKKACiiigAooooAKKKKACiiigAooooAKKKKACiiigAooooAKKKKACiiigAooooAKKKKACiiigAooooAKKKKACiiigAooooAKKKKAOS8aeDND8e+HLvwv4hh86zu1wQMBlbGAynHDDsam8I+GbbwhoFp4es55biCzQRxtO5d9o4ALHrgV09FAGP/buj/wBqnQ/tkQv1UN5BdfMIIzkLnJH4V8TfHb4veNrH4kT/AA68NajHpE8cMLWkcts0326SYcgMCAqocBs5GDzivYvjf8J9R8QPafETwFL9h8YaCC8DDhbmMYLQyYIzuAABJwPSvDrSZP2mfEejrqfhO+0qbQFeLUNTVzZTwTjAKQuyBnViDkpxgCgDO1L4deLPiRqFrY2cenala/ZRBqUaInlWly6hZpIzu2lycn5eQRX3B4D8JW/gbwtp/hi1uJbmOxiWMPM5djtAHBPQego8GeB/DvgLSRo3hy38mHJZ2Y5kkc8lnbAyxPU11rukal3IVRySTjFAD+BXA+IfFF5Fc2+l+Hbf7dcXDbWdGGyNQfmyeRnHQdahvNcvdf1WTw7pdvILTYfOuwdgGRxsOOfqDXS+HfD1h4b08WNiCeSzMxyzMepJrtUY0/emtexyuTm7QehR8P8AhTT9EnuNQXfJd3Z3PJI29gDztBPQDtXXUUVzTm5u8jeMFFWirIKKKKzLCiiigAooooAKKKKACiiigAooooAKKKKACiiigAooooA+ZdB8Q+JtH8ceNIdE0E6tE9+CzidItp2DjDDmu7/4Tn4g/wDQlN/4GR/4U34c/wDI3+Of+wiP/QBXsNetXqQU7OC2XfsebQhJx0l37HkH/Cc/EH/oSm/8DI/8K8M/aK1jXNY+HlrLreknSXS9UKplWXcNp5yoGPpX2lXyv+1n/wAiJYf9fg/9BNduV1IPF00o218zlzCnJYabcuh8yfCVkuNG8R6bYkLqs9owi5wzDI+VT3PsKn+G3hLU5NQf/hKYHW1tiWitZzsEs46ARuBuGPQV4fY397plyl5p87W88ZyrxkqQfYjpXQnX/GviC/hmF5eahd23zRkFpHTHcYyRX6lVw07z5Xoz8+p142imtUfQ+lwwa2ttN4p0G3sJYtTSGFY7YQb49pOGH8Q469K1Z9U0U23iN/7A08HSJALfFuoxwPv/AN4e3FfNmtaz8QN0M/iC41BTEcxNceYNp9VLAYP0rnv7c1giZTeykXJzIN5w59/WuNZe5auR1PGqPupan2JLpvh210+98UppFobk2JnEZiUwiQYAITGAPasC21/SLqHwhnQNPEviIsLki3XACnbhB/CeK+YG8S+IGgNs2oTmIrsKlzgp6Y9Paqyavqi/ZRHdSD7F/qMMf3eefk9PwpRyyVrSlf8A4YTx8fsqx9LXPhKxvdK0R9L0xZSt9Ik5jj3EKHOA2B0x68VqeIP7I8HaZrOpWej2ctxHcQRIJoFdEDJk4U183weKPGegb4LfUbuw807mUOybs85I4zWVd6/rV+jx3l7LOsrBmDuSCw4BOe4q1gKja5pXRLxcEtI6n1dJpOh2sWt65DplsZkgimVWiUxq5QE4XGAM9qn8R6vHqXiXT9J17Sbf+z9StY4VnW2AKu6jBEnQY7elfJreI9eZHia/mKSgKw3nBAGACPQCtaw8aa1HeWDardz3tlYyKwgaQ4wvYZyB+VZ/2bNPmbuaLHR2SPQviVo+m+DtFsPDEUERvtztLIAC4XPyDI55GK7O78Q+GPDfg7whqWraZPe31uJJLZo5hGiMrcblKncM9sivBPGfid/F2vz608Zi80ABSckBRgDP0rCuNRv7uCG2up3litwRGrEkID1wO34V1rBudOCqv1Od4lQnLk+R9dWnjAz+DtGv7qwtro6jevuWeISKFZzkAHofen6Z4St9M13Ubi3isk055Iz5clj9tcFxkgBOYwO2RjFfI66xqqW8Vql3IIYDujQMcIfUDoK29L8UeNUupP7G1G8+0XGAwhdi744GQOTjtXLLLZJP2bsdEcdF251c+jtag0LwfD4s1W10q1upIGthEJYQUQyA5IUjge1XkvNHtpPC9q+iWDprYP2km3XPOPuHHy4zXzTqEXj+aG5k1SHUGimw0xlSTa2zoWJGOO2elYR17WiYGN7Lm1/1R3n5P930/CiOXuSXvX/4YTxnK9I/1c+mpBYeKrfV7Ky0mxsptI1CCCCQQqAVLEfPjG7p071u6p4e0i80iSPVYrV5be9toi0OnmxAVmww3NkOD6jivkaLW9XgMphvJUMziR8ORuccgn1I7GtK/wDGfi3VIBa6jq9zcxKQQskrMAR0OCe1U8uqXXLLQSxsLPmie7X2sz6d4sXRtU8MWkWg+b5Czi0CkoTgP5vQ8c1h/ETRdN8GeG/7N+xRG51S4eSOUYLJCpymCOQCD0rypvGfiK8EFrrGo3N5ZRMpMDSkqQvQAHIHtxVvxx4vbxhqMN0sTQQW8SRRxs27AQY64H8q0p4ScakeiW5nPEQlCX4Hof7Nv/JVtP8A+ucv8hX6f1+YH7Nv/JVtP/65y/yFfp/XwvEv+9R9D7HIf93fqFFFFfFn04UUUUAFFFFABRRRQAUUUUAFFFFABRRRQAUUUUAFFFFABRRRQAUUUUAFFFFABRRRQAUUUUAFFFFABRRRQAUUUUAFFFFABRRRQAUUUUAYniP/AJA1x/wD/wBDFeXV6j4j/wCQNcf8A/8AQxXl1AH/1/38ooooAKKKKACiiigAooooAKKKKACiiigAooooAKKKKACiiigAooooAKKKKACiiigAooooAKKKKACiiigAooooAKKKKACiiigAooooAKKKKACiiigAooooAKKKKACoo4o4gRGoUE5IAxUtZGsaxa6JYyX91krGMhVBZj9AMk00m2klqJtJXeli/cXEFpEZp2CIvevMWnvPiIlxZRpPpumwSBTJko8204IAwDj69RToNLvvHM9nrmpmWwsYiWjtQxBfGNrPjA5xnBHHSvUVRUUIvAHSu7Sjt8X5HLrV8olexs4bC1is7cYjhUIPoOBVuiiuFu51JWCiiikMKKKKACiiigAooooAKKKKACiiigAooooAKKKKACiiigAooooA8e+HP/I3+Of+wiP/AEAV7DXj3w5/5G/xz/2ER/6AK9hruxf8T7vyObD/AAfeFfK/7Wf/ACIlh/1+D/0E19UV8r/tZ/8AIiWH/X4P/QTXdlH++U/U48y/3WofnfXt/wADp5rXWNXnt3MciWLlWU4III5BHSvEK6rwl4w1bwZfSahpCxO8sZjZZk3oVPbGa/ZcVSlVpShHc/LsPUUKik9j3/wdLqnxH0HWdH8S3BulilIgnnO4o/YAn27CtXV/hD4B0myuGu4zAbGMSNIdQjYzcDKrCBuUnPGc14Jq3xN8R6pCsESW+mxhxIVsohAGYdCwHU1JqnxO1nWLJ7O+sNPd5FCmcWwE/AwDvznPvXhvB4nmTg+VdkeqsTQ5bSV2em/8Kg0NbzULqeRotMdESyJfkyuAQSe4HIxxXRaz8H/CGm6bdKsQt7q0gEq3D6hERK+Adog4YZ7ZNeBXnxE8T32gWfhy4mX7LZMHjYLiQkdCW746DjpWhqHxP1rVLJrS+sNOld1CeebYefgYAO/OcjHWreGxl03MlV8LZ+6e1+JfC2g6hqd5r3iZZLiy0y1iBggbY7tsBGHwQB+FZ2j/AA4+HuvDTtatra6trC8tZpTbNNukBibAw4UAj6CvJrb4q+Kre/fUD5E3mxCJ4pIt0TKAAMoTgnA612PhD4uOmvf2j4hEFtBbWskVvFBBtiDOQcbBkYJ61jLDYqFO0Xt2/wAjWNfDynqjobL4efD/AMSGxvNGtrqxtxci3njll3lskjKHaAOB70yTQfg0lhq+otpt8kejzi3K/acmZz0wdnyjjvmvPNT+Lnia61K2urQW1rFZSFoo4YRHGxzkFlBwTXGy+KtWlsr+wcp5WozC4lwvO8dMHsPauiGFxD+KVvmYSxFFfDHX0PorTPg/4TvdTv79IpJNNgjiaO2e5WB8yIDzK4xx9Kmn+EvgDTpb/VLotc2VvB5otoLpXdCoyVMiAg57HFeJ23xT8TW85ldLa5QxrGYpog8RCAAEqTgkAdabN8TteeK7gtrWys472MxyLb24jBBGOADway+rY1v4zRYjC2+E9x8HeGvhpJqek6ra6TPLa6rFKVhnlD7DGQDnKgH24GK8A8Uala6X4vvLrwgk2lJFIVUCTLqQcHBAGB6DHFGlfELxFoy6Ylk0QGlbxCGTIw5yQ3PIrB1/XLrxFqkuq3kUMMs3LLAgjTPqFHc13YfC1IVXKbuvU5a1eEqaUFZo+g/F+t+Kda0fwpo41edP7VBilJckNkgfMO4rZ8RfBvwhp2jTrCnk31oit5hvo3M5AyyrCPmUnt1xXzhqHi7WtSttPtppFjGmg+Q0Y2sM98g9a6a5+KuvXdukU9jp5lQAC4+zDz8gcHfnOfeuV4OvBRVJ2OhYmjJt1Fds9gf4SeGbvwrLqK6XLpt1HGkgZr+OckEZOYlAZc+/SoU8EfCe31aDw7eWV6bkWX2uWdZ8IAFDEBNuf1rzKb4zeLJrR7TyLJDKgjeVbcCVgBjl85JxXNTePvEE+qnWHMX2g2xtThMDyiNvTPXHeohhcW788vxKliMMrcsfwOp8b+HvCC+HbDxF4QgntYppJI2WeTzC2w4BBwMZ9K8hrfn8SancaLBoEpX7JbszKAuGy3JyawK92hCUI8snc8irOMpXij3n9m3/AJKtp/8A1zl/kK/T+vzA/Zt/5Ktp/wD1zl/kK/T+vzDiX/eo+h+g5D/u79Qooor4s+nCiiigAooooAKKKKACiiigAooooAKKKKACiiigAooooAKKKKACiiigAooooAKKKKACiiigAooooAKKKKACiiigAooooAKKKKACiiigDE8R/wDIGuP+Af8AoYry6vUfEf8AyBrj/gH/AKGK8uoA/9D9/KKKKACiiigAooooAKKKKACiiigAooooAKKKKACiiigAooooAKKKKACiiigD5A/bA17XtC8L+HToOpXGmPc6iY5HtpDG5TyycEjtmviD/hLfHX/Q2av/AOBb19l/tqf8iv4V/wCwof8A0U1fDVfq+QUKU8InKJ+d5zWqRxLUWbX/AAlvjr/obNX/APAt6P8AhLfHX/Q2av8A+Bb1i0V9V9UofyL7j5/6xW/mZtf8Jb46/wChs1f/AMC3o/4S3x1/0Nmr/wDgW9YtFH1Sh/IvuD6xW/mZtf8ACW+Ov+hs1f8A8C3o/wCEt8df9DZq/wD4FvWLRR9UofyL7g+sVv5mbX/CW+Ov+hs1f/wLej/hLfHX/Q2av/4FvWLRR9UofyL7g+sVv5mbX/CW+Ov+hs1f/wAC3o/4S3x1/wBDZq//AIFvWLRR9UofyL7g+sVv5mbX/CW+Ov8AobNX/wDAt6P+Et8df9DZq/8A4FvWLRR9UofyL7g+sVv5mbX/AAlvjr/obNX/APAt6P8AhLfHX/Q2av8A+Bb1i0UfVKH8i+4PrFb+Zm1/wlvjr/obNX/8C3o/4S3x1/0Nmr/+Bb1i0UfVKH8i+4PrFb+Zm1/wlvjr/obNX/8AAt6P+Et8df8AQ2av/wCBb1i0UfVKH8i+4PrFb+Zm1/wlvjr/AKGzV/8AwLej/hLfHX/Q2av/AOBb1i0UfVKH8i+4PrFb+Zm1/wAJb46/6GzV/wDwLej/AIS3x1/0Nmr/APgW9YtFH1Sh/IvuD6xW/mZtf8Jb46/6GzV//At6+qf2UL/WvEniDXv+Ei1W81QaYsJhFzMZAPMBzwfpxXx5X15+xr/yH/F3+5a/yNfPZ3Rp08HKUI2Z7GVVZzxMYzZ99gADA4paKK/Hz9MCiiigAooooAKKKKACiiigAooooAKKKKACiiigAooooAKKKKACiiigAooooA8e+HP/ACN/jn/sIj/0AV7DXj3w5/5G/wAc/wDYRH/oAr2Gu7F/xPu/I5sP8H3hXyv+1n/yIlh/1+D/ANBNfVFfMP7U9hfaj4IsYdPtpLlxdglYkLkDaecAGuzKWvrlN+Zx5kr4WZ+ctFb3/CLeJf8AoEXn/fiT/wCJo/4RbxL/ANAi8/78Sf8AxNft3tId0flHs5djBore/wCEW8S/9Ai8/wC/En/xNH/CLeJf+gRef9+JP/iaPaQ7oPZy7GDRW9/wi3iX/oEXn/fiT/4mj/hFvEv/AECLz/vxJ/8AE0e0h3Qezl2MGit7/hFvEv8A0CLz/vxJ/wDE0f8ACLeJf+gRef8AfiT/AOJo9pDug9nLsYNFb3/CLeJf+gRef9+JP/iaP+EW8S/9Ai8/78Sf/E0e0h3Qezl2MGit7/hFvEv/AECLz/vxJ/8AE0f8It4l/wCgRef9+JP/AImj2kO6D2cuxg0Vvf8ACLeJf+gRef8AfiT/AOJo/wCEW8S/9Ai8/wC/En/xNHtId0Hs5djBore/4RbxL/0CLz/vxJ/8TR/wi3iX/oEXn/fiT/4mj2kO6D2cuxg0Vvf8It4l/wCgRef9+JP/AImj/hFvEv8A0CLz/vxJ/wDE0e0h3Qezl2MGit7/AIRbxL/0CLz/AL8Sf/E0f8It4l/6BF5/34k/+Jo9pDug9nLset/s2/8AJVtP/wCucv8AIV+n9fmr+zvoWt2PxQsLi9064giEcoLSRMijgY5IAr9Kq/KOI2nilZ9D9GyJWw7urahRRRXxx9MFFFFABRRRQAUUUUAFFFFABRRRQAUUUUAFFFFABRRRQAUUUUAFFFFABRRRQAUUUUAFFFFABRRRQAUUUUAFFFFABRRRQAUUUUAFFFFAGJ4j/wCQNcf8A/8AQxXl1eo+I/8AkDXH/AP/AEMV5dQB/9H9/KKKKACiiigAooooAKKKKACiiigAooooAKKKKACiiigAooooAKKKKACiiigD4s/bU/5Ffwr/ANhQ/wDopq+Gq+5f21P+RX8K/wDYUP8A6Kavhqv1/h3/AHP5n5rnf+8hRRRX1p8yFFFFABRRRQAUUUUAFFFFABRRRQAUUUUAFFFFABRRRQAUUUUAFFFFABX15+xr/wAh/wAXf7lr/I18h19efsa/8h/xd/uWv8jXzef/AO5S+R7+Tf73E+/KKKK/Fz9RCiiigAooooAKKKKACiiigAooooAKKKKACiiigAooooAKKKKACiiigAooooA8e+HP/I3+Of8AsIj/ANAFew1498Of+Rv8c/8AYRH/AKAK9hruxf8AE+78jmw/wfeFFFFcJ0hRRRQAUUUUAFFFFABRRRQAUUUUAFFFFABRRRQAUUUUAFFFFABRRRQAUUUUAFFFFABRRRQAUUUUAFFFFABRRRQAUUUUAFFFFABRRRQAUUUUAFFFFABRRRQAUUUUAFFFFABRRRQAUUUUAFFFFABRRRQAUUUUAFFFFABRRRQBieI/+QNcf8A/9DFeXV6j4j/5A1x/wD/0MV5dQB//0v38ooooAKKKKACiiigAooooAKKKKACiiigAooooAKKKKACiiigAooooAKKKKAPiz9tT/kV/Cv8A2FD/AOimr4ar7l/bU/5Ffwr/ANhQ/wDopq+Gq/X+Hf8Ac/mfmud/7yFFFFfWnzIVoaVp7apqNvpyv5ZnYKGIyBn2rProfCjpH4k093IVRKMkkAAfWom7RbRpBJtIf4n8NT+G/EFx4f3/AGqWAgBkUjcSAeB171nTaJrFts+0WE8XmHC7omGT6DI5/CvqG98JTw/FeHxlfNay6OZo33LdQk4CAZK5J6+1dh4lvraW2h0+8guI4bm6Bju5tVhuTBwcFFUBlGO3avnv7TaUElfQ9r6gveb0Piy60fV7GMS3tlNboTgNJEyAn0BIArq9E+H+savpupanMkllFp0BnzLEwEgGOATgc5r621mbQLTQAniGSW5torhHBu7+O93qFxlEUZUZ7GsXVZ/EEWj+K5NT1eCbSbmyP2OIXCNgYXAVA2Rj0xWP9qTklZWNPqEIvV3R80eCfAsXi2C/vLrU00y206MySO8TS8DHQKQe9dJ/wqF7lopNI1ZL20ubSW7glWFlMgibaVCE5BzWj8JNag0XQvEt0/2eSQW7FIrgBkc4HBU4z9BWr8PviFqeoa1fX141vYix06ZbaOJRFEhJBwq5xyecCumvVxKnNw2RhSp0HGKmtWeEXOiata3Qs5rKdJHOEUxMC2OOAeT+FJNous2zpHc2E8TyHChonUsfQAgZ/CvqOy1SLxTpnhy513Vyl+tyVEwlAnClj8ofOUHoTwK9D1i402G48OC6uG8yDU4fmur6O7fZk5O5cbR7Gs5ZnOMlFxLjgIyV1I+HT4f14ME/sy5DHoPJfJ+gxS/8I7r+W/4ltz8n3v3L8fXjivpvSviDrN2PGd7dar++thKtoTIAUA6eXz7dqsQfEXWzdeCIn1QFL99t8S4y4D4HmHPp69q0eNr7ci/pX7GawtJ297+tj5Yi0PWp4zNBp9xJGMgssTkDHB5AxxTLbR9XvN/2OynnCHDeXEzYPocA4r7Y8Ex2NqY7mG+uLi3ku5jIseox29vEokP3oW5cEc4B5rhFbxBqGhTQfDrVIrC4iupzdgTrA75clCGZgCAPSksybk1Yp4BJJ3Pne/8ADj28Vp9heW7uLkHdELeRShU4wMj5vw6Va0vwF4u1dblrLS5z9kUu4ZChAAzwCAScdAK+g7S/1SC58KLZyRXd/FHdrcD7THGwBcbiJGOAx7H8q6+HVL7T/Emq6PpviCUXWo2jNFFNdrJ5UgUYBnBCE5PGMYrOeY1ErRWv/BLhg6bev9aHxDLFLA5imQxupwVYEEY9jUda2tpqEeqXCarL51yGId94fJzydwyDWTX0id0jwmrNhRRRVEhX15+xr/yH/F3+5a/yNfIdfXn7Gv8AyH/F3+5a/wAjXzef/wC5S+R7+Tf73E+/KKKK/Fz9RCiiigAooooAKKKKACiiigAooooAKKKKACiiigAooooAKKKKACiiigAooooA8e+HP/I3+Of+wiP/AEAV7DXj3w5/5G/xz/2ER/6AK9hruxf8T7vyObD/AAfeFFFFcJ0hRRRQAUUUUAFFFFABRRRQAUUUUAFFFFABRRRQAUUUUAFFFFABRRRQAUUUUAFFFFABRRRQAUUUUAFFFFABRRRQAUUUUAFFFFABRRRQAUUUUAFFFFABRRRQAUUUUAFFFFABRRRQAUUUUAFFFFABRRRQAUUUUAFFFFABRRRQBieI/wDkDXH/AAD/ANDFeXV6j4j/AOQNcf8AAP8A0MV5dQB//9P9/KKKKACiiigAooooAKKKKACiiigAooooAKKKKACiiigAooooAKKKKACiiigD4s/bU/5Ffwr/ANhQ/wDopq+Gq+5f21P+RX8K/wDYUP8A6Kavhqv1/h3/AHP5n5rnf+8hRRRX1p8yFFbnhrRZ/EGuWej2337mQKDjIHfoPYV7p8Q/CGna1Y6feeFNMayeGVbKRTCYt8mCd/IGRgda4quJjTqKD6nXTw8pwc0fN9FfSWj/AA20DRtP8Tpc6rb6pqVpp5P2fyGBgkJXDBiSCQDjIq78P/hfodjqqx+INRt7q+e3MjWDQlimcYy+SucYrllmVJJvsdCwNRtI+YKK9+u/hzqWu2+jQ2xtLa1uRKxkSHa8USyMpMhz8+McYA4wKn8H/C3wFq+s3OnXPihb4QROxEUEkRUqQMkngj2FW8fSjHmZKwdRtJHz1RXv998O57vSLSx0O5tLu2uLsW8Uy25Sck55ZyegxjoKy5Pg9FcQTtoWvwalPZOEuIlieMxDHJyxwwHTiqWPovd2JeEqrZHilFe1ar8IrXTlv7WLxDDcalp1ubmW1EDqQgAPDk7ehHSsbxF8ObPw7okWqXGtLLPKqsIVtpNvIzjzeUzWkcZRk1Z7+TIlhasd0eXUV9B/Cm30i70a4ttOsbLUNdMqEQ3yqVaIA5CFyAD07/hVOD4Tza9Je6xcs3h+0E3lrG0D3JLnOcCMDCgjjjGKyeOhGcoz0t/WxosJNxUonhFFe3w/BeWNtXbV9Zi0+DSDHukeJ23LIu4EKMEcdutUH+EdwdVsrKz1WK4tL2J5lughCBEwGJBOeM1osdQv8RH1SslseP0V7/rvw1u7m606xmvLK3thbyytcQW5QCOLGWcBiWOOmKwtJ+Fdjr93Iuha+l7Y2yFp7hbaQeWQOB5f3mz2x6VCx1Hl5mynhKidrHjtFe5v8Eb2PVYbV9VVbCeF5luTA4JCAZAhJ3k89hXlHiHSbbRdTksLS7+2ogH7wxPDk+m1uRit6WKpVHaDuY1KFSmryRh0UUV1nMFfXn7Gv/If8Xf7lr/I18h19efsa/8AIf8AF3+5a/yNfN5//uUvke/k3+9xPvyiiivxc/UQooooAKKKKACiiigAooooAKKKKACiiigAooooAKKKKACiiigAooooAKKKKAPHvhz/AMjf45/7CI/9AFew1498Of8Akb/HP/YRH/oAr2Gu7F/xPu/I5sP8H3hXmXxR+JVp8MNFg1q7snvknlEQSNwhBIznJBr02vlf9rP/AJESw/6/B/6Ca2y6jCriYU5rRmONqSpUJThujA/4bB0T/oXLn/v+n/xNH/DYOif9C5c/9/0/+Jr4Oor9S/sDAfyfiz89/tnF/wA34I+8f+GwdE/6Fy5/7/p/8TR/w2Don/QuXP8A3/T/AOJr4Ooo/sDAfyfiw/tnF/zfgj7x/wCGwdE/6Fy5/wC/6f8AxNH/AA2Don/QuXP/AH/T/wCJr4Ooo/sDAfyfiw/tnF/zfgj7x/4bB0T/AKFy5/7/AKf/ABNH/DYOif8AQuXP/f8AT/4mvg6ij+wMB/J+LD+2cX/N+CPvH/hsHRP+hcuf+/6f/E0f8Ng6J/0Llz/3/T/4mvg6ij+wMB/J+LD+2cX/ADfgj7x/4bB0T/oXLn/v+n/xNH/DYOif9C5c/wDf9P8A4mvg6ij+wMB/J+LD+2cX/N+CPvH/AIbB0T/oXLn/AL/p/wDE0f8ADYOif9C5c/8Af9P/AImvg6ij+wMB/J+LD+2cX/N+CPvH/hsHRP8AoXLn/v8Ap/8AE0f8Ng6J/wBC5c/9/wBP/ia+DqKP7AwH8n4sP7Zxf834I+8f+GwdE/6Fy5/7/p/8TR/w2Don/QuXP/f9P/ia+DqKP7AwH8n4sP7Zxf8AN+CPvH/hsHRP+hcuf+/6f/E0f8Ng6J/0Llz/AN/0/wDia+DqKP7AwH8n4sP7Zxf834I/Sb4e/tF6Z4/8TweGbXRprN51ZhI8qsBtHoFFfSVfmB+zb/yVbT/+ucv8hX6f1+f53hKWGrqnSVlY+0yrE1K9FzqhRRRXzJ7oUUUUAFFFFABRRRQAUUUUAFFFFABRRRQAUUUUAFFFFABRRRQAUUUUAFFFFABRRRQAUUUUAFFFFABRRRQAUUUUAFFFFABRRRQAUUUUAYniP/kDXH/AP/QxXl1eo+I/+QNcf8A/9DFeXUAf/9T9/KKKKACiiigAooooAKKKKACiiigAooooAKKKKACiiigAooooAKKKKACiiigD4s/bU/5Ffwr/ANhQ/wDopq+Gq+5f21P+RX8K/wDYUP8A6Kavhqv1/h3/AHP5n5rnf+8hRRRX1p8ydx4G8WQeDr+51NrZp7kxFLdlIHlSZGH5HYZHGK7TQ/jb4ltIr2LX55dWEqlrfzXz5MuRg89gMjAxXidFcdTCUqjvOOrOuGIqQSUWfQN58VPBZt9YutN0K6h1XWbfyJZXnRogeCSECggcdM1a0/4veDLW6TXZ9BuX1pohFJKk6CJsAAHbtznAHevnSiub+zqDVv1Zt9dqp3/Q91tPjFBaR6RbLp7NBZLLHcKWBMscjliF/unkDJz0qLSviB4B8O+IP7X0LRL2OGeNkuI5blXLbjn5CFAX8jXh9FafUaOumjI+t1NNT3tvi7o9jDZ2ug6ZPBBZ3YuAJZVckDPykgDOSaZ/wtDwlpMFz/wimjXNrc38u+5e4nWUFT94IAq7cnp1rweip+oUB/XKp6xe/Ea0uvEOs6yLJ1TVbM2qpvGUJAG4nGCOOgrV1L4k+G38EnwpplheksBzd3KzRIQMExoFG055HPFeJUVp9SpO3kT9aqanqHg3xZ4N0m2RPE+iy3k9tIHgltJFgcY6hyVbdz0xjivSLP4/+b9sg1iC9jtpGUwfYbgW8iKowAzENn8AK+Z6KipgKNR3miqeMqwSUWew6t8SrK+07XdOigu5f7WkidZLqcSyII1IwzYGfbAGBRo3xOttL8EyeGZbAy3ixyQw3IIASOXlxjGeTjoa8eoq/qVHlUbE/Wal731Pc4/i1pzNpsF1p0r2ltaSWs6LIAZFkwCVOMAgDjINS+Hfif4U8H38q+GNO1C0067Qi4X7UpnLAYUpIFAUDnIxXg9FQ8BQa5baFrF1LqR9B3HxT8J3erwarcRa9I9spWNjqKmRM4zhtnAOOmK8x8e+J7Xxdr76vZW720RRFCyMHc7QBlmAAJPc4riqK0pYSlTkpRRFTEzmnGWwUUUV3HEFfXn7Gv8AyH/F3+5a/wAjXyHX15+xr/yH/F3+5a/yNfN5/wD7lL5Hv5N/vcT78ooor8XP1EKKKKACiiigAooooAKKKKACiiigAooooAKKKKACiiigAooooAKKKKACiiigDx74c/8AI3+Of+wiP/QBXsNePfDn/kb/ABz/ANhEf+gCvYa7sX/E+78jmw/wfeFfK/7Wf/IiWH/X4P8A0E19UV8r/tZ/8iJYf9fg/wDQTXdlH++U/U48y/3WofnfXTeDdJg13xTpukXWRFcyhWwcHGCePyrma1NF1W50LVrXV7PHnWjh1yMjI9uO1ftlRNwajuflEGlJNnrmueK9Dlv7/wALWnhy0EBBgtpEiCXCyAgBmfuODwBTU+DkUss+lweIIH1m3iErWXkuDggEASZ25waNQ+IHgGaWfWbHw9PFrNwozI8qNAj8ZZYwoIP41pf8LW8Iw3Fx4gs9Fuk1+4hEZladTACABkR7QR09a+ftXil7GDX3b/5Hs3oyd6kkyBvgilv9jtr/AMRQW1/qCkwW5hcliOCNwOB+Nad18I/CcXg+21Ea3s1OWUxZMbFGcEjaAOnTrnFcxq3xSt9V13QNaaydTpBzIu4fvCc5xxx+NX7b4p+HpNEOl6vpVxNJDcG4t3ilVApJJAcEHI57YpOONsm3r8hp4S7SX5mbqfwv0XR9UTRr3xPGL3Cl447SZygYZH3c549Ku3XwT1ET6d/Zmord2l6CWnaB4PKVTgkpJhj+FU7X4nafF48n8XS2EvkzxrH5aOBKmABlXxgHjg4rttU+PVlcS2KWVldywQZSb7ZOs0jxsckBgowfTjinOWOXKo9vIUVhGm5afeZfhP4WeBdU12XS7rxSt75UblligkiKleOpyCB7VkTfCbSTa3uqweI4/sVs5RSttJIxx2IXlcdMkAU7TvH/AIB0HxENb0LRL2JJVdZ45blHLbzn5SFAX9a0NI+JngLQZL6fStK1SI3pJeM3iGFyezqE5HtUy+tp3je2nYpLDWSdl95g/B3TdJuvGz2+p28eo2sMTsFkTKtjGDg9K7LVvh5p1n8RGu/s4XQY4zdkAZQqgBZMDjjpivLfCXjS28N+JrrXnszJHOsirEhC7d547YwK6q/+MFxd+DZfDC2zrO8jETlgSI2JOw962r0sR7fmp7NWM6VSgqXLPobXjTwd4Z1vxrcx6ddLoln5MUkUcVpJMCHQHOI+n41nR/BG4+2X8d1rUVvaWEaymdoXGUIznZkMMDtVrR/jDpNleXM1zZXsazxQRh7SdYZlMSbThtp4Ppiptb+NOnamNWWLT7jGoQCJWllV3GFxliAMn6YrnisbC0IaL5Gr+qyvOT/M5S++GFrY39hEdcSWw1FGaK5jtpHztxx5a5atCX4OP9vsbe21cSW17HLIJjbSIVEWM/u2wx9sVN4e+LGn6PHpMFxYTMunxSxs8UgSQ+ZjBRiDtIx6GvSfD/xE07xl4m06Gx+1wGwgnAa9u1ady4HCzEKFI7EjinVq4ynr0XoKnTw07Lr8zz5vgnHJJZR2GvrcG9DsAbSWNwsX3iUbB47DHPapF+A+oXNzaJp2qrcWtwWVpmt5IQhXjBV8E57EcV33jDX7bwZquleJmub1rpklikglvkupQjYGY5EG1TjpkGuWk+NmkR6hb3ttHq9wkQIaO7vVmU56YG0YxWMK2OnFSpu/3G0qWEi3Gen3njPi3w9p3hvUG0+y1VNTeIlZCkTRhGHBHzdfwrlK0dYvl1LVLrUEQotxIzhTyQCc4rOr6mmmoLm1Pnptc147HvP7Nv8AyVbT/wDrnL/IV+n9fmB+zb/yVbT/APrnL/IV+n9flfEv+9R9D9FyH/d36hRRRXxZ9OFFFFABRRRQAUUUUAFFFFABRRRQAUUUUAFFFFABRRRQAUUUUAFFFFABRRRQAUUUUAFFFFABRRRQAUUUUAFFFFABRRRQAUUUUAFFFFAGJ4j/AOQNcf8AAP8A0MV5dXqPiP8A5A1x/wAA/wDQxXl1AH//1f38ooooAKKKKACiiigAooooAKKKKACiiigAooooAKKKKACiiigAooooAKKKKAPiz9tT/kV/Cv8A2FD/AOimr4ar7l/bU/5Ffwr/ANhQ/wDopq+Gq/X+Hf8Ac/mfmud/7yFFFFfWnzIUUUUAFFFFABRRRQAUUUUAFFFFABRRRQAUUUUAFFFFABRRRQAUUUUAFfXn7Gv/ACH/ABd/uWv8jXyHX15+xr/yH/F3+5a/yNfN5/8A7lL5Hv5N/vcT78ooor8XP1EKKKKACiiigAooooAKKKKACiiigAooooAKKKKACiiigAooooAKKKKACiiigDx74c/8jf45/wCwiP8A0AV7DXzJoXxE8M+DvHHjSz1t51klvgy+VbyyjGwDkopx9K7r/hevw+/563n/AIBXH/xFeviMNVlO8Y9F+R5tGvSjGzlbc9hr5X/az/5ESw/6/B/6Ca9H/wCF6/D7/nref+AVx/8AEV4b+0T4y0Pxj8PLW50RpWSG+VW82F4TnaTwHAJ/Cu3K8PVhjKblG2py5hXpzw01F62PhqivQvAXhC38QS3Wp6u5i0rTIzLcbeHcDA2qecE564IrQ1TR/B3iJra2+HlvdR3sr+Wbe4cSkg/xbgqqo+tfrrxEVPktt+B+aRoSceY8tor0a/8AhT41057aOe0jc3UgiTy5Y5BvPQEqSB071pP8E/iFGm9rGMAMFP7+P5Sf73zcfjik8XQX21qUsNWf2WeT0V6VH8JPHUmoy6WtivnwDcxMqBAPXdnbj8avH4KfEFQSbKLA6ETx4b/dO7n8KTxdBbzQLDVv5WeT0V1svgfxJBDa3EtrhLyQxRHcOXBwRjPHIrcsvhL44v5J44LJAbYgSF5Y0AJGQMsQOlaPEUlq5KxCoVG7KJ5tRXrmk/DbUydT0vUdKlk1C22hXSeNIo9wyC2eGH0NTeIvgl4v0HLJ5N6qQeexjkTIUDJ+XJJx7DntWX12jzcrlqa/VatublPHaK6CbwxrNvo8evTweXZStsVyQCSDgjHXj6V7nonw/wDAz6L4ffUtN1G7u9bJUzwSgQwkHALjYePxFOtiqdNXFSw05u2x82UV9Hah8EGudCS58M/6TeGeSMl5kRCFYgAbsc4968w0v4Z+LtYubmzs7eMTWrbJFkmjiIPTgORn8OKmnjqE02pbDnhasWk4nAUV6JYfCvxrqN1e2ltZrv08gTF5URVz05JAI+laEfwY+IE0Xmx2UZXnH7+MFsddo3ZP4VbxdBOzmiFhqr2ieV0V6NqXwp8aaRBFc39pGkcrLGCJYzhm4AbB+X8cVHqnwv8AGOkWy3d1bxvE7KmYpo5cFuACFJxmqWKovaSE8PVV/d2PPaK9Ob4QeOVjEhtYSSu4KJ4y+Mf3A2R9MVysnhLXotMuNYkt9lpav5bsSBhs4wB1P4VUcRSl8MkKVCot4nqv7Nv/ACVbT/8ArnL/ACFfp/X5gfs2/wDJVtP/AOucv8hX6f1+X8S/71H0P0HIf93fqFFFFfFn04UUUUAFFFFABRRRQAUUUUAFFFFABRRRQAUUUUAFFFFABRRRQAUUUUAFFFFABRRRQAUUUUAFFFFABRRRQAUUUUAFFFFABRRRQAUUUUAYniP/AJA1x/wD/wBDFeXV6j4j/wCQNcf8A/8AQxXl1AH/1v38ooooAKKKKACiiigAooooAKKKKACiiigAooooAKKKKACiiigAooooAKKKKAPlr9qbwD4v8e+G9CtvB1h/aNxYX/nyRh1QhPLK5yxA6mvjv/hRfxu/6FJ//AmH/Gv1por6LB5zXwtP2dO1jxcTldHET9pUZ+S3/Ci/jd/0KT/+BMP+NH/Ci/jd/wBCk/8A4Ew/41+tNFeh/rJi+yOP+wsN5n5Lf8KL+N3/AEKT/wDgTD/jR/wov43f9Ck//gTD/jX600Uf6yYvsg/sLDeZ+S3/AAov43f9Ck//AIEw/wCNH/Ci/jd/0KT/APgTD/jX600Uf6yYvsg/sLDeZ+S3/Ci/jd/0KT/+BMP+NH/Ci/jd/wBCk/8A4Ew/41+tNFH+smL7IP7Cw3mfkt/wov43f9Ck/wD4Ew/40f8ACi/jd/0KT/8AgTD/AI1+tNFH+smL7IP7Cw3mfkt/wov43f8AQpP/AOBMP+NH/Ci/jd/0KT/+BMP+NfrTRR/rJi+yD+wsN5n5Lf8ACi/jd/0KT/8AgTD/AI0f8KL+N3/QpP8A+BMP+NfrTRR/rJi+yD+wsN5n5Lf8KL+N3/QpP/4Ew/40f8KL+N3/AEKT/wDgTD/jX600Uf6yYvsg/sLDeZ+S3/Ci/jd/0KT/APgTD/jR/wAKL+N3/QpP/wCBMP8AjX600Uf6yYvsg/sLDeZ+S3/Ci/jd/wBCk/8A4Ew/40f8KL+N3/QpP/4Ew/41+tNFH+smL7IP7Cw3mfkt/wAKL+N3/QpP/wCBMP8AjR/wov43f9Ck/wD4Ew/41+tNFH+smL7IP7Cw3mfkt/wov43f9Ck//gTD/jX1F+y78N/HPgfUvEV94x0o6Yt8sAiBkSQnYCD90nHWvseiuLF51iMTSdGolY6sNlVGhUVSAUUUV80e4FFFFABRRRQAUUUUAFFFFABRRRQAUUUUAFFFFABRRRQAUUUUAFFFFABRRRQB478Of+Rw8c/9hEf+gCvYsCvHvhz/AMjf45/7CI/9AFew13Yv+J935HNh/g+8MCvlb9rMD/hBLD/r8H/oJr6pr5X/AGs/+REsP+vwf+gmu7KP98p+px5l/utQ+Q/ht4o0rSk1LQPEDmLT9VhMRkAJ8tjjDEDJIAHQCus8Lah4B8Bamxt9YOptfAxG4iRokt0PcqwySPavn+uj8NeFNb8XXradoUAnmRd5BZUAUcZyxAr9dr4am1KUpWT3PzSlXmuWMY3a2PcNK8SeEfBwitbHXV1NbnUFupHWJ0EaBSCCGGSfcVTk+IGjG38UqL5t2puDFwfnAAHPHHTvXl/iL4deK/C1qt7q1qogY7d0ciSgH0JQnH41xFYU8HRqe+pXNpYmrD3GrH1XdfEvwtJ4ZuLBL/NxJYNCBsblzjAzjHauIs/HWmxw+BoZr1tmkM5uhg4QliQenPGOleF0qqWIUdTwK0hl9KCa/rsZyxtR6n0/Z+K/BGt6dYwalrC6c+mXbzANE7+ahYnjaODz3rJ8ceO/Duo6LqtjpN6ZHuLqF0AUjciLgnkD8q8N1jQdU0C4W11SLyZGUMBkHgjI6e1Y9RTwFK6mpXLljKlnBo+n7n4h+FZdJ1a3F5mW5tYo4xsbllUAjpxgioX8TaJP4q0LWtC1RbiaVYrae08pgwXADDccA9K+ZqsWt1cWVxHd2khimiIZWU4II6EHtT/s6mr8rF9em7XR7X8a9TtItVg8L6WpS10/LdRgmU7iMD0JxUOs/Eu/tPBuhaJ4X1ee2eBJFuo4iUByeAex4rxy8vrvUbh7u+laeZ+WZzkn6mqtbQwcFCEJ62MpYqbnKUep7ta+ONKTwjoWmy3rfara6Ms6kHgbs5J6H8K7u18ZfDa71i91Sae1S6JiKy3ts86sFHIRVwVPua+U4YJrh/Lt42lf0UEn8hWjpOi3+s366ZYovntwBIwjAx6liAKwqYCk03zWNoYypolE958Z+P8Aw/fab4lt9JvQZNQa2EQjRkV1QEMACOAPQ1G/j/QVufCEkV6QNKGJyARs5Htz07VwWqfB/wAc6NYPqWoWsMcCKWz9oiOQOuAGyfwrzGoo4TDzjaEr/wDDWKqYitGXvqzf/Dnv+meNfDMx1+3125aa3v8AUIZY1IJDRKxJJGOmO1dnfeOfAulaXJFpd1YyBru3mSKytHt3CRHJEjNkMQO4xXybRWk8upya1IjjppWse66ndeH7XxTF4z0DxELy5luFkNmIpA4DHJTeflIHSr/xo1CzsobHQdKd4xPm7uEJ43TYYAjA6dvSvAIZpbaZJ4HKSRkFWHBBHQirWo6nqGrT/atSuGuZiANznJwOgzWiwdqkZN7EPE+5KNrXPav2bf8Akq2n/wDXOX+Qr9P6/MD9m3/kq2n/APXOX+Qr9P6/O+Jf96j6H3GQ/wC7v1Ciiiviz6cKKKKACiiigAooooAKKKKACiiigAooooAKKKKACiiigAooooAKKKKACiiigAooooAKKKKACiiigAooooAKKKKACiiigAooooAKKKKAMTxH/wAga4/4B/6GK8ur1HxH/wAga4/4B/6GK8uoA//X/fyiiigAooooAKKKKACiiigAooooAKKKKACiiigAooooAKKKKACiiigAooooAKKKKACiiigAooooAKKKKACiiigAooooAKKKKACiiigAooooAKKKKACiiigAooooAKKKKACiiigAooooAKKKKACiiigAooooAKKKKACiiigAooooAKKKKACiiigAooooAKKKKAPHvhz/AMjf45/7CI/9AFew1498Of8Akb/HP/YRH/oAr2Gu7F/xPu/I5sP8H3hXyv8AtZ/8iJYf9fg/9BNfVFfK/wC1n/yIlh/1+D/0E13ZR/vlP1OPMv8Adah+d9e2/BFHk1XWY41LMbBwABknkdAK8SrX0XX9a8O3RvtCvJLKcjaXiO049MjtX7NiabqUnCJ+W0KihUUmtD6O+G+nu2h63pvihmtNOuZtirMCh3noVDY7dwK6rxFpnw90OC8iuraykW1jVrdIrCUOXwOJJsFCD7Yr5W1vxl4p8SCP+3tTnvhFyvmuWx9Ku3PxD8cXenNpFzrd1JZMuwxFyUK9MY9K8WWX1ZT5+a3kj1I4ynGPIon0DL4J8G2K3Xia9giGn6qI4LVQBtjZ1BLDsCCCMjpWp4l0LwJplpe2EqWaJHbqbcxWEonEuBgvOAUI+mK+UJvEOt3GmQaNPeyvY2xzHCW+RD7DtW3J8RfHMunHSJdbumsiuwxeYdm30x6U3gK10+cFjKVmuQ+lNW0nTHvNS1qSwj1a9srSIQQSKHQ/uwdxTqce1J4f0Hw7rC6RqupeH7aC/ubOeR7VYdkZKNgHyzyDj1r5etfGfiqyvxqlpqk8N2ECCVXIYIBgDPpxXY+GPirrema7Lr2u3FxqVw0DQxsX+dCcYIJ9MVjPAVow913/AK2NYYyk5e8j2nTtB0HXf7OutZ8P22myrdiERRxCITR5OSVPJxjGaxJvEHhiLSPEOpyeFtOL6XdrbW4WAAYOeXGeenbFeGat4+8W6zqUWp3mq3EstsSYGZyTGCc4B7Vz7axqjwT2zXL+VdOJJVzw7joSO5rohl838b/MwljYr4UfXdh4T8GtdahrctraW0ohhMcMlu08ALoCSIU56+nShtH+H0aarrem6fb3txbWxkaN7ZooFdRxtjcAgHuM18t2fjbxZp12L+x1WeC4VRGJFcghQMAZ9MVJe+PPGWpeb9v1i4n89dr7nJ3A8YPtWX9nVr/HoafXaSjZRPp/wNqGlPfeH9dstGsrWfU4pxIscQC5QgDaAeM18y+Prqe68V6hLPZx2Leaw8uNDGMA4BwfWsm08S6/Y/Zfsd9LD9iJMG1seXk5O30zVbVtZ1XXrx9R1i5ku7lwAZJDljjpzXfh8G6VZ1DjrYlVKShax7d4msrXUtP8E2F8+y3nykjA4wpIBOTwK9M8SeG/AcFhcaRFFamVET7KYrKRJGcDgSTEbCCep4FfId3q2pX8EFre3LzRWwxGrHIQHsB2ro3+I3jmTTxpT63dG0VQgiMh2BQMAY9AK554GpaPLLY2hi6et4n02PBejzeGbuHV7XTvtcEKSAWtk8MinGcGQkq3vis4yeFLDxHF4bk8N2MtrDpv2p3MQ81nCA/e9M187y/Efx1PZDTptcuntlUKIzIdoUDGMelYj+I9dkujfPfSmcx+SXLHPl4xtz6Y4xWMMuq688jWWNpq3JE9Q8bjR9Y8Hab4jsdMg0yV5ZUK26BAVU4GQOpArxStB9U1GWyTTpLh2tYiSsZPygnqQPes+vcoUvZx5WeTWqc8rnvP7Nv/ACVbT/8ArnL/ACFfp/X5gfs2/wDJVtP/AOucv8hX6f1+YcS/71H0P0HIf93fqFFFFfFn04UUUUAFFFFABRRRQAUUUUAFFFFABRRRQAUUUUAFFFFABRRRQAUUUUAFFFFABRRRQAUUUUAFFFFABRRRQAUUUUAFFFFABRRRQAUUUUAYniP/AJA1x/wD/wBDFeXV6j4j/wCQNcf8A/8AQxXl1AH/0P38ooooAKKKKACiiigAooooAKKKKACiiigAooooAKKKKACiiigAooooAKKKKACiiigAooooAKKKKACiiigAooooAKKKKACiiigAooooAKKKKACiiigAooooAKKKKACiiigAooooAKKKKACiiigAooooAKKKKACiiigAooooAKKKKACiiigAooooAKKKKACiiigDx74c/wDI3+Of+wiP/QBXsNePfDn/AJG/xz/2ER/6AK9hruxf8T7vyObD/B94V8vftU2d3eeB7COzgedhdgkRqWIG09gOlfUNGM0sJiHh60ayWwYmj7ak6fc/F7+wNd/6Btz/AN+X/wAKP7A13/oG3P8A35f/AAr9oMD0owPSvtv9aZf8+vx/4B8n/q+v+fn4H4v/ANga7/0Dbn/vy/8AhR/YGu/9A25/78v/AIV+0GB6UYHpR/rTL/n1+P8AwA/1fX/Pz8D8X/7A13/oG3P/AH5f/Cj+wNd/6Btz/wB+X/wr9oMD0owPSj/WmX/Pr8f+AH+r6/5+fgfi/wD2Brv/AEDbn/vy/wDhR/YGu/8AQNuf+/L/AOFftBgelGB6Uf60y/59fj/wA/1fX/Pz8D8X/wCwNd/6Btz/AN+X/wAKP7A13/oG3P8A35f/AAr9oMD0owPSj/WmX/Pr8f8AgB/q+v8An5+B+L/9ga7/ANA25/78v/hR/YGu/wDQNuf+/L/4V+0GB6UYHpR/rTL/AJ9fj/wA/wBX1/z8/A/F/wDsDXf+gbc/9+X/AMKP7A13/oG3P/fl/wDCv2gwPSjA9KP9aZf8+vx/4Af6vr/n5+B+L/8AYGu/9A25/wC/L/4Uf2Brv/QNuf8Avy/+FftBgelGB6Uf60y/59fj/wAAP9X1/wA/PwPxf/sDXf8AoG3P/fl/8KP7A13/AKBtz/35f/Cv2gwPSjA9KP8AWmX/AD6/H/gB/q+v+fn4H4v/ANga7/0Dbn/vy/8AhR/YGu/9A25/78v/AIV+0GB6UYHpR/rTL/n1+P8AwA/1fX/Pz8D80f2ddJ1W0+KNhNc2U0MYjlBZ42UDgdyAK/S+kwBS18rmOP8ArlX2rjY+iwOD+rU3TvcKKKK8Y9MKKKKACiiigAooooAKKKKACiiigAooooAKKKKACiiigAooooAKKKKACiiigAooooAKKKKACiiigAooooAKKKKACiiigAooooAKKKKAMTxH/wAga4/4B/6GK8ur1HxH/wAga4/4B/6GK8uoA//R/fyiiigAooooAKKKKACiiigAooooAKKKKACiiigAooooAKKKKACiiigAooooAKKKKACiiigAooooAKKKKACiiigAooooAKKKKACiiigAooooAKKKKACiiigAooooAKKKKACiiigAooooAKKKKACiiigAooooAKKKKACiiigAooooAKKKKACiiigAooooAKKKKAPHvhz/AMjf45/7CI/9AFew1498Of8Akb/HP/YRH/oAr2Gu7F/xPu/I5sP8H3hRRRXCdIUUUUAFFFFABRRRQAUUUUAFFFFABRRRQAUUUUAFFFFABRRRQAUUUUAFFFFABRRRQAUUUUAFFFFABRRRQAUUUUAFFFFABRRRQAUUUUAFFFFABRRRQAUUUUAFFFFABRRRQAUUUUAFFFFABRRRQAUUUUAFFFFABRRRQAUUUUAYniP/AJA1x/wD/wBDFeXV6j4j/wCQNcf8A/8AQxXl1AH/0v38ooooAKKKKACiiigAooooAKKKKACiiigAooooAKKKKACiiigAooooAKKKKACiiigAooooAKKKKACiiigAooooAKKKKACiiigAooooAKKKKACiiigAooooAKKKKACiiigAooooAKKKKACiiigAooooAKKKKACiiigAooooAKKKKACiiigAooooAKKKKACiiigDx74c/wDI3+Of+wiP/QBXsNePfDn/AJG/xz/2ER/6AK9hruxf8T7vyObD/B94UUVy/inxj4d8F2Saj4kuxaW8jbFYgnLYzjAFcsISk1GKN5TUVeT0Ooorxj/hoH4Tf9B1f+/b/wDxNH/DQPwm/wCg6v8A37f/AOJrt+o4r/n2/uOT65h/5196PZ6K8Y/4aB+E3/QdX/v2/wD8TR/w0D8Jv+g6v/ft/wD4mj6jiv8An2/uD65h/wCdfej2eivGP+GgfhN/0HV/79v/APE0f8NA/Cb/AKDq/wDft/8A4mj6jiv+fb+4PrmH/nX3o9norxj/AIaB+E3/AEHV/wC/b/8AxNH/AA0D8Jv+g6v/AH7f/wCJo+o4r/n2/uD65h/5196PZ6K8Y/4aB+E3/QdX/v2//wATR/w0D8Jv+g6v/ft//iaPqOK/59v7g+uYf+dfej2eivGP+GgfhN/0HV/79v8A/E0f8NA/Cb/oOr/37f8A+Jo+o4r/AJ9v7g+uYf8AnX3o9norxj/hoH4Tf9B1f+/b/wDxNH/DQPwm/wCg6v8A37f/AOJo+o4r/n2/uD65h/5196PZ6K8Y/wCGgfhN/wBB1f8Av2//AMTR/wANA/Cb/oOr/wB+3/8AiaPqOK/59v7g+uYf+dfej2eivGP+GgfhN/0HV/79v/8AE0f8NA/Cb/oOr/37f/4mj6jiv+fb+4PrmH/nX3o9norxj/hoH4Tf9B1f+/b/APxNH/DQPwm/6Dq/9+3/APiaPqOK/wCfb+4PrmH/AJ196PZ6K808O/F34f8AivVI9G0LVVubuUEqgRxkDryQBXpdclSlOm+WorHTTqQqK8HcKKKKxNAooooAKKKKACiiigAooooAKKKKACiiigAooooAKKKKACiiigAooooAKKKKACiiigAooooAKKKKACiiigAooooAKKKKACiiigAooooAxPEf/IGuP+Af+hivLq9R8R/8ga4/4B/6GK8uoA//0/38ooooAKKKKACiiigAooooAKKKKACiiigAooooAKKKKACiiigAooooAKKKKACiiigAooooAKKKKACiiigAooooAKKKKACiiigAooooAKKKKACiiigAooooAKKKKACiiigAooooAKKKKACiiigAooooAKKKKACiiigAooooAKKKKACiiigAooooAKKKKACiiigDx74c/wDI3+Of+wiP/QBXsNePfDn/AJG/xz/2ER/6AK9hruxf8T7vyObD/B94V8r/ALWf/IiWH/X4P/QTX1RXyv8AtZ/8iJYf9fg/9BNd2Uf75T9TjzL/AHWofnfRRRX7gfkgUUUUAFFFFABRRRQAUUUUAFFFFABRRRQAUUUUAFFFFABRRRQB7z+zb/yVbT/+ucv8hX6f1+YH7Nv/ACVbT/8ArnL/ACFfp/X5PxL/AL1H0P0nIf8Ad36hRRRXxZ9OFFFFABRRRQAUUUUAFFFFABRRRQAUUUUAFFFFABRRRQAUUUUAFFFFABRRRQAUUUUAFFFFABRRRQAUUUUAFFFFABRRRQAUUUUAFFFFAGJ4j/5A1x/wD/0MV5dXqPiP/kDXH/AP/QxXl1AH/9T9/KKKKACiiigAooooAKKKKACiiigAooooAKKKKACiiigAooooAKKKKACiiigAooooAKKKKACiiigAooooAKKKKACiiigAooooAKKKKACiiigAooooAKKKKACiiigAooooAKKKKACiiigAooooAKKKKACiiigAooooAKKKKACiiigAooooAKKKKACiiigAooooA8e+HP8AyN/jn/sIj/0AV7DXj3w5/wCRv8c/9hEf+gCvYa7sX/E+78jmw/wfeFfK/wC1n/yIlh/1+D/0E19UV8r/ALWf/IiWH/X4P/QTXdlH++U/U48y/wB1qH530UUV+4H5IPjTzHVOm4gfnxXV+LfCF14SuoLW5nWczxiQFARgEZxzXL2/FxEf9ofzFfVHjHwrc6lr+jeIp4op9Fto4muG82MgIAM/LnJ+gFediMR7KpFN6anfQoe0g7b6Hy7Jp+oQxiaW2lRD0ZkIHtyRinPpuoxx+dJaSomM7ijAY+uMV9u+NdTt7jRL2zezu59OljXyJZbmBreDgYZYwdwwO2M1abyrfwveWes3t5fWSWilZLi5heA8DhIx8wI6DNeQs2lyp8n4npPLle3MfIHhbwLq/iiaeKIG1SCEy+ZIjbSF7A4xmneD/BEvizW59GW9jshboztLIpKgJwenNfV9nd+KotS1F3vgvhVrAC3j85PLD7RwEzkH8K8L+EV7b2XjLVLmfy2QW8pCyEbG5HB55BrZY2rOFSS6LQzeFpxlCLGj4JX1zNbHR9Yt7+0uNwM8aMqoynGCGwfyFeTaloepaXey2U0EmUcxg7GAYg44yOc9q+i/BHxDu9W8Zw6cYbbTNPtN5WKAeXGTnOSCSCalg8Tan4vgu7fW9UYvaatFHbylwHijJPKHsB+VTDE4mnK1TVDlh6E4/u9z5lk0zUocebaSpuOBuRhk+gyKU6XqYYIbSYFhwPLbJA9BivuLV5njsLKPVLi7laLUrcRyXtzDMCgzkoE5UfWuHHjzWW+ImtzPfhodOsZzaqWGxGAGNvufanTzKpNO0PxFLAwi1eR8r/2Pq+dv2KfP/XJv8KZHpmpTAmG0lkAODtRjgjtwK+sdM+J3iSbRPDE82pZub26IuHLDfsD42n0GOOa7nw7EbLVZLvT9QumtprktJBaXMUUSAnkuH5IPtU1MyqU0+eH4/wDAHDAQn8Mj4SisL+4ZlgtpJChwwVCSD6EAcVrTaAYtNt7yOYyXMxKm3ETh0wcckjBz6DpX1lqDahHaatF8L7hLTVjcbrkxSJG7Ang7iQDx6Vg6ZfeIbbS/DzyIt/q0VxOZkMqB/vckMSAD6HpV/wBoykrpfj5E/Uop2bPmrTvCviLVZngstPmd40MjAoRhVGSeQO3asSWGa3cxToY3HUMCCPwNfbraz4osvF5W31m5jbUrOcrbT3EbtHKF+T5lO3r054r5A8Vf2/8A2zP/AMJLIZb7PzszByfxBIrrwmLlWk07WObEYaNKOhzlFFFeueYe8/s2/wDJVtP/AOucv8hX6f1+YH7Nv/JVtP8A+ucv8hX6f1+T8S/71H0P0nIf93fqFFFFfFn04UUUUAFFFFABRRRQAUUUUAFFFFABRRRQAUUUUAFFFFABRRRQAUUUUAFFFFABRRRQAUUUUAFFFFABRRRQAUUUUAFFFFABRRRQAUUUUAYniP8A5A1x/wAA/wDQxXl1eo+I/wDkDXH/AAD/ANDFeXUAf//V/fyiiigAooooAKKKKACiiigAooooAKKKKACiiigAooooAKKKKACiiigAooooAKKKKACiiigAooooAKKKKACiiigAooooAKKKKACiiigAooooAKKKKACiiigAooooAKKKKACiiigAooooAKKKKACiiigAooooAKKKKACiiigAooooAKKKKACiiigAooooAKKKKAPB/BWuaTpPjLxtFqNykDPqAKhjjI2DpXqX/CZeGP8AoIxf99VQ1H4d+CdXvZdR1LR7e4uZuXkdcsT71S/4VT8O/wDoAWv/AHxXp1J0JtSd0zhhCrBWVjc/4TLwx/0EYv8Avqvmz9qPVdP1XwDZSafcLOqXoBKnODtNe7/8Kp+Hf/QAtf8Avivnz9pjw1oXhr4f2kGhWUdlHLehmWMYBIUjJr0srVL65T5G73ODMPa/Vp8yWx8GUUUV+zn5YFO3tjqcfWm0qgswUDJJxigBd7evH1o3P0zx9a9BufhV47s9PbVJ9MK26R+YSHQkJjOdoOcY9q8+2nOwjB6YrKFSE17jvY1nTlC3MrBvbHU4+tJkjocV1/8AwgPivCEWDYkiM68rzEvBb6CsjVtB1TRPK/tKLyvPG5cMrZH4E4/GiNWDdkxunNK7RjgkdDijcRT44ZZm2QoXIGcKCTj6CtR9A1SLSxrLxAWhO0NuXOfTbnI/KtHJK12ZqLtojJLue5pNxpKKZIuT0z0pQ7jua6Lw/wCEdf8AFDumi2pn8v7xLKgH4tgVU1zw/q/hu9OnaxAbecAHGQRg9MEEg/gazVSDlyX1NHCXLzW0MgM3qRS7n/vH86ZRWhmO3N1yc0hOevNJRQAUUUUAe8/s2/8AJVtP/wCucv8AIV+n9fmB+zb/AMlW0/8A65y/yFfp/X5PxL/vUfQ/Sch/3d+oUUUV8WfThRRRQAUUUUAFFFFABRRRQAUUUUAFFFFABRRRQAUUUUAFFFFABRRRQAUUUUAFFFFABRRRQAUUUUAFFFFABRRRQAUUUUAFFFFABRRRQBieI/8AkDXH/AP/AEMV5dXqPiP/AJA1x/wD/wBDFeXUAf/W/fyiiigAooooAKKKKACiiigAooooAKKKKACiiigAooooAKKKKACiiigAooooAKKKKACiiigAooooAKKKKACiiigAooooAKKKKACiiigAooooAKKKKACiiigAooooAKKKKACiiigAooooAKKKKACiiigAooooAKKKKACiiigAooooAKKKKACiiigAooooAKKKKACiiigAr5X/AGs/+REsP+vwf+gmvqivlf8Aaz/5ESw/6/B/6Ca9zKP98p+p5WZf7rUPzvooor9wPyQKmg/18f1H8xUNKpKkMvBHI/CkB9a+MvGHhrwnqvnwWl1LrM9nHECzp9nGVH8PX9a1NJ8HaLqWkXC65ZaXHdyWxlAht5RcKTgg+YcpXyPqOr6nq9wLrUrhriVQAGY5IAGAPwFdVF8T/H0WnjSotbuFtFXaIw3y49MY6V87LLpqCVJ6nuxxsHNua0PqaeFYZ7WBeVTSJ1GfQMBXM3fgjSxq+nT2On2CwfZGknN1E0kZII5KodxP0FfNzeOPFjsHbU5iVjMQOeiNyV+hqe3+IPjO0u4r631aZLiBDGjhuQh6ge1ZRy6vFe7It42k/iifXelaf4e8PeIbGTStMsZWv7SV2aGF0QlSAAqvggHuDXDtYeF5dPi1rV9CtYDPfiKUbCoCEkEgHoa8AuPiP43utQg1W41id7u2BEchblQeSBxVLV/GvirXomg1fU5bqN2DFXOQSOhohltZSTchyx1OzSjofSFv8NvB+h3drY60sMkms3Qkt9w4WAHG0egIxWT8RND8B2mgX8cJsIL2CUCD7JbTRMVGch2cbSfocV8/3vi3xJqMtnPe6hLK9gAICxyYwOgX0xV/WviD4z8RWA0vWtWnu7UEERyEEZHTt2reOCxHPGUpmTxVHkcVA9Kggef4MFNJQtKbhftCxjLkgnbkDngVoeC9F1+7tZLzxbDZyWdsEWM6lE8+wEcBUjO4A+4rxXQPFviPwu7y+H7+WxaThjGcZrWh+JXjq21CbVYNZuEu7gASSBuWAGBnjtWs8LVtKMbamUMRT92UlsfSt34Q8GaVc61qf9k2l4ttapNHGIyIQxXPCnBAJ7Gs3w1pPge98O6br2oWmlW326R/Pje2mlwqnGI/LztIHrXzpd+PvGN+1w95qs8pu12Skn74Axg+2KXQ/H/jLwzbGz0LVZ7KAnJSM4GfyrleX1+S3Pr6nQsZS5vh0IfGtrotp4ju4tAkElluJQgFQAewBAIA+lcpVy+v7zU7qS9v5TNPKSXZupJ71Tr6KnFxik9zxJtOV0rBRRRWhme8/s2/8lW0/wD65y/yFfp/X5gfs2/8lW0//rnL/IV+n9fk/Ev+9R9D9JyH/d36hRRRXxZ9OFFFFABRRRQAUUUUAFFFFABRRRQAUUUUAFFFFABRRRQAUUUUAFFFFABRRRQAUUUUAFFFFABRRRQAUUUUAFFFFABRRRQAUUUUAFFFFAGJ4j/5A1x/wD/0MV5dXqPiP/kDXH/AP/QxXl1AH//X/fyiiigAooooAKKKKACiiigAooooAKKKKACiiigAooooAKKKKACiiigAooooAKKKKACiiigAooooAKKKKACiiigAooooAKKKKACiiigAooooAKKKKACiiigAooooAKKKKACiiigAooooAKKKKACiiigAooooAKKKKACiiigAooooAKKKKACiiigAooooAKKKKACiiigAr5X/AGs/+REsP+vwf+gmvqivlf8Aaz/5ESw/6/B/6Ca9zKP98p+p5WZf7rUPzvooor9wPyQKKKKACiiigAooooAKKKKACiiigAooooAKKKKACiiigAooooA95/Zt/wCSraf/ANc5f5Cv0/r8wP2bf+Sraf8A9c5f5Cv0/r8n4l/3qPofpOQ/7u/UKKKK+LPpwooooAKKKKACiiigAooooAKKKKACiiigAooooAKKKKACiiigAooooAKKKKACiiigAooooAKKKKACiiigAooooAKKKKACiiigAooooAxPEf8AyBrj/gH/AKGK8ur1HxH/AMga4/4B/wChivLqAP/Q/fyiiigAooooAKKKKACiiigAooooAKKKKACiiigAooooAKKKKACiiigAooooAKKKKACiiigAooooAKKKKACiiigAooooAKKKKACiiigAooooAKKKKACiiigAooooAKKKKACiiigAooooAKKKKACiiigAooooAKKKKACiiigAooooAKKKKACiiigAooooAKKKKACiiigAr5X/AGs/+REsP+vwf+gmvqivlf8Aaz/5ESw/6/B/6Ca9rKP98p+p5OZ/7rU9D876KKK/cj8lCiiigAooooAKKKKACiiigAooooAKKKKACiiigAooooAKKKKAPef2bf8Akq2n/wDXOX+Qr9P6/MD9m3/kq2n/APXOX+Qr9P6/JeJP97j6H6RkP+7v1YUUUV8afUBRRRQAUUUUAFFFFABRRRQAUUUUAFFFFABRRRQAUUUUAFFFFABRRRQAUUUUAFFFFABRRRQAUUUUAFFFFABRRRQAUUUUAFFFFABRRRQBieI/+QNcf8A/9DFeXV6j4j/5A1x/wD/0MV5dQB//2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1321525" y="2196984"/>
            <a:ext cx="5681702" cy="3760138"/>
          </a:xfrm>
          <a:prstGeom prst="rect">
            <a:avLst/>
          </a:prstGeom>
        </p:spPr>
      </p:pic>
      <p:sp>
        <p:nvSpPr>
          <p:cNvPr id="7" name="Title 6"/>
          <p:cNvSpPr>
            <a:spLocks noGrp="1"/>
          </p:cNvSpPr>
          <p:nvPr>
            <p:ph type="title"/>
          </p:nvPr>
        </p:nvSpPr>
        <p:spPr/>
        <p:txBody>
          <a:bodyPr/>
          <a:lstStyle/>
          <a:p>
            <a:r>
              <a:rPr lang="en-GB" b="1" dirty="0" smtClean="0"/>
              <a:t>Community Pharmacy Development Team</a:t>
            </a:r>
            <a:endParaRPr lang="en-GB" b="1" dirty="0"/>
          </a:p>
        </p:txBody>
      </p:sp>
    </p:spTree>
    <p:extLst>
      <p:ext uri="{BB962C8B-B14F-4D97-AF65-F5344CB8AC3E}">
        <p14:creationId xmlns:p14="http://schemas.microsoft.com/office/powerpoint/2010/main" val="74733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 xmlns:a16="http://schemas.microsoft.com/office/drawing/2014/main" id="{C3061960-6182-B052-A789-900BE1960717}"/>
              </a:ext>
            </a:extLst>
          </p:cNvPr>
          <p:cNvSpPr>
            <a:spLocks noGrp="1"/>
          </p:cNvSpPr>
          <p:nvPr>
            <p:ph type="title"/>
          </p:nvPr>
        </p:nvSpPr>
        <p:spPr>
          <a:xfrm>
            <a:off x="212942" y="365125"/>
            <a:ext cx="8302408" cy="1325563"/>
          </a:xfrm>
        </p:spPr>
        <p:txBody>
          <a:bodyPr/>
          <a:lstStyle/>
          <a:p>
            <a:pPr eaLnBrk="1" hangingPunct="1"/>
            <a:r>
              <a:rPr lang="en-GB" altLang="en-US" sz="4000" b="1" dirty="0"/>
              <a:t>NHS Pharmacy First Plus</a:t>
            </a:r>
            <a:br>
              <a:rPr lang="en-GB" altLang="en-US" sz="4000" b="1" dirty="0"/>
            </a:br>
            <a:r>
              <a:rPr lang="en-GB" altLang="en-US" sz="4000" b="1" dirty="0"/>
              <a:t>(Common Clinical Conditions)</a:t>
            </a:r>
          </a:p>
        </p:txBody>
      </p:sp>
      <p:sp>
        <p:nvSpPr>
          <p:cNvPr id="4" name="Content Placeholder 3">
            <a:extLst>
              <a:ext uri="{FF2B5EF4-FFF2-40B4-BE49-F238E27FC236}">
                <a16:creationId xmlns="" xmlns:a16="http://schemas.microsoft.com/office/drawing/2014/main" id="{3C073786-636C-A201-2C91-2A6A451EF3C9}"/>
              </a:ext>
            </a:extLst>
          </p:cNvPr>
          <p:cNvSpPr>
            <a:spLocks noGrp="1"/>
          </p:cNvSpPr>
          <p:nvPr>
            <p:ph idx="1"/>
          </p:nvPr>
        </p:nvSpPr>
        <p:spPr/>
        <p:txBody>
          <a:bodyPr/>
          <a:lstStyle/>
          <a:p>
            <a:pPr>
              <a:defRPr/>
            </a:pPr>
            <a:r>
              <a:rPr lang="en-GB" dirty="0"/>
              <a:t>Commenced September 2020</a:t>
            </a:r>
          </a:p>
          <a:p>
            <a:pPr>
              <a:defRPr/>
            </a:pPr>
            <a:endParaRPr lang="en-GB" dirty="0"/>
          </a:p>
          <a:p>
            <a:pPr>
              <a:defRPr/>
            </a:pPr>
            <a:r>
              <a:rPr lang="en-GB" dirty="0"/>
              <a:t>Utilise Independent Prescribing within Community </a:t>
            </a:r>
            <a:r>
              <a:rPr lang="en-GB" dirty="0" smtClean="0"/>
              <a:t>Pharmacy for Common Clinical Conditions</a:t>
            </a:r>
            <a:endParaRPr lang="en-GB" dirty="0"/>
          </a:p>
          <a:p>
            <a:pPr marL="0" indent="0">
              <a:buFont typeface="Arial" panose="020B0604020202020204" pitchFamily="34" charset="0"/>
              <a:buNone/>
              <a:defRPr/>
            </a:pPr>
            <a:endParaRPr lang="en-GB" dirty="0"/>
          </a:p>
          <a:p>
            <a:pPr>
              <a:defRPr/>
            </a:pPr>
            <a:r>
              <a:rPr lang="en-GB" dirty="0"/>
              <a:t>Vehicle to develop career pathway for community pharmacists</a:t>
            </a:r>
          </a:p>
        </p:txBody>
      </p:sp>
      <p:pic>
        <p:nvPicPr>
          <p:cNvPr id="5124" name="Picture 1">
            <a:extLst>
              <a:ext uri="{FF2B5EF4-FFF2-40B4-BE49-F238E27FC236}">
                <a16:creationId xmlns="" xmlns:a16="http://schemas.microsoft.com/office/drawing/2014/main" id="{68F078C4-B42D-6B60-9F4A-295F278438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136525"/>
            <a:ext cx="18065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a:extLst>
              <a:ext uri="{FF2B5EF4-FFF2-40B4-BE49-F238E27FC236}">
                <a16:creationId xmlns="" xmlns:a16="http://schemas.microsoft.com/office/drawing/2014/main" id="{629BBA39-EA1D-8661-C4DA-241E5ED5B0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1992313"/>
            <a:ext cx="24796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C369D0CA-5B1F-C52C-11EB-30B054951208}"/>
              </a:ext>
            </a:extLst>
          </p:cNvPr>
          <p:cNvSpPr>
            <a:spLocks noGrp="1"/>
          </p:cNvSpPr>
          <p:nvPr>
            <p:ph type="title"/>
          </p:nvPr>
        </p:nvSpPr>
        <p:spPr/>
        <p:txBody>
          <a:bodyPr/>
          <a:lstStyle/>
          <a:p>
            <a:r>
              <a:rPr lang="en-GB" altLang="en-US" sz="3600" b="1" dirty="0"/>
              <a:t>Current Position – </a:t>
            </a:r>
            <a:r>
              <a:rPr lang="en-GB" altLang="en-US" sz="3600" b="1" dirty="0" smtClean="0"/>
              <a:t>Spring 25</a:t>
            </a:r>
            <a:endParaRPr lang="en-GB" altLang="en-US" sz="3600" b="1" dirty="0"/>
          </a:p>
        </p:txBody>
      </p:sp>
      <p:sp>
        <p:nvSpPr>
          <p:cNvPr id="3" name="Content Placeholder 2">
            <a:extLst>
              <a:ext uri="{FF2B5EF4-FFF2-40B4-BE49-F238E27FC236}">
                <a16:creationId xmlns="" xmlns:a16="http://schemas.microsoft.com/office/drawing/2014/main" id="{488FDCF6-27A6-69C7-4E68-4D9943ECA075}"/>
              </a:ext>
            </a:extLst>
          </p:cNvPr>
          <p:cNvSpPr>
            <a:spLocks noGrp="1"/>
          </p:cNvSpPr>
          <p:nvPr>
            <p:ph idx="1"/>
          </p:nvPr>
        </p:nvSpPr>
        <p:spPr/>
        <p:txBody>
          <a:bodyPr/>
          <a:lstStyle/>
          <a:p>
            <a:pPr>
              <a:defRPr/>
            </a:pPr>
            <a:r>
              <a:rPr lang="en-GB" dirty="0" smtClean="0"/>
              <a:t>172 </a:t>
            </a:r>
            <a:r>
              <a:rPr lang="en-GB" dirty="0"/>
              <a:t>community pharmacist IPs (CPIPs) now actively </a:t>
            </a:r>
            <a:r>
              <a:rPr lang="en-GB" dirty="0" smtClean="0"/>
              <a:t>prescribing</a:t>
            </a:r>
            <a:endParaRPr lang="en-GB" dirty="0"/>
          </a:p>
          <a:p>
            <a:pPr>
              <a:defRPr/>
            </a:pPr>
            <a:r>
              <a:rPr lang="en-GB" dirty="0" smtClean="0"/>
              <a:t>141 </a:t>
            </a:r>
            <a:r>
              <a:rPr lang="en-GB" dirty="0"/>
              <a:t>pharmacies have signed up to provide the service</a:t>
            </a:r>
          </a:p>
          <a:p>
            <a:pPr>
              <a:defRPr/>
            </a:pPr>
            <a:r>
              <a:rPr lang="en-GB" dirty="0" smtClean="0"/>
              <a:t>283 Community Pharmacies in NHSGGC</a:t>
            </a:r>
          </a:p>
          <a:p>
            <a:pPr>
              <a:defRPr/>
            </a:pPr>
            <a:r>
              <a:rPr lang="en-GB" dirty="0" smtClean="0"/>
              <a:t>439 Pharmacists (383.8 WTE) working in CP across NHSGGC</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Getting Started…..</a:t>
            </a:r>
            <a:endParaRPr lang="en-GB" b="1" dirty="0"/>
          </a:p>
        </p:txBody>
      </p:sp>
      <p:pic>
        <p:nvPicPr>
          <p:cNvPr id="4" name="Picture 3"/>
          <p:cNvPicPr>
            <a:picLocks noChangeAspect="1"/>
          </p:cNvPicPr>
          <p:nvPr/>
        </p:nvPicPr>
        <p:blipFill>
          <a:blip r:embed="rId3"/>
          <a:stretch>
            <a:fillRect/>
          </a:stretch>
        </p:blipFill>
        <p:spPr>
          <a:xfrm>
            <a:off x="935915" y="1690688"/>
            <a:ext cx="6058220" cy="3526771"/>
          </a:xfrm>
          <a:prstGeom prst="rect">
            <a:avLst/>
          </a:prstGeom>
        </p:spPr>
      </p:pic>
    </p:spTree>
    <p:extLst>
      <p:ext uri="{BB962C8B-B14F-4D97-AF65-F5344CB8AC3E}">
        <p14:creationId xmlns:p14="http://schemas.microsoft.com/office/powerpoint/2010/main" val="321959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Responsibility for CPIP Prescribing</a:t>
            </a:r>
            <a:endParaRPr lang="en-GB" sz="3600" b="1" dirty="0"/>
          </a:p>
        </p:txBody>
      </p:sp>
      <p:sp>
        <p:nvSpPr>
          <p:cNvPr id="3" name="Content Placeholder 2"/>
          <p:cNvSpPr>
            <a:spLocks noGrp="1"/>
          </p:cNvSpPr>
          <p:nvPr>
            <p:ph idx="1"/>
          </p:nvPr>
        </p:nvSpPr>
        <p:spPr/>
        <p:txBody>
          <a:bodyPr/>
          <a:lstStyle/>
          <a:p>
            <a:pPr marL="0" indent="0">
              <a:buNone/>
            </a:pPr>
            <a:r>
              <a:rPr lang="en-GB" dirty="0" smtClean="0"/>
              <a:t>Although Pharmacy First Plus is a national service, responsibility for the prescribing lies at a Health Board level. </a:t>
            </a:r>
          </a:p>
          <a:p>
            <a:pPr marL="0" indent="0">
              <a:buNone/>
            </a:pPr>
            <a:endParaRPr lang="en-GB" dirty="0"/>
          </a:p>
          <a:p>
            <a:pPr marL="0" indent="0">
              <a:buNone/>
            </a:pPr>
            <a:r>
              <a:rPr lang="en-GB" dirty="0" smtClean="0"/>
              <a:t>Like other Non Medical Prescribers, you are required to adhere to governance policies set out by the Health Board and your professional body. </a:t>
            </a:r>
            <a:endParaRPr lang="en-GB" dirty="0"/>
          </a:p>
        </p:txBody>
      </p:sp>
    </p:spTree>
    <p:extLst>
      <p:ext uri="{BB962C8B-B14F-4D97-AF65-F5344CB8AC3E}">
        <p14:creationId xmlns:p14="http://schemas.microsoft.com/office/powerpoint/2010/main" val="178799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smtClean="0"/>
              <a:t>Non Medical Prescribing Guidance </a:t>
            </a:r>
            <a:endParaRPr lang="en-GB" sz="3600" b="1" dirty="0"/>
          </a:p>
        </p:txBody>
      </p:sp>
      <p:pic>
        <p:nvPicPr>
          <p:cNvPr id="7" name="Content Placeholder 6"/>
          <p:cNvPicPr>
            <a:picLocks noGrp="1" noChangeAspect="1"/>
          </p:cNvPicPr>
          <p:nvPr>
            <p:ph sz="half" idx="1"/>
          </p:nvPr>
        </p:nvPicPr>
        <p:blipFill>
          <a:blip r:embed="rId3"/>
          <a:stretch>
            <a:fillRect/>
          </a:stretch>
        </p:blipFill>
        <p:spPr>
          <a:xfrm>
            <a:off x="1148405" y="2177889"/>
            <a:ext cx="2846689" cy="3646810"/>
          </a:xfrm>
          <a:prstGeom prst="rect">
            <a:avLst/>
          </a:prstGeom>
          <a:effectLst>
            <a:softEdge rad="203200"/>
          </a:effectLst>
        </p:spPr>
      </p:pic>
      <p:pic>
        <p:nvPicPr>
          <p:cNvPr id="8" name="Content Placeholder 7"/>
          <p:cNvPicPr>
            <a:picLocks noGrp="1" noChangeAspect="1"/>
          </p:cNvPicPr>
          <p:nvPr>
            <p:ph sz="half" idx="2"/>
          </p:nvPr>
        </p:nvPicPr>
        <p:blipFill>
          <a:blip r:embed="rId4"/>
          <a:stretch>
            <a:fillRect/>
          </a:stretch>
        </p:blipFill>
        <p:spPr>
          <a:xfrm>
            <a:off x="5173399" y="2450039"/>
            <a:ext cx="2797702" cy="3102510"/>
          </a:xfrm>
          <a:prstGeom prst="rect">
            <a:avLst/>
          </a:prstGeom>
        </p:spPr>
      </p:pic>
    </p:spTree>
    <p:extLst>
      <p:ext uri="{BB962C8B-B14F-4D97-AF65-F5344CB8AC3E}">
        <p14:creationId xmlns:p14="http://schemas.microsoft.com/office/powerpoint/2010/main" val="168705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 us up to date!!</a:t>
            </a:r>
            <a:endParaRPr lang="en-GB" dirty="0"/>
          </a:p>
        </p:txBody>
      </p:sp>
      <p:sp>
        <p:nvSpPr>
          <p:cNvPr id="3" name="Content Placeholder 2"/>
          <p:cNvSpPr>
            <a:spLocks noGrp="1"/>
          </p:cNvSpPr>
          <p:nvPr>
            <p:ph idx="1"/>
          </p:nvPr>
        </p:nvSpPr>
        <p:spPr>
          <a:xfrm>
            <a:off x="628650" y="1881953"/>
            <a:ext cx="7886700" cy="4295010"/>
          </a:xfrm>
        </p:spPr>
        <p:txBody>
          <a:bodyPr/>
          <a:lstStyle/>
          <a:p>
            <a:pPr marL="0" indent="0">
              <a:buNone/>
            </a:pPr>
            <a:r>
              <a:rPr lang="en-GB" sz="2800" dirty="0" smtClean="0"/>
              <a:t>You </a:t>
            </a:r>
            <a:r>
              <a:rPr lang="en-GB" sz="2800" b="1" dirty="0" smtClean="0"/>
              <a:t>must</a:t>
            </a:r>
            <a:r>
              <a:rPr lang="en-GB" sz="2800" dirty="0" smtClean="0"/>
              <a:t> complete the annual audit as per CPDT request. It is </a:t>
            </a:r>
            <a:r>
              <a:rPr lang="en-GB" sz="2800" b="1" dirty="0" smtClean="0"/>
              <a:t>mandatory</a:t>
            </a:r>
            <a:r>
              <a:rPr lang="en-GB" sz="2800" dirty="0" smtClean="0"/>
              <a:t> as per the Common Clinical Conditions Advisory Group </a:t>
            </a:r>
            <a:r>
              <a:rPr lang="en-GB" sz="1800" dirty="0" smtClean="0">
                <a:solidFill>
                  <a:srgbClr val="FF0000"/>
                </a:solidFill>
              </a:rPr>
              <a:t>(usually sent out in Spring each year)</a:t>
            </a:r>
          </a:p>
          <a:p>
            <a:pPr marL="0" indent="0">
              <a:buNone/>
            </a:pPr>
            <a:r>
              <a:rPr lang="en-GB" sz="2800" dirty="0" smtClean="0"/>
              <a:t>Your prescription pad is linked to your contractor code. If you move, even within your company to a different site/code…. </a:t>
            </a:r>
            <a:r>
              <a:rPr lang="en-GB" sz="2800" dirty="0" smtClean="0">
                <a:solidFill>
                  <a:srgbClr val="FF0000"/>
                </a:solidFill>
              </a:rPr>
              <a:t>You need to let the CPDT know!</a:t>
            </a:r>
          </a:p>
          <a:p>
            <a:pPr marL="0" indent="0">
              <a:buNone/>
            </a:pPr>
            <a:r>
              <a:rPr lang="en-GB" sz="2800" dirty="0" smtClean="0"/>
              <a:t>Your pad requires to be reassigned to the new contractor code.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523" y="134532"/>
            <a:ext cx="1786748" cy="1786748"/>
          </a:xfrm>
          <a:prstGeom prst="rect">
            <a:avLst/>
          </a:prstGeom>
        </p:spPr>
      </p:pic>
    </p:spTree>
    <p:extLst>
      <p:ext uri="{BB962C8B-B14F-4D97-AF65-F5344CB8AC3E}">
        <p14:creationId xmlns:p14="http://schemas.microsoft.com/office/powerpoint/2010/main" val="3711601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a467ed5-bc15-489a-9b17-f0a2395bfa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92E925601A74AAFF1413B078118EE" ma:contentTypeVersion="17" ma:contentTypeDescription="Create a new document." ma:contentTypeScope="" ma:versionID="a031dd7b42b0af1a469dabee46c8ad64">
  <xsd:schema xmlns:xsd="http://www.w3.org/2001/XMLSchema" xmlns:xs="http://www.w3.org/2001/XMLSchema" xmlns:p="http://schemas.microsoft.com/office/2006/metadata/properties" xmlns:ns3="e6cdb436-d6bb-4183-b8f7-18f334e681ee" xmlns:ns4="aa467ed5-bc15-489a-9b17-f0a2395bfac9" targetNamespace="http://schemas.microsoft.com/office/2006/metadata/properties" ma:root="true" ma:fieldsID="9b942ddece335136be52d1fc4ea8e902" ns3:_="" ns4:_="">
    <xsd:import namespace="e6cdb436-d6bb-4183-b8f7-18f334e681ee"/>
    <xsd:import namespace="aa467ed5-bc15-489a-9b17-f0a2395bfac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ObjectDetectorVersions" minOccurs="0"/>
                <xsd:element ref="ns4:MediaServiceSearchProperties" minOccurs="0"/>
                <xsd:element ref="ns4:_activity" minOccurs="0"/>
                <xsd:element ref="ns4:MediaServiceDateTaken"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db436-d6bb-4183-b8f7-18f334e681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67ed5-bc15-489a-9b17-f0a2395bfac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7EAF3-D13E-4436-9D28-6C4BA478FF08}">
  <ds:schemaRefs>
    <ds:schemaRef ds:uri="http://schemas.microsoft.com/sharepoint/v3/contenttype/forms"/>
  </ds:schemaRefs>
</ds:datastoreItem>
</file>

<file path=customXml/itemProps2.xml><?xml version="1.0" encoding="utf-8"?>
<ds:datastoreItem xmlns:ds="http://schemas.openxmlformats.org/officeDocument/2006/customXml" ds:itemID="{644FAFB4-77B2-426D-99BA-B8875E018A1E}">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aa467ed5-bc15-489a-9b17-f0a2395bfac9"/>
    <ds:schemaRef ds:uri="e6cdb436-d6bb-4183-b8f7-18f334e681e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867252-27DE-467D-9BE1-FA5744320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db436-d6bb-4183-b8f7-18f334e681ee"/>
    <ds:schemaRef ds:uri="aa467ed5-bc15-489a-9b17-f0a2395bf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3034</TotalTime>
  <Words>1493</Words>
  <Application>Microsoft Office PowerPoint</Application>
  <PresentationFormat>On-screen Show (4:3)</PresentationFormat>
  <Paragraphs>166</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Avenir Next LT Pro</vt:lpstr>
      <vt:lpstr>Calibri</vt:lpstr>
      <vt:lpstr>Calibri Light</vt:lpstr>
      <vt:lpstr>Times New Roman</vt:lpstr>
      <vt:lpstr>Office Theme</vt:lpstr>
      <vt:lpstr>Pharmacy First Plus in NHSGGC</vt:lpstr>
      <vt:lpstr>NHS GGC</vt:lpstr>
      <vt:lpstr>Community Pharmacy Development Team</vt:lpstr>
      <vt:lpstr>NHS Pharmacy First Plus (Common Clinical Conditions)</vt:lpstr>
      <vt:lpstr>Current Position – Spring 25</vt:lpstr>
      <vt:lpstr>Getting Started…..</vt:lpstr>
      <vt:lpstr>Responsibility for CPIP Prescribing</vt:lpstr>
      <vt:lpstr>Non Medical Prescribing Guidance </vt:lpstr>
      <vt:lpstr>Keep us up to date!!</vt:lpstr>
      <vt:lpstr>If you don’t…….</vt:lpstr>
      <vt:lpstr>Keeping your pad safe…..</vt:lpstr>
      <vt:lpstr>PowerPoint Presentation</vt:lpstr>
      <vt:lpstr>NHSGGC Formulary &amp; Preferred List </vt:lpstr>
      <vt:lpstr>Importance of Formulary and Preferred List compliance</vt:lpstr>
      <vt:lpstr>Health Board Support </vt:lpstr>
      <vt:lpstr>How do we monitor prescribing?</vt:lpstr>
      <vt:lpstr>PowerPoint Presentation</vt:lpstr>
      <vt:lpstr>Then and now…….</vt:lpstr>
      <vt:lpstr>PowerPoint Presentation</vt:lpstr>
      <vt:lpstr>Prescriber Activity Levels  (based on Rx numbers as proxy measure)</vt:lpstr>
      <vt:lpstr>Top 10 Preferred List Items</vt:lpstr>
      <vt:lpstr>Top 10 Non Preferred List Items</vt:lpstr>
      <vt:lpstr>Antibiotic Prescribing</vt:lpstr>
      <vt:lpstr>CPIP Support</vt:lpstr>
      <vt:lpstr>Turas Supports</vt:lpstr>
      <vt:lpstr>The Future</vt:lpstr>
      <vt:lpstr>PowerPoint Presentation</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Fitzpatrick, Susan</dc:creator>
  <cp:lastModifiedBy>Michelle Dunlop</cp:lastModifiedBy>
  <cp:revision>67</cp:revision>
  <dcterms:created xsi:type="dcterms:W3CDTF">2021-01-18T16:33:29Z</dcterms:created>
  <dcterms:modified xsi:type="dcterms:W3CDTF">2025-07-02T18:36:53Z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0x01010088E92E925601A74AAFF1413B078118EE</vt:lpwstr>
  </property>
  <property fmtid="{D5CDD505-2E9C-101B-9397-08002B2CF9AE}" pid="3" name="MediaServiceImageTags">
    <vt:lpwstr/>
  </property>
</Properties>
</file>