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7.xml" ContentType="application/vnd.openxmlformats-officedocument.presentationml.tags+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79_6B2DA47.xml" ContentType="application/vnd.ms-powerpoint.comments+xml"/>
  <Override PartName="/ppt/comments/modernComment_1CB_9C3A6DD3.xml" ContentType="application/vnd.ms-powerpoint.comments+xml"/>
  <Override PartName="/ppt/comments/modernComment_1CA_2CE272FE.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4"/>
  </p:sldMasterIdLst>
  <p:notesMasterIdLst>
    <p:notesMasterId r:id="rId76"/>
  </p:notesMasterIdLst>
  <p:handoutMasterIdLst>
    <p:handoutMasterId r:id="rId77"/>
  </p:handoutMasterIdLst>
  <p:sldIdLst>
    <p:sldId id="299" r:id="rId5"/>
    <p:sldId id="377" r:id="rId6"/>
    <p:sldId id="510" r:id="rId7"/>
    <p:sldId id="511" r:id="rId8"/>
    <p:sldId id="486" r:id="rId9"/>
    <p:sldId id="485" r:id="rId10"/>
    <p:sldId id="491" r:id="rId11"/>
    <p:sldId id="518" r:id="rId12"/>
    <p:sldId id="519" r:id="rId13"/>
    <p:sldId id="520" r:id="rId14"/>
    <p:sldId id="521" r:id="rId15"/>
    <p:sldId id="481" r:id="rId16"/>
    <p:sldId id="507" r:id="rId17"/>
    <p:sldId id="498" r:id="rId18"/>
    <p:sldId id="508" r:id="rId19"/>
    <p:sldId id="509" r:id="rId20"/>
    <p:sldId id="378" r:id="rId21"/>
    <p:sldId id="492" r:id="rId22"/>
    <p:sldId id="497" r:id="rId23"/>
    <p:sldId id="496" r:id="rId24"/>
    <p:sldId id="512" r:id="rId25"/>
    <p:sldId id="461" r:id="rId26"/>
    <p:sldId id="480" r:id="rId27"/>
    <p:sldId id="464" r:id="rId28"/>
    <p:sldId id="465" r:id="rId29"/>
    <p:sldId id="396" r:id="rId30"/>
    <p:sldId id="466" r:id="rId31"/>
    <p:sldId id="495" r:id="rId32"/>
    <p:sldId id="523" r:id="rId33"/>
    <p:sldId id="522" r:id="rId34"/>
    <p:sldId id="514" r:id="rId35"/>
    <p:sldId id="372" r:id="rId36"/>
    <p:sldId id="403" r:id="rId37"/>
    <p:sldId id="315" r:id="rId38"/>
    <p:sldId id="430" r:id="rId39"/>
    <p:sldId id="316" r:id="rId40"/>
    <p:sldId id="413" r:id="rId41"/>
    <p:sldId id="475" r:id="rId42"/>
    <p:sldId id="405" r:id="rId43"/>
    <p:sldId id="409" r:id="rId44"/>
    <p:sldId id="411" r:id="rId45"/>
    <p:sldId id="459" r:id="rId46"/>
    <p:sldId id="404" r:id="rId47"/>
    <p:sldId id="410" r:id="rId48"/>
    <p:sldId id="458" r:id="rId49"/>
    <p:sldId id="456" r:id="rId50"/>
    <p:sldId id="457" r:id="rId51"/>
    <p:sldId id="500" r:id="rId52"/>
    <p:sldId id="328" r:id="rId53"/>
    <p:sldId id="476" r:id="rId54"/>
    <p:sldId id="504" r:id="rId55"/>
    <p:sldId id="473" r:id="rId56"/>
    <p:sldId id="506" r:id="rId57"/>
    <p:sldId id="483" r:id="rId58"/>
    <p:sldId id="435" r:id="rId59"/>
    <p:sldId id="425" r:id="rId60"/>
    <p:sldId id="381" r:id="rId61"/>
    <p:sldId id="436" r:id="rId62"/>
    <p:sldId id="474" r:id="rId63"/>
    <p:sldId id="505" r:id="rId64"/>
    <p:sldId id="471" r:id="rId65"/>
    <p:sldId id="468" r:id="rId66"/>
    <p:sldId id="478" r:id="rId67"/>
    <p:sldId id="502" r:id="rId68"/>
    <p:sldId id="503" r:id="rId69"/>
    <p:sldId id="513" r:id="rId70"/>
    <p:sldId id="516" r:id="rId71"/>
    <p:sldId id="479" r:id="rId72"/>
    <p:sldId id="472" r:id="rId73"/>
    <p:sldId id="462" r:id="rId74"/>
    <p:sldId id="449" r:id="rId75"/>
  </p:sldIdLst>
  <p:sldSz cx="12192000" cy="6858000"/>
  <p:notesSz cx="6797675" cy="9928225"/>
  <p:custDataLst>
    <p:tags r:id="rId78"/>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599843-9E36-00A4-6BE1-9243BF492F8A}" name="Euan Whittingham (NHS GRAMPIAN)" initials="EG" userId="S::euan.whittingham@nhs.scot::109f1fb4-f5bd-4cad-b0af-37638ab0c6fa" providerId="AD"/>
  <p188:author id="{20445BAB-047C-BC9B-FD06-8C983EC940B0}" name="Lucy Skea (NHS Grampian)" initials="LG" userId="S::lucy.skea@grampian.nhs.scot::fea9fec4-eaac-468e-96a0-9931a6986916" providerId="AD"/>
  <p188:author id="{9F667EBF-B7E3-178A-E278-1025094190B0}" name="Bethany Potter (NHS Grampian)" initials="BG" userId="S::bethany.potter1@grampian.nhs.scot::9ebed82e-d45e-43e5-87f6-7bbe70b081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132"/>
    <a:srgbClr val="E38605"/>
    <a:srgbClr val="E36905"/>
    <a:srgbClr val="FF7300"/>
    <a:srgbClr val="FF780A"/>
    <a:srgbClr val="FF0000"/>
    <a:srgbClr val="0066FF"/>
    <a:srgbClr val="660033"/>
    <a:srgbClr val="66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0B0C1-CBB4-485C-A444-4B53762FC12D}" v="9" dt="2025-08-13T12:11:05.669"/>
    <p1510:client id="{1ED58825-BAFE-43B6-9D33-417790345EB0}" v="16" dt="2025-08-13T08:06:56.372"/>
    <p1510:client id="{25753975-90AB-45B3-8789-1D245DE08A0D}" v="100" dt="2025-08-13T15:49:22.632"/>
    <p1510:client id="{7D3810CB-C173-485B-98F1-8DDF997E284E}" v="399" dt="2025-08-13T11:44:20.794"/>
    <p1510:client id="{ABAAB004-F254-4232-B0E1-9A38D4976A17}" v="54" dt="2025-08-12T09:23:29.108"/>
    <p1510:client id="{B6239F2D-8FD1-49EC-B4F3-C0ED130A6754}" v="1" dt="2025-08-13T14:07:30.883"/>
    <p1510:client id="{B801E001-EFC7-1B9A-524A-CE9A738EE284}" v="1" dt="2025-08-12T13:29:50.314"/>
    <p1510:client id="{BC120523-E9C9-38D0-E2E6-1078BD370975}" v="724" dt="2025-08-11T15:57:06.185"/>
    <p1510:client id="{C9C7D3E7-78B0-4D81-A032-E97555981A4D}" v="166" dt="2025-08-13T15:27:25.724"/>
    <p1510:client id="{EF50FF82-F383-D035-CABE-2CBEB2EEEB6B}" v="25" dt="2025-08-12T13:54:28.103"/>
    <p1510:client id="{FB5764F7-1C56-A344-0F6A-D1AD90194B73}" v="730" dt="2025-08-13T12:34:43.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84"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omments/modernComment_179_6B2DA47.xml><?xml version="1.0" encoding="utf-8"?>
<p188:cmLst xmlns:a="http://schemas.openxmlformats.org/drawingml/2006/main" xmlns:r="http://schemas.openxmlformats.org/officeDocument/2006/relationships" xmlns:p188="http://schemas.microsoft.com/office/powerpoint/2018/8/main">
  <p188:cm id="{05C6719A-9B66-48EF-8130-F0734FE3FCCB}" authorId="{20445BAB-047C-BC9B-FD06-8C983EC940B0}" created="2025-07-21T13:11:15.102">
    <ac:deMkLst xmlns:ac="http://schemas.microsoft.com/office/drawing/2013/main/command">
      <pc:docMk xmlns:pc="http://schemas.microsoft.com/office/powerpoint/2013/main/command"/>
      <pc:sldMk xmlns:pc="http://schemas.microsoft.com/office/powerpoint/2013/main/command" cId="112384583" sldId="377"/>
      <ac:spMk id="4" creationId="{ABFB5F8D-D7CB-A908-4F23-D36C90C699C4}"/>
    </ac:deMkLst>
    <p188:txBody>
      <a:bodyPr/>
      <a:lstStyle/>
      <a:p>
        <a:r>
          <a:rPr lang="en-GB"/>
          <a:t>Can a year for these figures be added</a:t>
        </a:r>
      </a:p>
    </p188:txBody>
    <p188:extLst>
      <p:ext xmlns:p="http://schemas.openxmlformats.org/presentationml/2006/main" uri="{57CB4572-C831-44C2-8A1C-0ADB6CCDFE69}">
        <p223:reactions xmlns:p223="http://schemas.microsoft.com/office/powerpoint/2022/03/main">
          <p223:rxn type="👍">
            <p223:instance time="2025-07-23T14:59:13.784" authorId="{9F667EBF-B7E3-178A-E278-1025094190B0}"/>
          </p223:rxn>
        </p223:reactions>
      </p:ext>
    </p188:extLst>
  </p188:cm>
</p188:cmLst>
</file>

<file path=ppt/comments/modernComment_1CA_2CE272FE.xml><?xml version="1.0" encoding="utf-8"?>
<p188:cmLst xmlns:a="http://schemas.openxmlformats.org/drawingml/2006/main" xmlns:r="http://schemas.openxmlformats.org/officeDocument/2006/relationships" xmlns:p188="http://schemas.microsoft.com/office/powerpoint/2018/8/main">
  <p188:cm id="{4735CEC1-E0FE-4548-85EE-99CE5AE8DBE4}" authorId="{20445BAB-047C-BC9B-FD06-8C983EC940B0}" created="2025-07-28T13:18:22.025">
    <ac:deMkLst xmlns:ac="http://schemas.microsoft.com/office/drawing/2013/main/command">
      <pc:docMk xmlns:pc="http://schemas.microsoft.com/office/powerpoint/2013/main/command"/>
      <pc:sldMk xmlns:pc="http://schemas.microsoft.com/office/powerpoint/2013/main/command" cId="753038078" sldId="458"/>
      <ac:spMk id="4" creationId="{3140FBB6-D653-A28D-597A-1CA077A5E169}"/>
    </ac:deMkLst>
    <p188:replyLst>
      <p188:reply id="{CBA15E2E-7B4E-48F1-9BB1-0D2F3D8A2DA6}" authorId="{9F667EBF-B7E3-178A-E278-1025094190B0}" created="2025-08-12T09:22:10.856">
        <p188:txBody>
          <a:bodyPr/>
          <a:lstStyle/>
          <a:p>
            <a:r>
              <a:rPr lang="en-GB"/>
              <a:t>[@Lucy Skea (NHS Grampian)]  Lucy I have put a comment in the bottom about what I plan to say - let me know your thoughts.  I could include the comparison chart but don't want to over complicate it. </a:t>
            </a:r>
          </a:p>
        </p188:txBody>
      </p188:reply>
      <p188:reply id="{E66D9B40-CEE2-4A7A-AC41-9E763ED7809F}" authorId="{20445BAB-047C-BC9B-FD06-8C983EC940B0}" created="2025-08-12T13:29:50.314">
        <p188:txBody>
          <a:bodyPr/>
          <a:lstStyle/>
          <a:p>
            <a:r>
              <a:rPr lang="en-GB"/>
              <a:t>heh bethany thanks happy to discuss tommorrow afternoon if you like as consious if i write something here i might not be able to explain myself properly</a:t>
            </a:r>
          </a:p>
        </p188:txBody>
      </p188:reply>
    </p188:replyLst>
    <p188:txBody>
      <a:bodyPr/>
      <a:lstStyle/>
      <a:p>
        <a:r>
          <a:rPr lang="en-GB"/>
          <a:t>should we be saying naloxone nasal dose is slightly lower that intramuscular preps? maybe need to also explain how the different products work to same effect?</a:t>
        </a:r>
      </a:p>
    </p188:txBody>
  </p188:cm>
</p188:cmLst>
</file>

<file path=ppt/comments/modernComment_1CB_9C3A6DD3.xml><?xml version="1.0" encoding="utf-8"?>
<p188:cmLst xmlns:a="http://schemas.openxmlformats.org/drawingml/2006/main" xmlns:r="http://schemas.openxmlformats.org/officeDocument/2006/relationships" xmlns:p188="http://schemas.microsoft.com/office/powerpoint/2018/8/main">
  <p188:cm id="{0D5ACCD8-0CAB-430F-90B2-BE95151AF2DB}" authorId="{20445BAB-047C-BC9B-FD06-8C983EC940B0}" created="2025-08-11T14:36:14.286">
    <ac:deMkLst xmlns:ac="http://schemas.microsoft.com/office/drawing/2013/main/command">
      <pc:docMk xmlns:pc="http://schemas.microsoft.com/office/powerpoint/2013/main/command"/>
      <pc:sldMk xmlns:pc="http://schemas.microsoft.com/office/powerpoint/2013/main/command" cId="2621074899" sldId="459"/>
      <ac:spMk id="2" creationId="{C7A83356-6516-6932-6383-37B89444BBDA}"/>
    </ac:deMkLst>
    <p188:txBody>
      <a:bodyPr/>
      <a:lstStyle/>
      <a:p>
        <a:r>
          <a:rPr lang="en-GB"/>
          <a:t>include licensed age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hyperlink" Target="https://www.nrscotland.gov.uk/latest-news/drug-misuse-deaths-increase/" TargetMode="External"/><Relationship Id="rId5" Type="http://schemas.openxmlformats.org/officeDocument/2006/relationships/image" Target="../media/image16.sv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1" Type="http://schemas.openxmlformats.org/officeDocument/2006/relationships/hyperlink" Target="https://publichealthscotland.scot/population-health/improving-scotlands-health/drugs/surveillance/rapid-action-drug-alerts-and-response-radar/how-can-i-get-involved/"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1.svg"/><Relationship Id="rId1" Type="http://schemas.openxmlformats.org/officeDocument/2006/relationships/image" Target="../media/image25.png"/><Relationship Id="rId6" Type="http://schemas.openxmlformats.org/officeDocument/2006/relationships/image" Target="../media/image35.svg"/><Relationship Id="rId5" Type="http://schemas.openxmlformats.org/officeDocument/2006/relationships/image" Target="../media/image27.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4.svg"/><Relationship Id="rId1" Type="http://schemas.openxmlformats.org/officeDocument/2006/relationships/image" Target="../media/image44.png"/><Relationship Id="rId4" Type="http://schemas.openxmlformats.org/officeDocument/2006/relationships/image" Target="../media/image5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svg"/><Relationship Id="rId1" Type="http://schemas.openxmlformats.org/officeDocument/2006/relationships/image" Target="../media/image10.png"/><Relationship Id="rId6" Type="http://schemas.openxmlformats.org/officeDocument/2006/relationships/hyperlink" Target="https://www.nrscotland.gov.uk/latest-news/drug-misuse-deaths-increase/" TargetMode="External"/><Relationship Id="rId5" Type="http://schemas.openxmlformats.org/officeDocument/2006/relationships/image" Target="../media/image16.sv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hyperlink" Target="https://publichealthscotland.scot/population-health/improving-scotlands-health/drugs/surveillance/rapid-action-drug-alerts-and-response-radar/how-can-i-get-involved/"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1.svg"/><Relationship Id="rId1" Type="http://schemas.openxmlformats.org/officeDocument/2006/relationships/image" Target="../media/image25.png"/><Relationship Id="rId6" Type="http://schemas.openxmlformats.org/officeDocument/2006/relationships/image" Target="../media/image35.svg"/><Relationship Id="rId5" Type="http://schemas.openxmlformats.org/officeDocument/2006/relationships/image" Target="../media/image27.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4.svg"/><Relationship Id="rId1" Type="http://schemas.openxmlformats.org/officeDocument/2006/relationships/image" Target="../media/image44.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33F1B-BB0B-47BF-A5A1-3E06B95A04E4}"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4C626D71-40BF-49B4-85CB-AE94BD791CEE}">
      <dgm:prSet custT="1"/>
      <dgm:spPr/>
      <dgm:t>
        <a:bodyPr/>
        <a:lstStyle/>
        <a:p>
          <a:r>
            <a:rPr lang="en-GB" sz="2000" err="1">
              <a:latin typeface="Arial"/>
              <a:cs typeface="Arial"/>
            </a:rPr>
            <a:t>Nitazenes</a:t>
          </a:r>
          <a:r>
            <a:rPr lang="en-GB" sz="2000">
              <a:latin typeface="Arial"/>
              <a:cs typeface="Arial"/>
            </a:rPr>
            <a:t>, which are illegal in the UK, are synthetic drugs produced in laboratories. They are similar to heroin and morphine, but can be </a:t>
          </a:r>
          <a:r>
            <a:rPr lang="en-GB" sz="2000" b="1">
              <a:latin typeface="Arial"/>
              <a:cs typeface="Arial"/>
            </a:rPr>
            <a:t>several hundred times more potent, so overdose can be rapid!!</a:t>
          </a:r>
          <a:endParaRPr lang="en-GB" sz="2000">
            <a:latin typeface="Arial"/>
            <a:cs typeface="Arial"/>
          </a:endParaRPr>
        </a:p>
      </dgm:t>
    </dgm:pt>
    <dgm:pt modelId="{B52726B0-1B3C-4B3D-BCC2-5EADE923338A}" type="parTrans" cxnId="{348C705D-424D-49E0-BF6B-1B344FDA09DF}">
      <dgm:prSet/>
      <dgm:spPr/>
      <dgm:t>
        <a:bodyPr/>
        <a:lstStyle/>
        <a:p>
          <a:endParaRPr lang="en-US"/>
        </a:p>
      </dgm:t>
    </dgm:pt>
    <dgm:pt modelId="{6AA98310-494A-43F3-8FFC-198C052CCFE5}" type="sibTrans" cxnId="{348C705D-424D-49E0-BF6B-1B344FDA09DF}">
      <dgm:prSet/>
      <dgm:spPr/>
      <dgm:t>
        <a:bodyPr/>
        <a:lstStyle/>
        <a:p>
          <a:endParaRPr lang="en-US"/>
        </a:p>
      </dgm:t>
    </dgm:pt>
    <dgm:pt modelId="{3F50642A-24E4-4342-BEF8-57B438749039}">
      <dgm:prSet/>
      <dgm:spPr/>
      <dgm:t>
        <a:bodyPr/>
        <a:lstStyle/>
        <a:p>
          <a:r>
            <a:rPr lang="en-GB" sz="2000">
              <a:latin typeface="Arial"/>
              <a:cs typeface="Arial"/>
            </a:rPr>
            <a:t>This increased potency added to the fact that majority of people are using/and or prescribed more than one central nervous system depressant, leads to a much greater risk of a sudden rapid overdose occurring .</a:t>
          </a:r>
          <a:endParaRPr lang="en-US" sz="2000">
            <a:latin typeface="Arial"/>
            <a:cs typeface="Arial"/>
          </a:endParaRPr>
        </a:p>
      </dgm:t>
    </dgm:pt>
    <dgm:pt modelId="{155CDC3A-7729-4215-959C-842F8E40C0F5}" type="parTrans" cxnId="{05A09D6D-76C0-4D3B-A732-45C33F394B2A}">
      <dgm:prSet/>
      <dgm:spPr/>
      <dgm:t>
        <a:bodyPr/>
        <a:lstStyle/>
        <a:p>
          <a:endParaRPr lang="en-US"/>
        </a:p>
      </dgm:t>
    </dgm:pt>
    <dgm:pt modelId="{F255DB55-2954-478B-84B3-05093094D6FD}" type="sibTrans" cxnId="{05A09D6D-76C0-4D3B-A732-45C33F394B2A}">
      <dgm:prSet/>
      <dgm:spPr/>
      <dgm:t>
        <a:bodyPr/>
        <a:lstStyle/>
        <a:p>
          <a:endParaRPr lang="en-US"/>
        </a:p>
      </dgm:t>
    </dgm:pt>
    <dgm:pt modelId="{73A6C8A7-8080-44ED-9F9C-4CDBB949D6F6}">
      <dgm:prSet phldr="0"/>
      <dgm:spPr/>
      <dgm:t>
        <a:bodyPr/>
        <a:lstStyle/>
        <a:p>
          <a:r>
            <a:rPr lang="en-GB" sz="2000">
              <a:latin typeface="Arial"/>
              <a:cs typeface="Arial"/>
            </a:rPr>
            <a:t>The vast majority of people taking drugs do not expect to die from an overdose!!</a:t>
          </a:r>
        </a:p>
      </dgm:t>
    </dgm:pt>
    <dgm:pt modelId="{37066660-43AA-46ED-9C44-516611F84FC2}" type="parTrans" cxnId="{2C83B3F4-52FC-4A89-9471-F1601E0536A7}">
      <dgm:prSet/>
      <dgm:spPr/>
      <dgm:t>
        <a:bodyPr/>
        <a:lstStyle/>
        <a:p>
          <a:endParaRPr lang="en-US"/>
        </a:p>
      </dgm:t>
    </dgm:pt>
    <dgm:pt modelId="{2D5950F3-4CFF-4014-8FE2-1FB2AC295B76}" type="sibTrans" cxnId="{2C83B3F4-52FC-4A89-9471-F1601E0536A7}">
      <dgm:prSet/>
      <dgm:spPr/>
      <dgm:t>
        <a:bodyPr/>
        <a:lstStyle/>
        <a:p>
          <a:endParaRPr lang="en-US"/>
        </a:p>
      </dgm:t>
    </dgm:pt>
    <dgm:pt modelId="{7D5D8769-CA5A-4228-9284-960AFC6B15CE}" type="pres">
      <dgm:prSet presAssocID="{86A33F1B-BB0B-47BF-A5A1-3E06B95A04E4}" presName="root" presStyleCnt="0">
        <dgm:presLayoutVars>
          <dgm:dir/>
          <dgm:resizeHandles val="exact"/>
        </dgm:presLayoutVars>
      </dgm:prSet>
      <dgm:spPr/>
      <dgm:t>
        <a:bodyPr/>
        <a:lstStyle/>
        <a:p>
          <a:endParaRPr lang="en-US"/>
        </a:p>
      </dgm:t>
    </dgm:pt>
    <dgm:pt modelId="{CC45AA36-F6AE-44C4-A150-828DA7E3AB95}" type="pres">
      <dgm:prSet presAssocID="{4C626D71-40BF-49B4-85CB-AE94BD791CEE}" presName="compNode" presStyleCnt="0"/>
      <dgm:spPr/>
    </dgm:pt>
    <dgm:pt modelId="{B50B461E-C3C3-4852-B51E-78BB28C777BC}" type="pres">
      <dgm:prSet presAssocID="{4C626D71-40BF-49B4-85CB-AE94BD791CEE}" presName="bgRect" presStyleLbl="bgShp" presStyleIdx="0" presStyleCnt="3"/>
      <dgm:spPr/>
    </dgm:pt>
    <dgm:pt modelId="{20031799-7CCC-4630-87F4-C5E58B4B7466}" type="pres">
      <dgm:prSet presAssocID="{4C626D71-40BF-49B4-85CB-AE94BD791C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2F6F6341-0D3C-41B8-8FA6-DF55F61286A1}" type="pres">
      <dgm:prSet presAssocID="{4C626D71-40BF-49B4-85CB-AE94BD791CEE}" presName="spaceRect" presStyleCnt="0"/>
      <dgm:spPr/>
    </dgm:pt>
    <dgm:pt modelId="{16FC9516-300A-4CDB-88CF-2CD48911BC33}" type="pres">
      <dgm:prSet presAssocID="{4C626D71-40BF-49B4-85CB-AE94BD791CEE}" presName="parTx" presStyleLbl="revTx" presStyleIdx="0" presStyleCnt="3">
        <dgm:presLayoutVars>
          <dgm:chMax val="0"/>
          <dgm:chPref val="0"/>
        </dgm:presLayoutVars>
      </dgm:prSet>
      <dgm:spPr/>
      <dgm:t>
        <a:bodyPr/>
        <a:lstStyle/>
        <a:p>
          <a:endParaRPr lang="en-US"/>
        </a:p>
      </dgm:t>
    </dgm:pt>
    <dgm:pt modelId="{7EFF182E-F31E-4670-B4C6-A64A3B37AE98}" type="pres">
      <dgm:prSet presAssocID="{6AA98310-494A-43F3-8FFC-198C052CCFE5}" presName="sibTrans" presStyleCnt="0"/>
      <dgm:spPr/>
    </dgm:pt>
    <dgm:pt modelId="{4261A542-AA15-4556-93EF-98B8C0053537}" type="pres">
      <dgm:prSet presAssocID="{3F50642A-24E4-4342-BEF8-57B438749039}" presName="compNode" presStyleCnt="0"/>
      <dgm:spPr/>
    </dgm:pt>
    <dgm:pt modelId="{39C539C6-5B47-46D2-9664-4005E263A674}" type="pres">
      <dgm:prSet presAssocID="{3F50642A-24E4-4342-BEF8-57B438749039}" presName="bgRect" presStyleLbl="bgShp" presStyleIdx="1" presStyleCnt="3"/>
      <dgm:spPr/>
    </dgm:pt>
    <dgm:pt modelId="{6CA7406F-F539-4304-B7B3-EC2B8C3DE790}" type="pres">
      <dgm:prSet presAssocID="{3F50642A-24E4-4342-BEF8-57B4387490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rain"/>
        </a:ext>
      </dgm:extLst>
    </dgm:pt>
    <dgm:pt modelId="{94884B1C-7424-4E7A-98D1-2EDAACCD32AC}" type="pres">
      <dgm:prSet presAssocID="{3F50642A-24E4-4342-BEF8-57B438749039}" presName="spaceRect" presStyleCnt="0"/>
      <dgm:spPr/>
    </dgm:pt>
    <dgm:pt modelId="{6AF5B62F-96B2-4AA2-96DE-9B3DF195BFDB}" type="pres">
      <dgm:prSet presAssocID="{3F50642A-24E4-4342-BEF8-57B438749039}" presName="parTx" presStyleLbl="revTx" presStyleIdx="1" presStyleCnt="3">
        <dgm:presLayoutVars>
          <dgm:chMax val="0"/>
          <dgm:chPref val="0"/>
        </dgm:presLayoutVars>
      </dgm:prSet>
      <dgm:spPr/>
      <dgm:t>
        <a:bodyPr/>
        <a:lstStyle/>
        <a:p>
          <a:endParaRPr lang="en-US"/>
        </a:p>
      </dgm:t>
    </dgm:pt>
    <dgm:pt modelId="{40A9C8B1-26FF-4CF9-AC71-BF8FC971B086}" type="pres">
      <dgm:prSet presAssocID="{F255DB55-2954-478B-84B3-05093094D6FD}" presName="sibTrans" presStyleCnt="0"/>
      <dgm:spPr/>
    </dgm:pt>
    <dgm:pt modelId="{6E1D5C5C-213B-41C9-AC25-B23859423086}" type="pres">
      <dgm:prSet presAssocID="{73A6C8A7-8080-44ED-9F9C-4CDBB949D6F6}" presName="compNode" presStyleCnt="0"/>
      <dgm:spPr/>
    </dgm:pt>
    <dgm:pt modelId="{B2F87DC4-9AAD-4AA9-9E31-8365CE8515ED}" type="pres">
      <dgm:prSet presAssocID="{73A6C8A7-8080-44ED-9F9C-4CDBB949D6F6}" presName="bgRect" presStyleLbl="bgShp" presStyleIdx="2" presStyleCnt="3"/>
      <dgm:spPr/>
    </dgm:pt>
    <dgm:pt modelId="{5FD92199-F779-4212-8C31-5D78F09BA4E3}" type="pres">
      <dgm:prSet presAssocID="{73A6C8A7-8080-44ED-9F9C-4CDBB949D6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Danger"/>
        </a:ext>
      </dgm:extLst>
    </dgm:pt>
    <dgm:pt modelId="{73C5488B-6F5E-49D8-8592-BC1361D65FAD}" type="pres">
      <dgm:prSet presAssocID="{73A6C8A7-8080-44ED-9F9C-4CDBB949D6F6}" presName="spaceRect" presStyleCnt="0"/>
      <dgm:spPr/>
    </dgm:pt>
    <dgm:pt modelId="{07D1DE6F-2662-4499-ADD9-0EB320B0CFE3}" type="pres">
      <dgm:prSet presAssocID="{73A6C8A7-8080-44ED-9F9C-4CDBB949D6F6}" presName="parTx" presStyleLbl="revTx" presStyleIdx="2" presStyleCnt="3">
        <dgm:presLayoutVars>
          <dgm:chMax val="0"/>
          <dgm:chPref val="0"/>
        </dgm:presLayoutVars>
      </dgm:prSet>
      <dgm:spPr/>
      <dgm:t>
        <a:bodyPr/>
        <a:lstStyle/>
        <a:p>
          <a:endParaRPr lang="en-US"/>
        </a:p>
      </dgm:t>
    </dgm:pt>
  </dgm:ptLst>
  <dgm:cxnLst>
    <dgm:cxn modelId="{FB903DB7-3050-480F-86A0-B1EC838EE0F6}" type="presOf" srcId="{73A6C8A7-8080-44ED-9F9C-4CDBB949D6F6}" destId="{07D1DE6F-2662-4499-ADD9-0EB320B0CFE3}" srcOrd="0" destOrd="0" presId="urn:microsoft.com/office/officeart/2018/2/layout/IconVerticalSolidList"/>
    <dgm:cxn modelId="{05A09D6D-76C0-4D3B-A732-45C33F394B2A}" srcId="{86A33F1B-BB0B-47BF-A5A1-3E06B95A04E4}" destId="{3F50642A-24E4-4342-BEF8-57B438749039}" srcOrd="1" destOrd="0" parTransId="{155CDC3A-7729-4215-959C-842F8E40C0F5}" sibTransId="{F255DB55-2954-478B-84B3-05093094D6FD}"/>
    <dgm:cxn modelId="{1D53DB2F-C36E-4E93-8596-D89B288FDA99}" type="presOf" srcId="{3F50642A-24E4-4342-BEF8-57B438749039}" destId="{6AF5B62F-96B2-4AA2-96DE-9B3DF195BFDB}" srcOrd="0" destOrd="0" presId="urn:microsoft.com/office/officeart/2018/2/layout/IconVerticalSolidList"/>
    <dgm:cxn modelId="{348C705D-424D-49E0-BF6B-1B344FDA09DF}" srcId="{86A33F1B-BB0B-47BF-A5A1-3E06B95A04E4}" destId="{4C626D71-40BF-49B4-85CB-AE94BD791CEE}" srcOrd="0" destOrd="0" parTransId="{B52726B0-1B3C-4B3D-BCC2-5EADE923338A}" sibTransId="{6AA98310-494A-43F3-8FFC-198C052CCFE5}"/>
    <dgm:cxn modelId="{2C83B3F4-52FC-4A89-9471-F1601E0536A7}" srcId="{86A33F1B-BB0B-47BF-A5A1-3E06B95A04E4}" destId="{73A6C8A7-8080-44ED-9F9C-4CDBB949D6F6}" srcOrd="2" destOrd="0" parTransId="{37066660-43AA-46ED-9C44-516611F84FC2}" sibTransId="{2D5950F3-4CFF-4014-8FE2-1FB2AC295B76}"/>
    <dgm:cxn modelId="{5087E590-ABAF-4D50-BB8A-AF155E8A590B}" type="presOf" srcId="{4C626D71-40BF-49B4-85CB-AE94BD791CEE}" destId="{16FC9516-300A-4CDB-88CF-2CD48911BC33}" srcOrd="0" destOrd="0" presId="urn:microsoft.com/office/officeart/2018/2/layout/IconVerticalSolidList"/>
    <dgm:cxn modelId="{069CD5A8-FE2E-4A12-BB03-684559BF9351}" type="presOf" srcId="{86A33F1B-BB0B-47BF-A5A1-3E06B95A04E4}" destId="{7D5D8769-CA5A-4228-9284-960AFC6B15CE}" srcOrd="0" destOrd="0" presId="urn:microsoft.com/office/officeart/2018/2/layout/IconVerticalSolidList"/>
    <dgm:cxn modelId="{E15512EC-A0E0-490B-B781-F68AD4BAC49B}" type="presParOf" srcId="{7D5D8769-CA5A-4228-9284-960AFC6B15CE}" destId="{CC45AA36-F6AE-44C4-A150-828DA7E3AB95}" srcOrd="0" destOrd="0" presId="urn:microsoft.com/office/officeart/2018/2/layout/IconVerticalSolidList"/>
    <dgm:cxn modelId="{A18ED75C-06B6-406A-91A1-934DD9A14D32}" type="presParOf" srcId="{CC45AA36-F6AE-44C4-A150-828DA7E3AB95}" destId="{B50B461E-C3C3-4852-B51E-78BB28C777BC}" srcOrd="0" destOrd="0" presId="urn:microsoft.com/office/officeart/2018/2/layout/IconVerticalSolidList"/>
    <dgm:cxn modelId="{F63D70F5-616B-4267-A3FD-7065DB0D203F}" type="presParOf" srcId="{CC45AA36-F6AE-44C4-A150-828DA7E3AB95}" destId="{20031799-7CCC-4630-87F4-C5E58B4B7466}" srcOrd="1" destOrd="0" presId="urn:microsoft.com/office/officeart/2018/2/layout/IconVerticalSolidList"/>
    <dgm:cxn modelId="{7C0E56A2-9D09-46D9-A586-A4164B79D069}" type="presParOf" srcId="{CC45AA36-F6AE-44C4-A150-828DA7E3AB95}" destId="{2F6F6341-0D3C-41B8-8FA6-DF55F61286A1}" srcOrd="2" destOrd="0" presId="urn:microsoft.com/office/officeart/2018/2/layout/IconVerticalSolidList"/>
    <dgm:cxn modelId="{83EE55DF-E5BF-4D0F-AABE-A81142D4CA41}" type="presParOf" srcId="{CC45AA36-F6AE-44C4-A150-828DA7E3AB95}" destId="{16FC9516-300A-4CDB-88CF-2CD48911BC33}" srcOrd="3" destOrd="0" presId="urn:microsoft.com/office/officeart/2018/2/layout/IconVerticalSolidList"/>
    <dgm:cxn modelId="{EBF7C8E1-7BDE-45AA-9EF3-107FA73F9894}" type="presParOf" srcId="{7D5D8769-CA5A-4228-9284-960AFC6B15CE}" destId="{7EFF182E-F31E-4670-B4C6-A64A3B37AE98}" srcOrd="1" destOrd="0" presId="urn:microsoft.com/office/officeart/2018/2/layout/IconVerticalSolidList"/>
    <dgm:cxn modelId="{701F71DA-9762-4603-B431-0EC6B65B8781}" type="presParOf" srcId="{7D5D8769-CA5A-4228-9284-960AFC6B15CE}" destId="{4261A542-AA15-4556-93EF-98B8C0053537}" srcOrd="2" destOrd="0" presId="urn:microsoft.com/office/officeart/2018/2/layout/IconVerticalSolidList"/>
    <dgm:cxn modelId="{4C4D1105-2779-454C-AF6A-2CB8304A755F}" type="presParOf" srcId="{4261A542-AA15-4556-93EF-98B8C0053537}" destId="{39C539C6-5B47-46D2-9664-4005E263A674}" srcOrd="0" destOrd="0" presId="urn:microsoft.com/office/officeart/2018/2/layout/IconVerticalSolidList"/>
    <dgm:cxn modelId="{E281CE90-429E-4893-B6E5-C0B2F65A36DA}" type="presParOf" srcId="{4261A542-AA15-4556-93EF-98B8C0053537}" destId="{6CA7406F-F539-4304-B7B3-EC2B8C3DE790}" srcOrd="1" destOrd="0" presId="urn:microsoft.com/office/officeart/2018/2/layout/IconVerticalSolidList"/>
    <dgm:cxn modelId="{6A9959AB-1AF1-41EA-8B8B-03B5FD3B5BCD}" type="presParOf" srcId="{4261A542-AA15-4556-93EF-98B8C0053537}" destId="{94884B1C-7424-4E7A-98D1-2EDAACCD32AC}" srcOrd="2" destOrd="0" presId="urn:microsoft.com/office/officeart/2018/2/layout/IconVerticalSolidList"/>
    <dgm:cxn modelId="{F23310F8-B208-4E6A-9CDE-9820C7046030}" type="presParOf" srcId="{4261A542-AA15-4556-93EF-98B8C0053537}" destId="{6AF5B62F-96B2-4AA2-96DE-9B3DF195BFDB}" srcOrd="3" destOrd="0" presId="urn:microsoft.com/office/officeart/2018/2/layout/IconVerticalSolidList"/>
    <dgm:cxn modelId="{D011F3D9-0558-4CDB-A930-3F8651224FD6}" type="presParOf" srcId="{7D5D8769-CA5A-4228-9284-960AFC6B15CE}" destId="{40A9C8B1-26FF-4CF9-AC71-BF8FC971B086}" srcOrd="3" destOrd="0" presId="urn:microsoft.com/office/officeart/2018/2/layout/IconVerticalSolidList"/>
    <dgm:cxn modelId="{0996ADD2-ECF0-4FE1-893A-7C1B769F8A23}" type="presParOf" srcId="{7D5D8769-CA5A-4228-9284-960AFC6B15CE}" destId="{6E1D5C5C-213B-41C9-AC25-B23859423086}" srcOrd="4" destOrd="0" presId="urn:microsoft.com/office/officeart/2018/2/layout/IconVerticalSolidList"/>
    <dgm:cxn modelId="{9C8B1BC9-B28D-43D1-87D0-84654D2020C6}" type="presParOf" srcId="{6E1D5C5C-213B-41C9-AC25-B23859423086}" destId="{B2F87DC4-9AAD-4AA9-9E31-8365CE8515ED}" srcOrd="0" destOrd="0" presId="urn:microsoft.com/office/officeart/2018/2/layout/IconVerticalSolidList"/>
    <dgm:cxn modelId="{52B103AD-C469-4F89-8897-3A9A00DACFA1}" type="presParOf" srcId="{6E1D5C5C-213B-41C9-AC25-B23859423086}" destId="{5FD92199-F779-4212-8C31-5D78F09BA4E3}" srcOrd="1" destOrd="0" presId="urn:microsoft.com/office/officeart/2018/2/layout/IconVerticalSolidList"/>
    <dgm:cxn modelId="{3A6AF525-4EE4-4E25-89CB-70145C15C7F0}" type="presParOf" srcId="{6E1D5C5C-213B-41C9-AC25-B23859423086}" destId="{73C5488B-6F5E-49D8-8592-BC1361D65FAD}" srcOrd="2" destOrd="0" presId="urn:microsoft.com/office/officeart/2018/2/layout/IconVerticalSolidList"/>
    <dgm:cxn modelId="{55E66D43-A7C2-44B6-A770-D24C2785E090}" type="presParOf" srcId="{6E1D5C5C-213B-41C9-AC25-B23859423086}" destId="{07D1DE6F-2662-4499-ADD9-0EB320B0CFE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FC7422-DF2E-44A5-98C7-AFC93BAD91D8}"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A86544E8-5244-4823-A7F0-C0005879A4E6}">
      <dgm:prSet/>
      <dgm:spPr>
        <a:solidFill>
          <a:srgbClr val="FF7300">
            <a:alpha val="64000"/>
          </a:srgbClr>
        </a:solidFill>
      </dgm:spPr>
      <dgm:t>
        <a:bodyPr/>
        <a:lstStyle/>
        <a:p>
          <a:r>
            <a:rPr lang="en-GB">
              <a:solidFill>
                <a:srgbClr val="002060"/>
              </a:solidFill>
            </a:rPr>
            <a:t>Box contains one pre-filled syringe with 5 x doses of naloxone (0.4mg) plus 2 needles</a:t>
          </a:r>
          <a:endParaRPr lang="en-US">
            <a:solidFill>
              <a:srgbClr val="002060"/>
            </a:solidFill>
          </a:endParaRPr>
        </a:p>
      </dgm:t>
    </dgm:pt>
    <dgm:pt modelId="{1EB19D2E-9485-49F5-8BDF-4BB2145F9971}" type="parTrans" cxnId="{831F33E4-C5B7-4BC4-ADBA-3D3A21893939}">
      <dgm:prSet/>
      <dgm:spPr/>
      <dgm:t>
        <a:bodyPr/>
        <a:lstStyle/>
        <a:p>
          <a:endParaRPr lang="en-US"/>
        </a:p>
      </dgm:t>
    </dgm:pt>
    <dgm:pt modelId="{9D370AF7-69D0-473C-B4D3-E0980A72F9E9}" type="sibTrans" cxnId="{831F33E4-C5B7-4BC4-ADBA-3D3A21893939}">
      <dgm:prSet/>
      <dgm:spPr/>
      <dgm:t>
        <a:bodyPr/>
        <a:lstStyle/>
        <a:p>
          <a:endParaRPr lang="en-US"/>
        </a:p>
      </dgm:t>
    </dgm:pt>
    <dgm:pt modelId="{D988D9C8-5AB7-4CD1-AF45-DE0A9934A901}">
      <dgm:prSet/>
      <dgm:spPr>
        <a:solidFill>
          <a:schemeClr val="accent4">
            <a:lumMod val="60000"/>
            <a:lumOff val="40000"/>
          </a:schemeClr>
        </a:solidFill>
      </dgm:spPr>
      <dgm:t>
        <a:bodyPr/>
        <a:lstStyle/>
        <a:p>
          <a:r>
            <a:rPr lang="en-GB">
              <a:solidFill>
                <a:srgbClr val="002060"/>
              </a:solidFill>
            </a:rPr>
            <a:t>Must be PRENOXAD brand of naloxone - others don’t contain needles</a:t>
          </a:r>
          <a:endParaRPr lang="en-US">
            <a:solidFill>
              <a:srgbClr val="002060"/>
            </a:solidFill>
          </a:endParaRPr>
        </a:p>
      </dgm:t>
    </dgm:pt>
    <dgm:pt modelId="{02BB9152-CF0F-4DF3-8CFD-E5F8C23CA113}" type="parTrans" cxnId="{1CB77D6D-2B3A-4099-857B-FDB0BBCCB1E2}">
      <dgm:prSet/>
      <dgm:spPr/>
      <dgm:t>
        <a:bodyPr/>
        <a:lstStyle/>
        <a:p>
          <a:endParaRPr lang="en-US"/>
        </a:p>
      </dgm:t>
    </dgm:pt>
    <dgm:pt modelId="{7B645A78-82F4-4C99-BF78-EF7C3BA9616B}" type="sibTrans" cxnId="{1CB77D6D-2B3A-4099-857B-FDB0BBCCB1E2}">
      <dgm:prSet/>
      <dgm:spPr/>
      <dgm:t>
        <a:bodyPr/>
        <a:lstStyle/>
        <a:p>
          <a:endParaRPr lang="en-US"/>
        </a:p>
      </dgm:t>
    </dgm:pt>
    <dgm:pt modelId="{5B93C64E-DFE6-420D-BEE5-84F4583333F5}">
      <dgm:prSet/>
      <dgm:spPr>
        <a:solidFill>
          <a:schemeClr val="accent4"/>
        </a:solidFill>
      </dgm:spPr>
      <dgm:t>
        <a:bodyPr/>
        <a:lstStyle/>
        <a:p>
          <a:pPr rtl="0"/>
          <a:r>
            <a:rPr lang="en-GB">
              <a:solidFill>
                <a:srgbClr val="002060"/>
              </a:solidFill>
            </a:rPr>
            <a:t>INTO MUSCLES  - Administer in thigh or upper arm muscle</a:t>
          </a:r>
          <a:r>
            <a:rPr lang="en-GB">
              <a:solidFill>
                <a:srgbClr val="002060"/>
              </a:solidFill>
              <a:latin typeface="Calibri Light" panose="020F0302020204030204"/>
            </a:rPr>
            <a:t>, through clothes is fine!</a:t>
          </a:r>
          <a:endParaRPr lang="en-US">
            <a:solidFill>
              <a:srgbClr val="002060"/>
            </a:solidFill>
          </a:endParaRPr>
        </a:p>
      </dgm:t>
    </dgm:pt>
    <dgm:pt modelId="{C050C12A-CDFC-4F66-9061-F7D8C29819CD}" type="parTrans" cxnId="{5927735F-3439-4D56-B9F7-0709B71C9479}">
      <dgm:prSet/>
      <dgm:spPr/>
      <dgm:t>
        <a:bodyPr/>
        <a:lstStyle/>
        <a:p>
          <a:endParaRPr lang="en-US"/>
        </a:p>
      </dgm:t>
    </dgm:pt>
    <dgm:pt modelId="{1EC337D7-F7ED-48FC-996D-D39ED9DB2188}" type="sibTrans" cxnId="{5927735F-3439-4D56-B9F7-0709B71C9479}">
      <dgm:prSet/>
      <dgm:spPr/>
      <dgm:t>
        <a:bodyPr/>
        <a:lstStyle/>
        <a:p>
          <a:endParaRPr lang="en-US"/>
        </a:p>
      </dgm:t>
    </dgm:pt>
    <dgm:pt modelId="{9E2F0DF1-792F-415E-8F56-B2B0FD0DE2D1}">
      <dgm:prSet/>
      <dgm:spPr>
        <a:solidFill>
          <a:srgbClr val="FF7300"/>
        </a:solidFill>
      </dgm:spPr>
      <dgm:t>
        <a:bodyPr/>
        <a:lstStyle/>
        <a:p>
          <a:r>
            <a:rPr lang="en-GB">
              <a:solidFill>
                <a:srgbClr val="002060"/>
              </a:solidFill>
            </a:rPr>
            <a:t>Put back in yellow plastic box to dispose of / protect from needles after use</a:t>
          </a:r>
          <a:endParaRPr lang="en-US">
            <a:solidFill>
              <a:srgbClr val="002060"/>
            </a:solidFill>
          </a:endParaRPr>
        </a:p>
      </dgm:t>
    </dgm:pt>
    <dgm:pt modelId="{99AE0FA5-C132-4681-89C0-9F3B869ABD97}" type="parTrans" cxnId="{C377B037-2E1F-43F2-BC6F-EB91D9D483F9}">
      <dgm:prSet/>
      <dgm:spPr/>
      <dgm:t>
        <a:bodyPr/>
        <a:lstStyle/>
        <a:p>
          <a:endParaRPr lang="en-US"/>
        </a:p>
      </dgm:t>
    </dgm:pt>
    <dgm:pt modelId="{2ED89ED8-E402-4FAC-A3BF-DE9375864534}" type="sibTrans" cxnId="{C377B037-2E1F-43F2-BC6F-EB91D9D483F9}">
      <dgm:prSet/>
      <dgm:spPr/>
      <dgm:t>
        <a:bodyPr/>
        <a:lstStyle/>
        <a:p>
          <a:endParaRPr lang="en-US"/>
        </a:p>
      </dgm:t>
    </dgm:pt>
    <dgm:pt modelId="{98AC5747-A4A5-44EE-B18D-A238F3DF2E04}">
      <dgm:prSet/>
      <dgm:spPr/>
      <dgm:t>
        <a:bodyPr/>
        <a:lstStyle/>
        <a:p>
          <a:r>
            <a:rPr lang="en-GB">
              <a:solidFill>
                <a:schemeClr val="tx1"/>
              </a:solidFill>
            </a:rPr>
            <a:t>Dosing on the side of the barrel is in dose number – not volume </a:t>
          </a:r>
        </a:p>
      </dgm:t>
    </dgm:pt>
    <dgm:pt modelId="{7F8BDC7A-78CB-48FE-BD71-C88DF1ED2588}" type="parTrans" cxnId="{95EE9668-4FD2-41A2-A3F6-32F73930F5E3}">
      <dgm:prSet/>
      <dgm:spPr/>
      <dgm:t>
        <a:bodyPr/>
        <a:lstStyle/>
        <a:p>
          <a:endParaRPr lang="en-GB"/>
        </a:p>
      </dgm:t>
    </dgm:pt>
    <dgm:pt modelId="{31448ADE-B085-4354-A665-C190A7A78932}" type="sibTrans" cxnId="{95EE9668-4FD2-41A2-A3F6-32F73930F5E3}">
      <dgm:prSet/>
      <dgm:spPr/>
      <dgm:t>
        <a:bodyPr/>
        <a:lstStyle/>
        <a:p>
          <a:endParaRPr lang="en-GB"/>
        </a:p>
      </dgm:t>
    </dgm:pt>
    <dgm:pt modelId="{631F98B2-E1AD-4010-BC8F-30A840A6388F}">
      <dgm:prSet phldr="0"/>
      <dgm:spPr/>
      <dgm:t>
        <a:bodyPr/>
        <a:lstStyle/>
        <a:p>
          <a:pPr rtl="0"/>
          <a:r>
            <a:rPr lang="en-GB">
              <a:solidFill>
                <a:schemeClr val="tx1"/>
              </a:solidFill>
              <a:latin typeface="Calibri Light" panose="020F0302020204030204"/>
            </a:rPr>
            <a:t>Licensed from 18 years old</a:t>
          </a:r>
        </a:p>
      </dgm:t>
    </dgm:pt>
    <dgm:pt modelId="{62CEE0A0-E2AC-47AA-B2F6-3CDA164839D1}" type="parTrans" cxnId="{D1947112-43FA-4B45-9595-1A77EC5DBF2B}">
      <dgm:prSet/>
      <dgm:spPr/>
    </dgm:pt>
    <dgm:pt modelId="{9D343B5E-6AEA-4EB6-AA77-41695972F0EC}" type="sibTrans" cxnId="{D1947112-43FA-4B45-9595-1A77EC5DBF2B}">
      <dgm:prSet/>
      <dgm:spPr/>
    </dgm:pt>
    <dgm:pt modelId="{740A8C93-7AC0-4421-8FD4-E2FED16A2E9A}" type="pres">
      <dgm:prSet presAssocID="{CCFC7422-DF2E-44A5-98C7-AFC93BAD91D8}" presName="linear" presStyleCnt="0">
        <dgm:presLayoutVars>
          <dgm:animLvl val="lvl"/>
          <dgm:resizeHandles val="exact"/>
        </dgm:presLayoutVars>
      </dgm:prSet>
      <dgm:spPr/>
      <dgm:t>
        <a:bodyPr/>
        <a:lstStyle/>
        <a:p>
          <a:endParaRPr lang="en-US"/>
        </a:p>
      </dgm:t>
    </dgm:pt>
    <dgm:pt modelId="{050D3B7D-64F8-4598-8A41-546D8733BBD4}" type="pres">
      <dgm:prSet presAssocID="{A86544E8-5244-4823-A7F0-C0005879A4E6}" presName="parentText" presStyleLbl="node1" presStyleIdx="0" presStyleCnt="6">
        <dgm:presLayoutVars>
          <dgm:chMax val="0"/>
          <dgm:bulletEnabled val="1"/>
        </dgm:presLayoutVars>
      </dgm:prSet>
      <dgm:spPr/>
      <dgm:t>
        <a:bodyPr/>
        <a:lstStyle/>
        <a:p>
          <a:endParaRPr lang="en-US"/>
        </a:p>
      </dgm:t>
    </dgm:pt>
    <dgm:pt modelId="{11C7F005-79CB-4827-8D0B-9F9CADE096A7}" type="pres">
      <dgm:prSet presAssocID="{9D370AF7-69D0-473C-B4D3-E0980A72F9E9}" presName="spacer" presStyleCnt="0"/>
      <dgm:spPr/>
    </dgm:pt>
    <dgm:pt modelId="{97729771-1D72-4CDE-AC18-A23A9F214A39}" type="pres">
      <dgm:prSet presAssocID="{D988D9C8-5AB7-4CD1-AF45-DE0A9934A901}" presName="parentText" presStyleLbl="node1" presStyleIdx="1" presStyleCnt="6">
        <dgm:presLayoutVars>
          <dgm:chMax val="0"/>
          <dgm:bulletEnabled val="1"/>
        </dgm:presLayoutVars>
      </dgm:prSet>
      <dgm:spPr/>
      <dgm:t>
        <a:bodyPr/>
        <a:lstStyle/>
        <a:p>
          <a:endParaRPr lang="en-US"/>
        </a:p>
      </dgm:t>
    </dgm:pt>
    <dgm:pt modelId="{7A690A94-4612-48BB-8B07-F40E1371C6EE}" type="pres">
      <dgm:prSet presAssocID="{7B645A78-82F4-4C99-BF78-EF7C3BA9616B}" presName="spacer" presStyleCnt="0"/>
      <dgm:spPr/>
    </dgm:pt>
    <dgm:pt modelId="{C4720162-ED66-4E01-BE53-B0B5EB7F12DC}" type="pres">
      <dgm:prSet presAssocID="{5B93C64E-DFE6-420D-BEE5-84F4583333F5}" presName="parentText" presStyleLbl="node1" presStyleIdx="2" presStyleCnt="6">
        <dgm:presLayoutVars>
          <dgm:chMax val="0"/>
          <dgm:bulletEnabled val="1"/>
        </dgm:presLayoutVars>
      </dgm:prSet>
      <dgm:spPr/>
      <dgm:t>
        <a:bodyPr/>
        <a:lstStyle/>
        <a:p>
          <a:endParaRPr lang="en-US"/>
        </a:p>
      </dgm:t>
    </dgm:pt>
    <dgm:pt modelId="{02EAEA7F-1D4A-4C68-B3AA-E5DD30E61328}" type="pres">
      <dgm:prSet presAssocID="{1EC337D7-F7ED-48FC-996D-D39ED9DB2188}" presName="spacer" presStyleCnt="0"/>
      <dgm:spPr/>
    </dgm:pt>
    <dgm:pt modelId="{F6DF160B-E6D1-4074-9FC6-FA640FCE4A2D}" type="pres">
      <dgm:prSet presAssocID="{9E2F0DF1-792F-415E-8F56-B2B0FD0DE2D1}" presName="parentText" presStyleLbl="node1" presStyleIdx="3" presStyleCnt="6">
        <dgm:presLayoutVars>
          <dgm:chMax val="0"/>
          <dgm:bulletEnabled val="1"/>
        </dgm:presLayoutVars>
      </dgm:prSet>
      <dgm:spPr/>
      <dgm:t>
        <a:bodyPr/>
        <a:lstStyle/>
        <a:p>
          <a:endParaRPr lang="en-US"/>
        </a:p>
      </dgm:t>
    </dgm:pt>
    <dgm:pt modelId="{19100804-25DE-4050-90D4-9C96BCD430B2}" type="pres">
      <dgm:prSet presAssocID="{2ED89ED8-E402-4FAC-A3BF-DE9375864534}" presName="spacer" presStyleCnt="0"/>
      <dgm:spPr/>
    </dgm:pt>
    <dgm:pt modelId="{7C25C85A-87F7-4FDA-ADD2-6654F302CEA0}" type="pres">
      <dgm:prSet presAssocID="{98AC5747-A4A5-44EE-B18D-A238F3DF2E04}" presName="parentText" presStyleLbl="node1" presStyleIdx="4" presStyleCnt="6">
        <dgm:presLayoutVars>
          <dgm:chMax val="0"/>
          <dgm:bulletEnabled val="1"/>
        </dgm:presLayoutVars>
      </dgm:prSet>
      <dgm:spPr/>
      <dgm:t>
        <a:bodyPr/>
        <a:lstStyle/>
        <a:p>
          <a:endParaRPr lang="en-US"/>
        </a:p>
      </dgm:t>
    </dgm:pt>
    <dgm:pt modelId="{5E910F9D-FABC-41A5-B398-8B24586DD83A}" type="pres">
      <dgm:prSet presAssocID="{31448ADE-B085-4354-A665-C190A7A78932}" presName="spacer" presStyleCnt="0"/>
      <dgm:spPr/>
    </dgm:pt>
    <dgm:pt modelId="{8200AFAB-1D88-41F1-A67B-F2AFDE812F0E}" type="pres">
      <dgm:prSet presAssocID="{631F98B2-E1AD-4010-BC8F-30A840A6388F}" presName="parentText" presStyleLbl="node1" presStyleIdx="5" presStyleCnt="6">
        <dgm:presLayoutVars>
          <dgm:chMax val="0"/>
          <dgm:bulletEnabled val="1"/>
        </dgm:presLayoutVars>
      </dgm:prSet>
      <dgm:spPr/>
      <dgm:t>
        <a:bodyPr/>
        <a:lstStyle/>
        <a:p>
          <a:endParaRPr lang="en-US"/>
        </a:p>
      </dgm:t>
    </dgm:pt>
  </dgm:ptLst>
  <dgm:cxnLst>
    <dgm:cxn modelId="{D1947112-43FA-4B45-9595-1A77EC5DBF2B}" srcId="{CCFC7422-DF2E-44A5-98C7-AFC93BAD91D8}" destId="{631F98B2-E1AD-4010-BC8F-30A840A6388F}" srcOrd="5" destOrd="0" parTransId="{62CEE0A0-E2AC-47AA-B2F6-3CDA164839D1}" sibTransId="{9D343B5E-6AEA-4EB6-AA77-41695972F0EC}"/>
    <dgm:cxn modelId="{614B756F-7162-4005-8436-3A903F5650BD}" type="presOf" srcId="{5B93C64E-DFE6-420D-BEE5-84F4583333F5}" destId="{C4720162-ED66-4E01-BE53-B0B5EB7F12DC}" srcOrd="0" destOrd="0" presId="urn:microsoft.com/office/officeart/2005/8/layout/vList2"/>
    <dgm:cxn modelId="{C130332C-4403-4750-B050-382AE6D197E1}" type="presOf" srcId="{D988D9C8-5AB7-4CD1-AF45-DE0A9934A901}" destId="{97729771-1D72-4CDE-AC18-A23A9F214A39}" srcOrd="0" destOrd="0" presId="urn:microsoft.com/office/officeart/2005/8/layout/vList2"/>
    <dgm:cxn modelId="{19FB2107-066B-48ED-978B-BB3496B47B18}" type="presOf" srcId="{A86544E8-5244-4823-A7F0-C0005879A4E6}" destId="{050D3B7D-64F8-4598-8A41-546D8733BBD4}" srcOrd="0" destOrd="0" presId="urn:microsoft.com/office/officeart/2005/8/layout/vList2"/>
    <dgm:cxn modelId="{831F33E4-C5B7-4BC4-ADBA-3D3A21893939}" srcId="{CCFC7422-DF2E-44A5-98C7-AFC93BAD91D8}" destId="{A86544E8-5244-4823-A7F0-C0005879A4E6}" srcOrd="0" destOrd="0" parTransId="{1EB19D2E-9485-49F5-8BDF-4BB2145F9971}" sibTransId="{9D370AF7-69D0-473C-B4D3-E0980A72F9E9}"/>
    <dgm:cxn modelId="{63B9D94F-4717-4F5E-84E2-ACCB2E5E05C9}" type="presOf" srcId="{9E2F0DF1-792F-415E-8F56-B2B0FD0DE2D1}" destId="{F6DF160B-E6D1-4074-9FC6-FA640FCE4A2D}" srcOrd="0" destOrd="0" presId="urn:microsoft.com/office/officeart/2005/8/layout/vList2"/>
    <dgm:cxn modelId="{1CB77D6D-2B3A-4099-857B-FDB0BBCCB1E2}" srcId="{CCFC7422-DF2E-44A5-98C7-AFC93BAD91D8}" destId="{D988D9C8-5AB7-4CD1-AF45-DE0A9934A901}" srcOrd="1" destOrd="0" parTransId="{02BB9152-CF0F-4DF3-8CFD-E5F8C23CA113}" sibTransId="{7B645A78-82F4-4C99-BF78-EF7C3BA9616B}"/>
    <dgm:cxn modelId="{295EE6B8-15CA-405A-BD6E-B82F911DF070}" type="presOf" srcId="{CCFC7422-DF2E-44A5-98C7-AFC93BAD91D8}" destId="{740A8C93-7AC0-4421-8FD4-E2FED16A2E9A}" srcOrd="0" destOrd="0" presId="urn:microsoft.com/office/officeart/2005/8/layout/vList2"/>
    <dgm:cxn modelId="{F87EE6A6-DAAE-4D10-A783-3F72B4F24403}" type="presOf" srcId="{98AC5747-A4A5-44EE-B18D-A238F3DF2E04}" destId="{7C25C85A-87F7-4FDA-ADD2-6654F302CEA0}" srcOrd="0" destOrd="0" presId="urn:microsoft.com/office/officeart/2005/8/layout/vList2"/>
    <dgm:cxn modelId="{C6584674-577C-4892-87D1-811026594043}" type="presOf" srcId="{631F98B2-E1AD-4010-BC8F-30A840A6388F}" destId="{8200AFAB-1D88-41F1-A67B-F2AFDE812F0E}" srcOrd="0" destOrd="0" presId="urn:microsoft.com/office/officeart/2005/8/layout/vList2"/>
    <dgm:cxn modelId="{95EE9668-4FD2-41A2-A3F6-32F73930F5E3}" srcId="{CCFC7422-DF2E-44A5-98C7-AFC93BAD91D8}" destId="{98AC5747-A4A5-44EE-B18D-A238F3DF2E04}" srcOrd="4" destOrd="0" parTransId="{7F8BDC7A-78CB-48FE-BD71-C88DF1ED2588}" sibTransId="{31448ADE-B085-4354-A665-C190A7A78932}"/>
    <dgm:cxn modelId="{C377B037-2E1F-43F2-BC6F-EB91D9D483F9}" srcId="{CCFC7422-DF2E-44A5-98C7-AFC93BAD91D8}" destId="{9E2F0DF1-792F-415E-8F56-B2B0FD0DE2D1}" srcOrd="3" destOrd="0" parTransId="{99AE0FA5-C132-4681-89C0-9F3B869ABD97}" sibTransId="{2ED89ED8-E402-4FAC-A3BF-DE9375864534}"/>
    <dgm:cxn modelId="{5927735F-3439-4D56-B9F7-0709B71C9479}" srcId="{CCFC7422-DF2E-44A5-98C7-AFC93BAD91D8}" destId="{5B93C64E-DFE6-420D-BEE5-84F4583333F5}" srcOrd="2" destOrd="0" parTransId="{C050C12A-CDFC-4F66-9061-F7D8C29819CD}" sibTransId="{1EC337D7-F7ED-48FC-996D-D39ED9DB2188}"/>
    <dgm:cxn modelId="{B7CA33B3-F417-484E-BF00-DCE0E2D2F3E2}" type="presParOf" srcId="{740A8C93-7AC0-4421-8FD4-E2FED16A2E9A}" destId="{050D3B7D-64F8-4598-8A41-546D8733BBD4}" srcOrd="0" destOrd="0" presId="urn:microsoft.com/office/officeart/2005/8/layout/vList2"/>
    <dgm:cxn modelId="{4E2C2536-0093-4CE2-A024-838AEF033CCB}" type="presParOf" srcId="{740A8C93-7AC0-4421-8FD4-E2FED16A2E9A}" destId="{11C7F005-79CB-4827-8D0B-9F9CADE096A7}" srcOrd="1" destOrd="0" presId="urn:microsoft.com/office/officeart/2005/8/layout/vList2"/>
    <dgm:cxn modelId="{5270ED04-F478-4231-B0D1-98A1489A2D89}" type="presParOf" srcId="{740A8C93-7AC0-4421-8FD4-E2FED16A2E9A}" destId="{97729771-1D72-4CDE-AC18-A23A9F214A39}" srcOrd="2" destOrd="0" presId="urn:microsoft.com/office/officeart/2005/8/layout/vList2"/>
    <dgm:cxn modelId="{6D0FD7AA-15F3-458D-A499-BF143A899AF8}" type="presParOf" srcId="{740A8C93-7AC0-4421-8FD4-E2FED16A2E9A}" destId="{7A690A94-4612-48BB-8B07-F40E1371C6EE}" srcOrd="3" destOrd="0" presId="urn:microsoft.com/office/officeart/2005/8/layout/vList2"/>
    <dgm:cxn modelId="{4ACC5A56-1D87-4276-8253-12C2B6678BD2}" type="presParOf" srcId="{740A8C93-7AC0-4421-8FD4-E2FED16A2E9A}" destId="{C4720162-ED66-4E01-BE53-B0B5EB7F12DC}" srcOrd="4" destOrd="0" presId="urn:microsoft.com/office/officeart/2005/8/layout/vList2"/>
    <dgm:cxn modelId="{02FDDD71-366A-46DD-A36B-821DD956508A}" type="presParOf" srcId="{740A8C93-7AC0-4421-8FD4-E2FED16A2E9A}" destId="{02EAEA7F-1D4A-4C68-B3AA-E5DD30E61328}" srcOrd="5" destOrd="0" presId="urn:microsoft.com/office/officeart/2005/8/layout/vList2"/>
    <dgm:cxn modelId="{94A72474-D7EF-4504-80DE-A933535CDFA7}" type="presParOf" srcId="{740A8C93-7AC0-4421-8FD4-E2FED16A2E9A}" destId="{F6DF160B-E6D1-4074-9FC6-FA640FCE4A2D}" srcOrd="6" destOrd="0" presId="urn:microsoft.com/office/officeart/2005/8/layout/vList2"/>
    <dgm:cxn modelId="{2E03EFC0-26C1-4404-A56A-7C283813A3B0}" type="presParOf" srcId="{740A8C93-7AC0-4421-8FD4-E2FED16A2E9A}" destId="{19100804-25DE-4050-90D4-9C96BCD430B2}" srcOrd="7" destOrd="0" presId="urn:microsoft.com/office/officeart/2005/8/layout/vList2"/>
    <dgm:cxn modelId="{7CB48036-4F0E-4EFD-8717-6AF5FCE489D8}" type="presParOf" srcId="{740A8C93-7AC0-4421-8FD4-E2FED16A2E9A}" destId="{7C25C85A-87F7-4FDA-ADD2-6654F302CEA0}" srcOrd="8" destOrd="0" presId="urn:microsoft.com/office/officeart/2005/8/layout/vList2"/>
    <dgm:cxn modelId="{CAAF7AD5-7FAF-4615-AE21-0021CC137E69}" type="presParOf" srcId="{740A8C93-7AC0-4421-8FD4-E2FED16A2E9A}" destId="{5E910F9D-FABC-41A5-B398-8B24586DD83A}" srcOrd="9" destOrd="0" presId="urn:microsoft.com/office/officeart/2005/8/layout/vList2"/>
    <dgm:cxn modelId="{80382FEB-19B2-42BD-A999-AC802FBC706A}" type="presParOf" srcId="{740A8C93-7AC0-4421-8FD4-E2FED16A2E9A}" destId="{8200AFAB-1D88-41F1-A67B-F2AFDE812F0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BDB002-9665-4F42-8A40-AF9BA1B29ABF}" type="doc">
      <dgm:prSet loTypeId="urn:microsoft.com/office/officeart/2005/8/layout/list1" loCatId="list" qsTypeId="urn:microsoft.com/office/officeart/2005/8/quickstyle/simple1" qsCatId="simple" csTypeId="urn:microsoft.com/office/officeart/2005/8/colors/accent4_3" csCatId="accent4" phldr="1"/>
      <dgm:spPr/>
      <dgm:t>
        <a:bodyPr/>
        <a:lstStyle/>
        <a:p>
          <a:endParaRPr lang="en-US"/>
        </a:p>
      </dgm:t>
    </dgm:pt>
    <dgm:pt modelId="{B443CB86-F081-42C6-9CEF-A3298ABD5385}">
      <dgm:prSet/>
      <dgm:spPr>
        <a:solidFill>
          <a:srgbClr val="ED7D31"/>
        </a:solidFill>
      </dgm:spPr>
      <dgm:t>
        <a:bodyPr/>
        <a:lstStyle/>
        <a:p>
          <a:r>
            <a:rPr lang="en-US" b="1">
              <a:solidFill>
                <a:schemeClr val="accent1">
                  <a:lumMod val="50000"/>
                </a:schemeClr>
              </a:solidFill>
              <a:latin typeface="Calibri"/>
              <a:cs typeface="Calibri"/>
            </a:rPr>
            <a:t>How to identify overdose</a:t>
          </a:r>
        </a:p>
      </dgm:t>
    </dgm:pt>
    <dgm:pt modelId="{A3A08B03-B323-44F3-ACD7-7FA3F0C963E7}" type="parTrans" cxnId="{31ACE065-BA20-4FA1-8656-9E2BEE52DC1D}">
      <dgm:prSet/>
      <dgm:spPr/>
      <dgm:t>
        <a:bodyPr/>
        <a:lstStyle/>
        <a:p>
          <a:endParaRPr lang="en-US"/>
        </a:p>
      </dgm:t>
    </dgm:pt>
    <dgm:pt modelId="{4993B418-1A20-44E8-A49B-734598C7905F}" type="sibTrans" cxnId="{31ACE065-BA20-4FA1-8656-9E2BEE52DC1D}">
      <dgm:prSet/>
      <dgm:spPr/>
      <dgm:t>
        <a:bodyPr/>
        <a:lstStyle/>
        <a:p>
          <a:endParaRPr lang="en-US"/>
        </a:p>
      </dgm:t>
    </dgm:pt>
    <dgm:pt modelId="{CBD7F46B-AC70-4AC7-B844-D73314738456}">
      <dgm:prSet/>
      <dgm:spPr/>
      <dgm:t>
        <a:bodyPr/>
        <a:lstStyle/>
        <a:p>
          <a:r>
            <a:rPr lang="en-US" b="1">
              <a:solidFill>
                <a:schemeClr val="accent1">
                  <a:lumMod val="50000"/>
                </a:schemeClr>
              </a:solidFill>
              <a:latin typeface="Calibri"/>
              <a:cs typeface="Calibri"/>
            </a:rPr>
            <a:t>How to respond</a:t>
          </a:r>
        </a:p>
      </dgm:t>
    </dgm:pt>
    <dgm:pt modelId="{3A316714-FE4F-40B9-A746-570CB14917EA}" type="parTrans" cxnId="{BCDD3887-B042-4E16-869F-19D208C3C58E}">
      <dgm:prSet/>
      <dgm:spPr/>
      <dgm:t>
        <a:bodyPr/>
        <a:lstStyle/>
        <a:p>
          <a:endParaRPr lang="en-US"/>
        </a:p>
      </dgm:t>
    </dgm:pt>
    <dgm:pt modelId="{C9ABF4DA-1466-4AE7-9AD8-47D9B876EBF1}" type="sibTrans" cxnId="{BCDD3887-B042-4E16-869F-19D208C3C58E}">
      <dgm:prSet/>
      <dgm:spPr/>
      <dgm:t>
        <a:bodyPr/>
        <a:lstStyle/>
        <a:p>
          <a:endParaRPr lang="en-US"/>
        </a:p>
      </dgm:t>
    </dgm:pt>
    <dgm:pt modelId="{7F3F3337-0D89-458F-8A9F-A4F8C89E924F}">
      <dgm:prSet/>
      <dgm:spPr/>
      <dgm:t>
        <a:bodyPr/>
        <a:lstStyle/>
        <a:p>
          <a:r>
            <a:rPr lang="en-US" b="0">
              <a:solidFill>
                <a:schemeClr val="accent1">
                  <a:lumMod val="50000"/>
                </a:schemeClr>
              </a:solidFill>
              <a:latin typeface="Calibri"/>
              <a:cs typeface="Calibri"/>
            </a:rPr>
            <a:t>Call an ambulance</a:t>
          </a:r>
        </a:p>
      </dgm:t>
    </dgm:pt>
    <dgm:pt modelId="{4397DA04-2422-42DF-8BFC-9ACAFB429A17}" type="parTrans" cxnId="{AE123213-9324-490D-9F25-3576C2457897}">
      <dgm:prSet/>
      <dgm:spPr/>
      <dgm:t>
        <a:bodyPr/>
        <a:lstStyle/>
        <a:p>
          <a:endParaRPr lang="en-US"/>
        </a:p>
      </dgm:t>
    </dgm:pt>
    <dgm:pt modelId="{C77E87B4-1F64-41A5-92EC-C04673138632}" type="sibTrans" cxnId="{AE123213-9324-490D-9F25-3576C2457897}">
      <dgm:prSet/>
      <dgm:spPr/>
      <dgm:t>
        <a:bodyPr/>
        <a:lstStyle/>
        <a:p>
          <a:endParaRPr lang="en-US"/>
        </a:p>
      </dgm:t>
    </dgm:pt>
    <dgm:pt modelId="{616A2CF3-B6ED-45CB-BFF1-A3B7DF291BD6}">
      <dgm:prSet/>
      <dgm:spPr/>
      <dgm:t>
        <a:bodyPr/>
        <a:lstStyle/>
        <a:p>
          <a:r>
            <a:rPr lang="en-US" b="0">
              <a:solidFill>
                <a:schemeClr val="accent1">
                  <a:lumMod val="50000"/>
                </a:schemeClr>
              </a:solidFill>
              <a:latin typeface="Calibri"/>
              <a:cs typeface="Calibri"/>
            </a:rPr>
            <a:t>Basic Life Support or Recovery Position if you know how to do it</a:t>
          </a:r>
        </a:p>
      </dgm:t>
    </dgm:pt>
    <dgm:pt modelId="{D5D8A5E9-8CC0-4A01-916D-9C95854E4C5E}" type="parTrans" cxnId="{F88583A7-DA2A-4081-A8A4-3B76A0849C4B}">
      <dgm:prSet/>
      <dgm:spPr/>
      <dgm:t>
        <a:bodyPr/>
        <a:lstStyle/>
        <a:p>
          <a:endParaRPr lang="en-US"/>
        </a:p>
      </dgm:t>
    </dgm:pt>
    <dgm:pt modelId="{F006E899-664D-4E68-807F-673AA79292CB}" type="sibTrans" cxnId="{F88583A7-DA2A-4081-A8A4-3B76A0849C4B}">
      <dgm:prSet/>
      <dgm:spPr/>
      <dgm:t>
        <a:bodyPr/>
        <a:lstStyle/>
        <a:p>
          <a:endParaRPr lang="en-US"/>
        </a:p>
      </dgm:t>
    </dgm:pt>
    <dgm:pt modelId="{5C087147-DA94-41C8-AA47-75D497840C1F}">
      <dgm:prSet/>
      <dgm:spPr>
        <a:solidFill>
          <a:schemeClr val="accent4">
            <a:lumMod val="40000"/>
            <a:lumOff val="60000"/>
          </a:schemeClr>
        </a:solidFill>
      </dgm:spPr>
      <dgm:t>
        <a:bodyPr/>
        <a:lstStyle/>
        <a:p>
          <a:r>
            <a:rPr lang="en-US" b="1">
              <a:solidFill>
                <a:schemeClr val="accent1">
                  <a:lumMod val="50000"/>
                </a:schemeClr>
              </a:solidFill>
              <a:latin typeface="Calibri"/>
              <a:cs typeface="Calibri"/>
            </a:rPr>
            <a:t>What does naloxone do?</a:t>
          </a:r>
        </a:p>
      </dgm:t>
    </dgm:pt>
    <dgm:pt modelId="{586C9255-CC35-4910-B750-9EE8094F4487}" type="parTrans" cxnId="{19E2C41A-488F-4779-876B-A2C1217A6F70}">
      <dgm:prSet/>
      <dgm:spPr/>
      <dgm:t>
        <a:bodyPr/>
        <a:lstStyle/>
        <a:p>
          <a:endParaRPr lang="en-US"/>
        </a:p>
      </dgm:t>
    </dgm:pt>
    <dgm:pt modelId="{AB19BA2D-1DDE-4DCE-8643-28F06050C71A}" type="sibTrans" cxnId="{19E2C41A-488F-4779-876B-A2C1217A6F70}">
      <dgm:prSet/>
      <dgm:spPr/>
      <dgm:t>
        <a:bodyPr/>
        <a:lstStyle/>
        <a:p>
          <a:endParaRPr lang="en-US"/>
        </a:p>
      </dgm:t>
    </dgm:pt>
    <dgm:pt modelId="{FD82927D-AD4A-4581-998A-AE43501362B3}">
      <dgm:prSet phldr="0"/>
      <dgm:spPr>
        <a:solidFill>
          <a:srgbClr val="E36905"/>
        </a:solidFill>
      </dgm:spPr>
      <dgm:t>
        <a:bodyPr/>
        <a:lstStyle/>
        <a:p>
          <a:pPr rtl="0"/>
          <a:r>
            <a:rPr lang="en-US" b="1" err="1">
              <a:solidFill>
                <a:schemeClr val="accent1">
                  <a:lumMod val="50000"/>
                </a:schemeClr>
              </a:solidFill>
              <a:latin typeface="Calibri"/>
              <a:cs typeface="Calibri"/>
            </a:rPr>
            <a:t>Nyxoid</a:t>
          </a:r>
          <a:r>
            <a:rPr lang="en-US" b="1">
              <a:solidFill>
                <a:schemeClr val="accent1">
                  <a:lumMod val="50000"/>
                </a:schemeClr>
              </a:solidFill>
              <a:latin typeface="Calibri"/>
              <a:cs typeface="Calibri"/>
            </a:rPr>
            <a:t>, </a:t>
          </a:r>
          <a:r>
            <a:rPr lang="en-US" b="1" err="1">
              <a:solidFill>
                <a:schemeClr val="accent1">
                  <a:lumMod val="50000"/>
                </a:schemeClr>
              </a:solidFill>
              <a:latin typeface="Calibri"/>
              <a:cs typeface="Calibri"/>
            </a:rPr>
            <a:t>Prenoxad</a:t>
          </a:r>
          <a:r>
            <a:rPr lang="en-US" b="1">
              <a:solidFill>
                <a:schemeClr val="accent1">
                  <a:lumMod val="50000"/>
                </a:schemeClr>
              </a:solidFill>
              <a:latin typeface="Calibri"/>
              <a:cs typeface="Calibri"/>
            </a:rPr>
            <a:t> or naloxone nasal spray? </a:t>
          </a:r>
        </a:p>
      </dgm:t>
    </dgm:pt>
    <dgm:pt modelId="{7D0B6FA2-0E50-44B1-8447-63A0CEDC89C6}" type="parTrans" cxnId="{B8E3B9ED-FDEB-45F9-A1B7-70E541D66835}">
      <dgm:prSet/>
      <dgm:spPr/>
      <dgm:t>
        <a:bodyPr/>
        <a:lstStyle/>
        <a:p>
          <a:endParaRPr lang="en-US"/>
        </a:p>
      </dgm:t>
    </dgm:pt>
    <dgm:pt modelId="{B55B726F-4BB9-452E-9EC1-12EAB3607C23}" type="sibTrans" cxnId="{B8E3B9ED-FDEB-45F9-A1B7-70E541D66835}">
      <dgm:prSet/>
      <dgm:spPr/>
      <dgm:t>
        <a:bodyPr/>
        <a:lstStyle/>
        <a:p>
          <a:endParaRPr lang="en-US"/>
        </a:p>
      </dgm:t>
    </dgm:pt>
    <dgm:pt modelId="{79C0BFEB-3F51-4F00-8EB4-D8ED31B6FC10}">
      <dgm:prSet/>
      <dgm:spPr>
        <a:solidFill>
          <a:srgbClr val="E38605">
            <a:alpha val="79000"/>
          </a:srgbClr>
        </a:solidFill>
      </dgm:spPr>
      <dgm:t>
        <a:bodyPr/>
        <a:lstStyle/>
        <a:p>
          <a:r>
            <a:rPr lang="en-US" b="1">
              <a:solidFill>
                <a:schemeClr val="accent1">
                  <a:lumMod val="50000"/>
                </a:schemeClr>
              </a:solidFill>
              <a:latin typeface="Calibri"/>
              <a:cs typeface="Calibri"/>
            </a:rPr>
            <a:t>How to use it</a:t>
          </a:r>
        </a:p>
      </dgm:t>
    </dgm:pt>
    <dgm:pt modelId="{0E9F44F9-E1B8-405D-8022-6D7F5D5F3B34}" type="parTrans" cxnId="{A1064442-8FA1-4D8F-8BF1-4A1D51DBDA6B}">
      <dgm:prSet/>
      <dgm:spPr/>
      <dgm:t>
        <a:bodyPr/>
        <a:lstStyle/>
        <a:p>
          <a:endParaRPr lang="en-US"/>
        </a:p>
      </dgm:t>
    </dgm:pt>
    <dgm:pt modelId="{B6FA01A6-094E-45A5-871F-2F45C0220EE0}" type="sibTrans" cxnId="{A1064442-8FA1-4D8F-8BF1-4A1D51DBDA6B}">
      <dgm:prSet/>
      <dgm:spPr/>
      <dgm:t>
        <a:bodyPr/>
        <a:lstStyle/>
        <a:p>
          <a:endParaRPr lang="en-US"/>
        </a:p>
      </dgm:t>
    </dgm:pt>
    <dgm:pt modelId="{62FF70D4-BF3C-4598-848C-B22F6C54934F}">
      <dgm:prSet phldr="0"/>
      <dgm:spPr>
        <a:solidFill>
          <a:srgbClr val="F0A132">
            <a:alpha val="87000"/>
          </a:srgbClr>
        </a:solidFill>
      </dgm:spPr>
      <dgm:t>
        <a:bodyPr/>
        <a:lstStyle/>
        <a:p>
          <a:pPr rtl="0"/>
          <a:r>
            <a:rPr lang="en-US" b="1">
              <a:solidFill>
                <a:schemeClr val="accent1">
                  <a:lumMod val="50000"/>
                </a:schemeClr>
              </a:solidFill>
              <a:latin typeface="Calibri"/>
              <a:cs typeface="Calibri"/>
            </a:rPr>
            <a:t>Issue and record supply  </a:t>
          </a:r>
        </a:p>
      </dgm:t>
    </dgm:pt>
    <dgm:pt modelId="{B66CE64D-E6B9-4A92-9D60-01416E330AB3}" type="parTrans" cxnId="{F64372D5-4741-4B15-8440-167C117C0D3F}">
      <dgm:prSet/>
      <dgm:spPr/>
      <dgm:t>
        <a:bodyPr/>
        <a:lstStyle/>
        <a:p>
          <a:endParaRPr lang="en-GB"/>
        </a:p>
      </dgm:t>
    </dgm:pt>
    <dgm:pt modelId="{43D252F6-107A-41F5-9E4D-D61578702962}" type="sibTrans" cxnId="{F64372D5-4741-4B15-8440-167C117C0D3F}">
      <dgm:prSet/>
      <dgm:spPr/>
      <dgm:t>
        <a:bodyPr/>
        <a:lstStyle/>
        <a:p>
          <a:endParaRPr lang="en-GB"/>
        </a:p>
      </dgm:t>
    </dgm:pt>
    <dgm:pt modelId="{EF5C5CAB-4C1D-4D9D-86F8-9C81F1A49EE2}" type="pres">
      <dgm:prSet presAssocID="{73BDB002-9665-4F42-8A40-AF9BA1B29ABF}" presName="linear" presStyleCnt="0">
        <dgm:presLayoutVars>
          <dgm:dir/>
          <dgm:animLvl val="lvl"/>
          <dgm:resizeHandles val="exact"/>
        </dgm:presLayoutVars>
      </dgm:prSet>
      <dgm:spPr/>
      <dgm:t>
        <a:bodyPr/>
        <a:lstStyle/>
        <a:p>
          <a:endParaRPr lang="en-US"/>
        </a:p>
      </dgm:t>
    </dgm:pt>
    <dgm:pt modelId="{C23897F7-7685-42AB-B85D-D7757962C7B4}" type="pres">
      <dgm:prSet presAssocID="{B443CB86-F081-42C6-9CEF-A3298ABD5385}" presName="parentLin" presStyleCnt="0"/>
      <dgm:spPr/>
    </dgm:pt>
    <dgm:pt modelId="{A38CED75-2A12-4DE0-AF8F-18BB3C8F16CD}" type="pres">
      <dgm:prSet presAssocID="{B443CB86-F081-42C6-9CEF-A3298ABD5385}" presName="parentLeftMargin" presStyleLbl="node1" presStyleIdx="0" presStyleCnt="6"/>
      <dgm:spPr/>
      <dgm:t>
        <a:bodyPr/>
        <a:lstStyle/>
        <a:p>
          <a:endParaRPr lang="en-US"/>
        </a:p>
      </dgm:t>
    </dgm:pt>
    <dgm:pt modelId="{9EF8DDB9-0A73-420A-AEDF-077DEE59EE32}" type="pres">
      <dgm:prSet presAssocID="{B443CB86-F081-42C6-9CEF-A3298ABD5385}" presName="parentText" presStyleLbl="node1" presStyleIdx="0" presStyleCnt="6">
        <dgm:presLayoutVars>
          <dgm:chMax val="0"/>
          <dgm:bulletEnabled val="1"/>
        </dgm:presLayoutVars>
      </dgm:prSet>
      <dgm:spPr/>
      <dgm:t>
        <a:bodyPr/>
        <a:lstStyle/>
        <a:p>
          <a:endParaRPr lang="en-US"/>
        </a:p>
      </dgm:t>
    </dgm:pt>
    <dgm:pt modelId="{61BF364C-4B8A-4D7F-9327-997610059252}" type="pres">
      <dgm:prSet presAssocID="{B443CB86-F081-42C6-9CEF-A3298ABD5385}" presName="negativeSpace" presStyleCnt="0"/>
      <dgm:spPr/>
    </dgm:pt>
    <dgm:pt modelId="{D8DBEEFE-4CA2-4354-A01B-4EB8E427E637}" type="pres">
      <dgm:prSet presAssocID="{B443CB86-F081-42C6-9CEF-A3298ABD5385}" presName="childText" presStyleLbl="conFgAcc1" presStyleIdx="0" presStyleCnt="6">
        <dgm:presLayoutVars>
          <dgm:bulletEnabled val="1"/>
        </dgm:presLayoutVars>
      </dgm:prSet>
      <dgm:spPr/>
    </dgm:pt>
    <dgm:pt modelId="{96607F67-B25A-4FAC-98CC-4E7B19B5DAAF}" type="pres">
      <dgm:prSet presAssocID="{4993B418-1A20-44E8-A49B-734598C7905F}" presName="spaceBetweenRectangles" presStyleCnt="0"/>
      <dgm:spPr/>
    </dgm:pt>
    <dgm:pt modelId="{999B4BD4-D1CE-4449-BC29-EEB2EF20C65A}" type="pres">
      <dgm:prSet presAssocID="{CBD7F46B-AC70-4AC7-B844-D73314738456}" presName="parentLin" presStyleCnt="0"/>
      <dgm:spPr/>
    </dgm:pt>
    <dgm:pt modelId="{B1C78498-23EE-4FB0-966C-2589C41A487A}" type="pres">
      <dgm:prSet presAssocID="{CBD7F46B-AC70-4AC7-B844-D73314738456}" presName="parentLeftMargin" presStyleLbl="node1" presStyleIdx="0" presStyleCnt="6"/>
      <dgm:spPr/>
      <dgm:t>
        <a:bodyPr/>
        <a:lstStyle/>
        <a:p>
          <a:endParaRPr lang="en-US"/>
        </a:p>
      </dgm:t>
    </dgm:pt>
    <dgm:pt modelId="{F03DB930-F77C-4B65-A5AF-4A893FBE1209}" type="pres">
      <dgm:prSet presAssocID="{CBD7F46B-AC70-4AC7-B844-D73314738456}" presName="parentText" presStyleLbl="node1" presStyleIdx="1" presStyleCnt="6">
        <dgm:presLayoutVars>
          <dgm:chMax val="0"/>
          <dgm:bulletEnabled val="1"/>
        </dgm:presLayoutVars>
      </dgm:prSet>
      <dgm:spPr/>
      <dgm:t>
        <a:bodyPr/>
        <a:lstStyle/>
        <a:p>
          <a:endParaRPr lang="en-US"/>
        </a:p>
      </dgm:t>
    </dgm:pt>
    <dgm:pt modelId="{B1AA1464-2470-485C-8056-1D2EC967CC52}" type="pres">
      <dgm:prSet presAssocID="{CBD7F46B-AC70-4AC7-B844-D73314738456}" presName="negativeSpace" presStyleCnt="0"/>
      <dgm:spPr/>
    </dgm:pt>
    <dgm:pt modelId="{F2DA7619-AE70-4833-AA1B-43389F0BFFF6}" type="pres">
      <dgm:prSet presAssocID="{CBD7F46B-AC70-4AC7-B844-D73314738456}" presName="childText" presStyleLbl="conFgAcc1" presStyleIdx="1" presStyleCnt="6">
        <dgm:presLayoutVars>
          <dgm:bulletEnabled val="1"/>
        </dgm:presLayoutVars>
      </dgm:prSet>
      <dgm:spPr/>
      <dgm:t>
        <a:bodyPr/>
        <a:lstStyle/>
        <a:p>
          <a:endParaRPr lang="en-US"/>
        </a:p>
      </dgm:t>
    </dgm:pt>
    <dgm:pt modelId="{E2E9D96E-7F5D-4485-A0D1-4B5D1EDFC117}" type="pres">
      <dgm:prSet presAssocID="{C9ABF4DA-1466-4AE7-9AD8-47D9B876EBF1}" presName="spaceBetweenRectangles" presStyleCnt="0"/>
      <dgm:spPr/>
    </dgm:pt>
    <dgm:pt modelId="{4A879C68-5253-4566-B162-89801C988F55}" type="pres">
      <dgm:prSet presAssocID="{5C087147-DA94-41C8-AA47-75D497840C1F}" presName="parentLin" presStyleCnt="0"/>
      <dgm:spPr/>
    </dgm:pt>
    <dgm:pt modelId="{09FA33DD-E135-49C9-AF6F-BCD94B10E2C3}" type="pres">
      <dgm:prSet presAssocID="{5C087147-DA94-41C8-AA47-75D497840C1F}" presName="parentLeftMargin" presStyleLbl="node1" presStyleIdx="1" presStyleCnt="6"/>
      <dgm:spPr/>
      <dgm:t>
        <a:bodyPr/>
        <a:lstStyle/>
        <a:p>
          <a:endParaRPr lang="en-US"/>
        </a:p>
      </dgm:t>
    </dgm:pt>
    <dgm:pt modelId="{3F03BB73-BF7A-47AD-ADCB-3A0B034B59FD}" type="pres">
      <dgm:prSet presAssocID="{5C087147-DA94-41C8-AA47-75D497840C1F}" presName="parentText" presStyleLbl="node1" presStyleIdx="2" presStyleCnt="6">
        <dgm:presLayoutVars>
          <dgm:chMax val="0"/>
          <dgm:bulletEnabled val="1"/>
        </dgm:presLayoutVars>
      </dgm:prSet>
      <dgm:spPr/>
      <dgm:t>
        <a:bodyPr/>
        <a:lstStyle/>
        <a:p>
          <a:endParaRPr lang="en-US"/>
        </a:p>
      </dgm:t>
    </dgm:pt>
    <dgm:pt modelId="{9AF8135F-8EB7-41DE-9166-041DC9B66956}" type="pres">
      <dgm:prSet presAssocID="{5C087147-DA94-41C8-AA47-75D497840C1F}" presName="negativeSpace" presStyleCnt="0"/>
      <dgm:spPr/>
    </dgm:pt>
    <dgm:pt modelId="{BE74E914-531A-484F-B472-E0CC930AA4E7}" type="pres">
      <dgm:prSet presAssocID="{5C087147-DA94-41C8-AA47-75D497840C1F}" presName="childText" presStyleLbl="conFgAcc1" presStyleIdx="2" presStyleCnt="6">
        <dgm:presLayoutVars>
          <dgm:bulletEnabled val="1"/>
        </dgm:presLayoutVars>
      </dgm:prSet>
      <dgm:spPr/>
    </dgm:pt>
    <dgm:pt modelId="{6D146907-C046-441F-92A2-D94ADDD2F5D6}" type="pres">
      <dgm:prSet presAssocID="{AB19BA2D-1DDE-4DCE-8643-28F06050C71A}" presName="spaceBetweenRectangles" presStyleCnt="0"/>
      <dgm:spPr/>
    </dgm:pt>
    <dgm:pt modelId="{2460CDD5-9C4E-471A-8977-D0E8E8D29EFE}" type="pres">
      <dgm:prSet presAssocID="{FD82927D-AD4A-4581-998A-AE43501362B3}" presName="parentLin" presStyleCnt="0"/>
      <dgm:spPr/>
    </dgm:pt>
    <dgm:pt modelId="{BEEBE023-571A-45B2-8638-83F52BBE8732}" type="pres">
      <dgm:prSet presAssocID="{FD82927D-AD4A-4581-998A-AE43501362B3}" presName="parentLeftMargin" presStyleLbl="node1" presStyleIdx="2" presStyleCnt="6"/>
      <dgm:spPr/>
      <dgm:t>
        <a:bodyPr/>
        <a:lstStyle/>
        <a:p>
          <a:endParaRPr lang="en-US"/>
        </a:p>
      </dgm:t>
    </dgm:pt>
    <dgm:pt modelId="{18EB42FC-C6F5-4978-A981-98BFF4AE3F81}" type="pres">
      <dgm:prSet presAssocID="{FD82927D-AD4A-4581-998A-AE43501362B3}" presName="parentText" presStyleLbl="node1" presStyleIdx="3" presStyleCnt="6">
        <dgm:presLayoutVars>
          <dgm:chMax val="0"/>
          <dgm:bulletEnabled val="1"/>
        </dgm:presLayoutVars>
      </dgm:prSet>
      <dgm:spPr/>
      <dgm:t>
        <a:bodyPr/>
        <a:lstStyle/>
        <a:p>
          <a:endParaRPr lang="en-US"/>
        </a:p>
      </dgm:t>
    </dgm:pt>
    <dgm:pt modelId="{7D5A9783-C465-4A01-8392-0741D783683F}" type="pres">
      <dgm:prSet presAssocID="{FD82927D-AD4A-4581-998A-AE43501362B3}" presName="negativeSpace" presStyleCnt="0"/>
      <dgm:spPr/>
    </dgm:pt>
    <dgm:pt modelId="{52D2ACE7-3A75-404F-A4DF-0E2ABC11A84A}" type="pres">
      <dgm:prSet presAssocID="{FD82927D-AD4A-4581-998A-AE43501362B3}" presName="childText" presStyleLbl="conFgAcc1" presStyleIdx="3" presStyleCnt="6">
        <dgm:presLayoutVars>
          <dgm:bulletEnabled val="1"/>
        </dgm:presLayoutVars>
      </dgm:prSet>
      <dgm:spPr/>
    </dgm:pt>
    <dgm:pt modelId="{EF53676F-AE76-41EB-A403-7ED3581A62AC}" type="pres">
      <dgm:prSet presAssocID="{B55B726F-4BB9-452E-9EC1-12EAB3607C23}" presName="spaceBetweenRectangles" presStyleCnt="0"/>
      <dgm:spPr/>
    </dgm:pt>
    <dgm:pt modelId="{5D4EDE0E-6C2C-424D-AD75-910E1C50BDB1}" type="pres">
      <dgm:prSet presAssocID="{79C0BFEB-3F51-4F00-8EB4-D8ED31B6FC10}" presName="parentLin" presStyleCnt="0"/>
      <dgm:spPr/>
    </dgm:pt>
    <dgm:pt modelId="{93101E6D-2F6F-4B81-B36B-0FF384088E67}" type="pres">
      <dgm:prSet presAssocID="{79C0BFEB-3F51-4F00-8EB4-D8ED31B6FC10}" presName="parentLeftMargin" presStyleLbl="node1" presStyleIdx="3" presStyleCnt="6"/>
      <dgm:spPr/>
      <dgm:t>
        <a:bodyPr/>
        <a:lstStyle/>
        <a:p>
          <a:endParaRPr lang="en-US"/>
        </a:p>
      </dgm:t>
    </dgm:pt>
    <dgm:pt modelId="{4D281DF2-6B40-41AA-9A58-8B75E8F2D306}" type="pres">
      <dgm:prSet presAssocID="{79C0BFEB-3F51-4F00-8EB4-D8ED31B6FC10}" presName="parentText" presStyleLbl="node1" presStyleIdx="4" presStyleCnt="6">
        <dgm:presLayoutVars>
          <dgm:chMax val="0"/>
          <dgm:bulletEnabled val="1"/>
        </dgm:presLayoutVars>
      </dgm:prSet>
      <dgm:spPr/>
      <dgm:t>
        <a:bodyPr/>
        <a:lstStyle/>
        <a:p>
          <a:endParaRPr lang="en-US"/>
        </a:p>
      </dgm:t>
    </dgm:pt>
    <dgm:pt modelId="{D8F91D8D-6438-4D31-BCC6-E1B62751A06B}" type="pres">
      <dgm:prSet presAssocID="{79C0BFEB-3F51-4F00-8EB4-D8ED31B6FC10}" presName="negativeSpace" presStyleCnt="0"/>
      <dgm:spPr/>
    </dgm:pt>
    <dgm:pt modelId="{CB3303A2-74FA-457E-B196-189EE0410442}" type="pres">
      <dgm:prSet presAssocID="{79C0BFEB-3F51-4F00-8EB4-D8ED31B6FC10}" presName="childText" presStyleLbl="conFgAcc1" presStyleIdx="4" presStyleCnt="6">
        <dgm:presLayoutVars>
          <dgm:bulletEnabled val="1"/>
        </dgm:presLayoutVars>
      </dgm:prSet>
      <dgm:spPr/>
    </dgm:pt>
    <dgm:pt modelId="{CB832596-7A19-47AD-BCCB-44380BF0643D}" type="pres">
      <dgm:prSet presAssocID="{B6FA01A6-094E-45A5-871F-2F45C0220EE0}" presName="spaceBetweenRectangles" presStyleCnt="0"/>
      <dgm:spPr/>
    </dgm:pt>
    <dgm:pt modelId="{67582872-98A8-48ED-A51A-A9E82EFDEDB8}" type="pres">
      <dgm:prSet presAssocID="{62FF70D4-BF3C-4598-848C-B22F6C54934F}" presName="parentLin" presStyleCnt="0"/>
      <dgm:spPr/>
    </dgm:pt>
    <dgm:pt modelId="{19CE908F-4A6F-4DF7-8084-F5A8AD71AD73}" type="pres">
      <dgm:prSet presAssocID="{62FF70D4-BF3C-4598-848C-B22F6C54934F}" presName="parentLeftMargin" presStyleLbl="node1" presStyleIdx="4" presStyleCnt="6"/>
      <dgm:spPr/>
      <dgm:t>
        <a:bodyPr/>
        <a:lstStyle/>
        <a:p>
          <a:endParaRPr lang="en-US"/>
        </a:p>
      </dgm:t>
    </dgm:pt>
    <dgm:pt modelId="{AF02C17F-B51B-4F23-A4C6-36E0EA8BAD59}" type="pres">
      <dgm:prSet presAssocID="{62FF70D4-BF3C-4598-848C-B22F6C54934F}" presName="parentText" presStyleLbl="node1" presStyleIdx="5" presStyleCnt="6">
        <dgm:presLayoutVars>
          <dgm:chMax val="0"/>
          <dgm:bulletEnabled val="1"/>
        </dgm:presLayoutVars>
      </dgm:prSet>
      <dgm:spPr/>
      <dgm:t>
        <a:bodyPr/>
        <a:lstStyle/>
        <a:p>
          <a:endParaRPr lang="en-US"/>
        </a:p>
      </dgm:t>
    </dgm:pt>
    <dgm:pt modelId="{CBF00D33-D481-4564-B112-5A1C2AD34DF1}" type="pres">
      <dgm:prSet presAssocID="{62FF70D4-BF3C-4598-848C-B22F6C54934F}" presName="negativeSpace" presStyleCnt="0"/>
      <dgm:spPr/>
    </dgm:pt>
    <dgm:pt modelId="{CAC84DC2-FC6C-4AAB-BB20-0533921E0707}" type="pres">
      <dgm:prSet presAssocID="{62FF70D4-BF3C-4598-848C-B22F6C54934F}" presName="childText" presStyleLbl="conFgAcc1" presStyleIdx="5" presStyleCnt="6">
        <dgm:presLayoutVars>
          <dgm:bulletEnabled val="1"/>
        </dgm:presLayoutVars>
      </dgm:prSet>
      <dgm:spPr/>
    </dgm:pt>
  </dgm:ptLst>
  <dgm:cxnLst>
    <dgm:cxn modelId="{785F9DC1-876C-4552-950E-D3CB50223701}" type="presOf" srcId="{62FF70D4-BF3C-4598-848C-B22F6C54934F}" destId="{19CE908F-4A6F-4DF7-8084-F5A8AD71AD73}" srcOrd="0" destOrd="0" presId="urn:microsoft.com/office/officeart/2005/8/layout/list1"/>
    <dgm:cxn modelId="{A1064442-8FA1-4D8F-8BF1-4A1D51DBDA6B}" srcId="{73BDB002-9665-4F42-8A40-AF9BA1B29ABF}" destId="{79C0BFEB-3F51-4F00-8EB4-D8ED31B6FC10}" srcOrd="4" destOrd="0" parTransId="{0E9F44F9-E1B8-405D-8022-6D7F5D5F3B34}" sibTransId="{B6FA01A6-094E-45A5-871F-2F45C0220EE0}"/>
    <dgm:cxn modelId="{B8E3B9ED-FDEB-45F9-A1B7-70E541D66835}" srcId="{73BDB002-9665-4F42-8A40-AF9BA1B29ABF}" destId="{FD82927D-AD4A-4581-998A-AE43501362B3}" srcOrd="3" destOrd="0" parTransId="{7D0B6FA2-0E50-44B1-8447-63A0CEDC89C6}" sibTransId="{B55B726F-4BB9-452E-9EC1-12EAB3607C23}"/>
    <dgm:cxn modelId="{B45B18C9-5559-48A6-A67C-BAFF25717D9B}" type="presOf" srcId="{7F3F3337-0D89-458F-8A9F-A4F8C89E924F}" destId="{F2DA7619-AE70-4833-AA1B-43389F0BFFF6}" srcOrd="0" destOrd="0" presId="urn:microsoft.com/office/officeart/2005/8/layout/list1"/>
    <dgm:cxn modelId="{612E67C6-18A1-4CB4-8F60-3EA06FBE61E2}" type="presOf" srcId="{79C0BFEB-3F51-4F00-8EB4-D8ED31B6FC10}" destId="{93101E6D-2F6F-4B81-B36B-0FF384088E67}" srcOrd="0" destOrd="0" presId="urn:microsoft.com/office/officeart/2005/8/layout/list1"/>
    <dgm:cxn modelId="{5370D59D-B3C5-465F-B9FD-4DB300F6EB85}" type="presOf" srcId="{CBD7F46B-AC70-4AC7-B844-D73314738456}" destId="{B1C78498-23EE-4FB0-966C-2589C41A487A}" srcOrd="0" destOrd="0" presId="urn:microsoft.com/office/officeart/2005/8/layout/list1"/>
    <dgm:cxn modelId="{82A434C2-1B04-453A-B5C1-41FE214D5D97}" type="presOf" srcId="{B443CB86-F081-42C6-9CEF-A3298ABD5385}" destId="{9EF8DDB9-0A73-420A-AEDF-077DEE59EE32}" srcOrd="1" destOrd="0" presId="urn:microsoft.com/office/officeart/2005/8/layout/list1"/>
    <dgm:cxn modelId="{8F1F0E84-6C99-4569-B654-3344D169FC2B}" type="presOf" srcId="{79C0BFEB-3F51-4F00-8EB4-D8ED31B6FC10}" destId="{4D281DF2-6B40-41AA-9A58-8B75E8F2D306}" srcOrd="1" destOrd="0" presId="urn:microsoft.com/office/officeart/2005/8/layout/list1"/>
    <dgm:cxn modelId="{61029530-6264-4719-99E0-610F63D213CD}" type="presOf" srcId="{FD82927D-AD4A-4581-998A-AE43501362B3}" destId="{BEEBE023-571A-45B2-8638-83F52BBE8732}" srcOrd="0" destOrd="0" presId="urn:microsoft.com/office/officeart/2005/8/layout/list1"/>
    <dgm:cxn modelId="{F88583A7-DA2A-4081-A8A4-3B76A0849C4B}" srcId="{CBD7F46B-AC70-4AC7-B844-D73314738456}" destId="{616A2CF3-B6ED-45CB-BFF1-A3B7DF291BD6}" srcOrd="1" destOrd="0" parTransId="{D5D8A5E9-8CC0-4A01-916D-9C95854E4C5E}" sibTransId="{F006E899-664D-4E68-807F-673AA79292CB}"/>
    <dgm:cxn modelId="{31ACE065-BA20-4FA1-8656-9E2BEE52DC1D}" srcId="{73BDB002-9665-4F42-8A40-AF9BA1B29ABF}" destId="{B443CB86-F081-42C6-9CEF-A3298ABD5385}" srcOrd="0" destOrd="0" parTransId="{A3A08B03-B323-44F3-ACD7-7FA3F0C963E7}" sibTransId="{4993B418-1A20-44E8-A49B-734598C7905F}"/>
    <dgm:cxn modelId="{93ACA4F5-7E74-411E-8E19-534980B484A5}" type="presOf" srcId="{FD82927D-AD4A-4581-998A-AE43501362B3}" destId="{18EB42FC-C6F5-4978-A981-98BFF4AE3F81}" srcOrd="1" destOrd="0" presId="urn:microsoft.com/office/officeart/2005/8/layout/list1"/>
    <dgm:cxn modelId="{E6C01AD1-D9C3-4097-93CC-734E89FDC3C1}" type="presOf" srcId="{B443CB86-F081-42C6-9CEF-A3298ABD5385}" destId="{A38CED75-2A12-4DE0-AF8F-18BB3C8F16CD}" srcOrd="0" destOrd="0" presId="urn:microsoft.com/office/officeart/2005/8/layout/list1"/>
    <dgm:cxn modelId="{A5588CE9-1962-44AE-8638-DCB6002A6ECF}" type="presOf" srcId="{CBD7F46B-AC70-4AC7-B844-D73314738456}" destId="{F03DB930-F77C-4B65-A5AF-4A893FBE1209}" srcOrd="1" destOrd="0" presId="urn:microsoft.com/office/officeart/2005/8/layout/list1"/>
    <dgm:cxn modelId="{3DF528B3-4EF8-4AF5-9B57-B4FA00F9697E}" type="presOf" srcId="{62FF70D4-BF3C-4598-848C-B22F6C54934F}" destId="{AF02C17F-B51B-4F23-A4C6-36E0EA8BAD59}" srcOrd="1" destOrd="0" presId="urn:microsoft.com/office/officeart/2005/8/layout/list1"/>
    <dgm:cxn modelId="{1E716CD1-60C7-4B08-BB59-21B7F8528E7E}" type="presOf" srcId="{5C087147-DA94-41C8-AA47-75D497840C1F}" destId="{3F03BB73-BF7A-47AD-ADCB-3A0B034B59FD}" srcOrd="1" destOrd="0" presId="urn:microsoft.com/office/officeart/2005/8/layout/list1"/>
    <dgm:cxn modelId="{AE123213-9324-490D-9F25-3576C2457897}" srcId="{CBD7F46B-AC70-4AC7-B844-D73314738456}" destId="{7F3F3337-0D89-458F-8A9F-A4F8C89E924F}" srcOrd="0" destOrd="0" parTransId="{4397DA04-2422-42DF-8BFC-9ACAFB429A17}" sibTransId="{C77E87B4-1F64-41A5-92EC-C04673138632}"/>
    <dgm:cxn modelId="{F64372D5-4741-4B15-8440-167C117C0D3F}" srcId="{73BDB002-9665-4F42-8A40-AF9BA1B29ABF}" destId="{62FF70D4-BF3C-4598-848C-B22F6C54934F}" srcOrd="5" destOrd="0" parTransId="{B66CE64D-E6B9-4A92-9D60-01416E330AB3}" sibTransId="{43D252F6-107A-41F5-9E4D-D61578702962}"/>
    <dgm:cxn modelId="{BCDD3887-B042-4E16-869F-19D208C3C58E}" srcId="{73BDB002-9665-4F42-8A40-AF9BA1B29ABF}" destId="{CBD7F46B-AC70-4AC7-B844-D73314738456}" srcOrd="1" destOrd="0" parTransId="{3A316714-FE4F-40B9-A746-570CB14917EA}" sibTransId="{C9ABF4DA-1466-4AE7-9AD8-47D9B876EBF1}"/>
    <dgm:cxn modelId="{19E2C41A-488F-4779-876B-A2C1217A6F70}" srcId="{73BDB002-9665-4F42-8A40-AF9BA1B29ABF}" destId="{5C087147-DA94-41C8-AA47-75D497840C1F}" srcOrd="2" destOrd="0" parTransId="{586C9255-CC35-4910-B750-9EE8094F4487}" sibTransId="{AB19BA2D-1DDE-4DCE-8643-28F06050C71A}"/>
    <dgm:cxn modelId="{4E283D0D-A686-430E-A797-6AA71E050723}" type="presOf" srcId="{5C087147-DA94-41C8-AA47-75D497840C1F}" destId="{09FA33DD-E135-49C9-AF6F-BCD94B10E2C3}" srcOrd="0" destOrd="0" presId="urn:microsoft.com/office/officeart/2005/8/layout/list1"/>
    <dgm:cxn modelId="{39761AC0-7E6E-46E5-8641-F65E928B2768}" type="presOf" srcId="{73BDB002-9665-4F42-8A40-AF9BA1B29ABF}" destId="{EF5C5CAB-4C1D-4D9D-86F8-9C81F1A49EE2}" srcOrd="0" destOrd="0" presId="urn:microsoft.com/office/officeart/2005/8/layout/list1"/>
    <dgm:cxn modelId="{F43F4CE4-678C-48AD-9703-B44BCE952F56}" type="presOf" srcId="{616A2CF3-B6ED-45CB-BFF1-A3B7DF291BD6}" destId="{F2DA7619-AE70-4833-AA1B-43389F0BFFF6}" srcOrd="0" destOrd="1" presId="urn:microsoft.com/office/officeart/2005/8/layout/list1"/>
    <dgm:cxn modelId="{A8CD228E-4659-419E-905D-142984E20A8E}" type="presParOf" srcId="{EF5C5CAB-4C1D-4D9D-86F8-9C81F1A49EE2}" destId="{C23897F7-7685-42AB-B85D-D7757962C7B4}" srcOrd="0" destOrd="0" presId="urn:microsoft.com/office/officeart/2005/8/layout/list1"/>
    <dgm:cxn modelId="{D77D8C6E-110B-4CDD-9A44-B5990D487F3B}" type="presParOf" srcId="{C23897F7-7685-42AB-B85D-D7757962C7B4}" destId="{A38CED75-2A12-4DE0-AF8F-18BB3C8F16CD}" srcOrd="0" destOrd="0" presId="urn:microsoft.com/office/officeart/2005/8/layout/list1"/>
    <dgm:cxn modelId="{05A80694-87DF-446D-8DD8-7577101E5FBB}" type="presParOf" srcId="{C23897F7-7685-42AB-B85D-D7757962C7B4}" destId="{9EF8DDB9-0A73-420A-AEDF-077DEE59EE32}" srcOrd="1" destOrd="0" presId="urn:microsoft.com/office/officeart/2005/8/layout/list1"/>
    <dgm:cxn modelId="{1D7D404C-DC91-476A-ABD3-636486C940CC}" type="presParOf" srcId="{EF5C5CAB-4C1D-4D9D-86F8-9C81F1A49EE2}" destId="{61BF364C-4B8A-4D7F-9327-997610059252}" srcOrd="1" destOrd="0" presId="urn:microsoft.com/office/officeart/2005/8/layout/list1"/>
    <dgm:cxn modelId="{3C47E554-DBB4-4738-9FE6-21AA7C312AFA}" type="presParOf" srcId="{EF5C5CAB-4C1D-4D9D-86F8-9C81F1A49EE2}" destId="{D8DBEEFE-4CA2-4354-A01B-4EB8E427E637}" srcOrd="2" destOrd="0" presId="urn:microsoft.com/office/officeart/2005/8/layout/list1"/>
    <dgm:cxn modelId="{C1A22118-8B24-4DFC-B3AB-219BA2365013}" type="presParOf" srcId="{EF5C5CAB-4C1D-4D9D-86F8-9C81F1A49EE2}" destId="{96607F67-B25A-4FAC-98CC-4E7B19B5DAAF}" srcOrd="3" destOrd="0" presId="urn:microsoft.com/office/officeart/2005/8/layout/list1"/>
    <dgm:cxn modelId="{913F36BB-CF2D-4902-9024-7D835288F7AA}" type="presParOf" srcId="{EF5C5CAB-4C1D-4D9D-86F8-9C81F1A49EE2}" destId="{999B4BD4-D1CE-4449-BC29-EEB2EF20C65A}" srcOrd="4" destOrd="0" presId="urn:microsoft.com/office/officeart/2005/8/layout/list1"/>
    <dgm:cxn modelId="{89488F90-9051-4DEE-BE6A-DE5106B070EF}" type="presParOf" srcId="{999B4BD4-D1CE-4449-BC29-EEB2EF20C65A}" destId="{B1C78498-23EE-4FB0-966C-2589C41A487A}" srcOrd="0" destOrd="0" presId="urn:microsoft.com/office/officeart/2005/8/layout/list1"/>
    <dgm:cxn modelId="{C31B808E-8CDF-4F93-AF0A-60C1BF326360}" type="presParOf" srcId="{999B4BD4-D1CE-4449-BC29-EEB2EF20C65A}" destId="{F03DB930-F77C-4B65-A5AF-4A893FBE1209}" srcOrd="1" destOrd="0" presId="urn:microsoft.com/office/officeart/2005/8/layout/list1"/>
    <dgm:cxn modelId="{39BE509B-2882-4E5E-B210-C663BA505AE5}" type="presParOf" srcId="{EF5C5CAB-4C1D-4D9D-86F8-9C81F1A49EE2}" destId="{B1AA1464-2470-485C-8056-1D2EC967CC52}" srcOrd="5" destOrd="0" presId="urn:microsoft.com/office/officeart/2005/8/layout/list1"/>
    <dgm:cxn modelId="{0E8E5E62-0F5F-43FB-AF8D-84AE503ECFCB}" type="presParOf" srcId="{EF5C5CAB-4C1D-4D9D-86F8-9C81F1A49EE2}" destId="{F2DA7619-AE70-4833-AA1B-43389F0BFFF6}" srcOrd="6" destOrd="0" presId="urn:microsoft.com/office/officeart/2005/8/layout/list1"/>
    <dgm:cxn modelId="{CFAC24AB-77DD-40D1-A2D1-F7F6218906A4}" type="presParOf" srcId="{EF5C5CAB-4C1D-4D9D-86F8-9C81F1A49EE2}" destId="{E2E9D96E-7F5D-4485-A0D1-4B5D1EDFC117}" srcOrd="7" destOrd="0" presId="urn:microsoft.com/office/officeart/2005/8/layout/list1"/>
    <dgm:cxn modelId="{7E4042B8-6CF1-4F29-A51E-FC27FDE84F9C}" type="presParOf" srcId="{EF5C5CAB-4C1D-4D9D-86F8-9C81F1A49EE2}" destId="{4A879C68-5253-4566-B162-89801C988F55}" srcOrd="8" destOrd="0" presId="urn:microsoft.com/office/officeart/2005/8/layout/list1"/>
    <dgm:cxn modelId="{139231DC-371C-4438-A015-C65C7FFCDFD2}" type="presParOf" srcId="{4A879C68-5253-4566-B162-89801C988F55}" destId="{09FA33DD-E135-49C9-AF6F-BCD94B10E2C3}" srcOrd="0" destOrd="0" presId="urn:microsoft.com/office/officeart/2005/8/layout/list1"/>
    <dgm:cxn modelId="{A43E2E51-D81D-45A7-ACBB-B192D49047FE}" type="presParOf" srcId="{4A879C68-5253-4566-B162-89801C988F55}" destId="{3F03BB73-BF7A-47AD-ADCB-3A0B034B59FD}" srcOrd="1" destOrd="0" presId="urn:microsoft.com/office/officeart/2005/8/layout/list1"/>
    <dgm:cxn modelId="{F62FF83B-9061-4370-8293-78F004286C4C}" type="presParOf" srcId="{EF5C5CAB-4C1D-4D9D-86F8-9C81F1A49EE2}" destId="{9AF8135F-8EB7-41DE-9166-041DC9B66956}" srcOrd="9" destOrd="0" presId="urn:microsoft.com/office/officeart/2005/8/layout/list1"/>
    <dgm:cxn modelId="{80B65DB0-840A-4CEB-8A6B-B66686294A37}" type="presParOf" srcId="{EF5C5CAB-4C1D-4D9D-86F8-9C81F1A49EE2}" destId="{BE74E914-531A-484F-B472-E0CC930AA4E7}" srcOrd="10" destOrd="0" presId="urn:microsoft.com/office/officeart/2005/8/layout/list1"/>
    <dgm:cxn modelId="{04A506D3-8277-4BE4-B77C-0BDB4E6AFD6E}" type="presParOf" srcId="{EF5C5CAB-4C1D-4D9D-86F8-9C81F1A49EE2}" destId="{6D146907-C046-441F-92A2-D94ADDD2F5D6}" srcOrd="11" destOrd="0" presId="urn:microsoft.com/office/officeart/2005/8/layout/list1"/>
    <dgm:cxn modelId="{C70DB2C1-DB92-4332-93EB-913233C7AE96}" type="presParOf" srcId="{EF5C5CAB-4C1D-4D9D-86F8-9C81F1A49EE2}" destId="{2460CDD5-9C4E-471A-8977-D0E8E8D29EFE}" srcOrd="12" destOrd="0" presId="urn:microsoft.com/office/officeart/2005/8/layout/list1"/>
    <dgm:cxn modelId="{189226BB-E086-470C-BBDA-AF33B33787DF}" type="presParOf" srcId="{2460CDD5-9C4E-471A-8977-D0E8E8D29EFE}" destId="{BEEBE023-571A-45B2-8638-83F52BBE8732}" srcOrd="0" destOrd="0" presId="urn:microsoft.com/office/officeart/2005/8/layout/list1"/>
    <dgm:cxn modelId="{3A998AB7-5E10-4E96-AC12-C51AF223C9F4}" type="presParOf" srcId="{2460CDD5-9C4E-471A-8977-D0E8E8D29EFE}" destId="{18EB42FC-C6F5-4978-A981-98BFF4AE3F81}" srcOrd="1" destOrd="0" presId="urn:microsoft.com/office/officeart/2005/8/layout/list1"/>
    <dgm:cxn modelId="{9903601E-244E-4A79-96F7-E923FDB355A3}" type="presParOf" srcId="{EF5C5CAB-4C1D-4D9D-86F8-9C81F1A49EE2}" destId="{7D5A9783-C465-4A01-8392-0741D783683F}" srcOrd="13" destOrd="0" presId="urn:microsoft.com/office/officeart/2005/8/layout/list1"/>
    <dgm:cxn modelId="{14DA96A9-761F-4F6E-9386-FB1EDF602539}" type="presParOf" srcId="{EF5C5CAB-4C1D-4D9D-86F8-9C81F1A49EE2}" destId="{52D2ACE7-3A75-404F-A4DF-0E2ABC11A84A}" srcOrd="14" destOrd="0" presId="urn:microsoft.com/office/officeart/2005/8/layout/list1"/>
    <dgm:cxn modelId="{C61B5450-9D5B-41DB-843D-7D2AA1F12553}" type="presParOf" srcId="{EF5C5CAB-4C1D-4D9D-86F8-9C81F1A49EE2}" destId="{EF53676F-AE76-41EB-A403-7ED3581A62AC}" srcOrd="15" destOrd="0" presId="urn:microsoft.com/office/officeart/2005/8/layout/list1"/>
    <dgm:cxn modelId="{4EEFE60E-A122-4461-871A-B7E43DC488D0}" type="presParOf" srcId="{EF5C5CAB-4C1D-4D9D-86F8-9C81F1A49EE2}" destId="{5D4EDE0E-6C2C-424D-AD75-910E1C50BDB1}" srcOrd="16" destOrd="0" presId="urn:microsoft.com/office/officeart/2005/8/layout/list1"/>
    <dgm:cxn modelId="{855F3D21-6A39-4F20-AA6D-45DD0FDB49C2}" type="presParOf" srcId="{5D4EDE0E-6C2C-424D-AD75-910E1C50BDB1}" destId="{93101E6D-2F6F-4B81-B36B-0FF384088E67}" srcOrd="0" destOrd="0" presId="urn:microsoft.com/office/officeart/2005/8/layout/list1"/>
    <dgm:cxn modelId="{F2573DFD-B62E-485B-BDF0-20F8465BC550}" type="presParOf" srcId="{5D4EDE0E-6C2C-424D-AD75-910E1C50BDB1}" destId="{4D281DF2-6B40-41AA-9A58-8B75E8F2D306}" srcOrd="1" destOrd="0" presId="urn:microsoft.com/office/officeart/2005/8/layout/list1"/>
    <dgm:cxn modelId="{87BF6ED5-4E44-4BC5-950E-E3BD944533D4}" type="presParOf" srcId="{EF5C5CAB-4C1D-4D9D-86F8-9C81F1A49EE2}" destId="{D8F91D8D-6438-4D31-BCC6-E1B62751A06B}" srcOrd="17" destOrd="0" presId="urn:microsoft.com/office/officeart/2005/8/layout/list1"/>
    <dgm:cxn modelId="{18D674F4-B811-4647-A9E0-6454624952F3}" type="presParOf" srcId="{EF5C5CAB-4C1D-4D9D-86F8-9C81F1A49EE2}" destId="{CB3303A2-74FA-457E-B196-189EE0410442}" srcOrd="18" destOrd="0" presId="urn:microsoft.com/office/officeart/2005/8/layout/list1"/>
    <dgm:cxn modelId="{5FD15939-B3F4-4508-BDBC-2E2613C19473}" type="presParOf" srcId="{EF5C5CAB-4C1D-4D9D-86F8-9C81F1A49EE2}" destId="{CB832596-7A19-47AD-BCCB-44380BF0643D}" srcOrd="19" destOrd="0" presId="urn:microsoft.com/office/officeart/2005/8/layout/list1"/>
    <dgm:cxn modelId="{1E05AE05-392A-4DDA-B095-601DDDB0C96D}" type="presParOf" srcId="{EF5C5CAB-4C1D-4D9D-86F8-9C81F1A49EE2}" destId="{67582872-98A8-48ED-A51A-A9E82EFDEDB8}" srcOrd="20" destOrd="0" presId="urn:microsoft.com/office/officeart/2005/8/layout/list1"/>
    <dgm:cxn modelId="{D4EA7A8E-1AB0-48BE-9F21-FCD54BF12C68}" type="presParOf" srcId="{67582872-98A8-48ED-A51A-A9E82EFDEDB8}" destId="{19CE908F-4A6F-4DF7-8084-F5A8AD71AD73}" srcOrd="0" destOrd="0" presId="urn:microsoft.com/office/officeart/2005/8/layout/list1"/>
    <dgm:cxn modelId="{EF24B6CE-3301-4FCC-B1F0-271B06163908}" type="presParOf" srcId="{67582872-98A8-48ED-A51A-A9E82EFDEDB8}" destId="{AF02C17F-B51B-4F23-A4C6-36E0EA8BAD59}" srcOrd="1" destOrd="0" presId="urn:microsoft.com/office/officeart/2005/8/layout/list1"/>
    <dgm:cxn modelId="{C81C77E9-27DD-4772-8E5D-5D00BC889F54}" type="presParOf" srcId="{EF5C5CAB-4C1D-4D9D-86F8-9C81F1A49EE2}" destId="{CBF00D33-D481-4564-B112-5A1C2AD34DF1}" srcOrd="21" destOrd="0" presId="urn:microsoft.com/office/officeart/2005/8/layout/list1"/>
    <dgm:cxn modelId="{333DDFD3-7F53-4287-B75A-BCC98AF7FC2E}" type="presParOf" srcId="{EF5C5CAB-4C1D-4D9D-86F8-9C81F1A49EE2}" destId="{CAC84DC2-FC6C-4AAB-BB20-0533921E070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799458-4557-4A0E-83DD-1E04A2479B0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DD020D5-681E-498A-811D-67245A8AF87C}">
      <dgm:prSet phldr="0"/>
      <dgm:spPr/>
      <dgm:t>
        <a:bodyPr/>
        <a:lstStyle/>
        <a:p>
          <a:r>
            <a:rPr lang="en-US" b="1">
              <a:latin typeface="Calibri Light" panose="020F0302020204030204"/>
            </a:rPr>
            <a:t>BRIEF</a:t>
          </a:r>
          <a:endParaRPr lang="en-US" b="1"/>
        </a:p>
      </dgm:t>
    </dgm:pt>
    <dgm:pt modelId="{5A55ECCD-92A5-41CA-BE4D-4E6C253E03F4}" type="parTrans" cxnId="{93F0E333-04D2-41B1-85FB-AD8F6A832DF1}">
      <dgm:prSet/>
      <dgm:spPr/>
      <dgm:t>
        <a:bodyPr/>
        <a:lstStyle/>
        <a:p>
          <a:endParaRPr lang="en-US"/>
        </a:p>
      </dgm:t>
    </dgm:pt>
    <dgm:pt modelId="{A18FC232-60BC-41F1-9F21-98F93FBC011F}" type="sibTrans" cxnId="{93F0E333-04D2-41B1-85FB-AD8F6A832DF1}">
      <dgm:prSet/>
      <dgm:spPr/>
      <dgm:t>
        <a:bodyPr/>
        <a:lstStyle/>
        <a:p>
          <a:endParaRPr lang="en-US"/>
        </a:p>
      </dgm:t>
    </dgm:pt>
    <dgm:pt modelId="{1B61DFC1-8908-4D31-AC9C-4973A69E1106}">
      <dgm:prSet/>
      <dgm:spPr/>
      <dgm:t>
        <a:bodyPr/>
        <a:lstStyle/>
        <a:p>
          <a:r>
            <a:rPr lang="en-US"/>
            <a:t>Deliver as a brief intervention</a:t>
          </a:r>
        </a:p>
      </dgm:t>
    </dgm:pt>
    <dgm:pt modelId="{A29ADDA6-20BB-4277-8AA2-68C411D64E6C}" type="parTrans" cxnId="{CC4BC819-5E7C-477B-9207-CCC5005F3B9E}">
      <dgm:prSet/>
      <dgm:spPr/>
      <dgm:t>
        <a:bodyPr/>
        <a:lstStyle/>
        <a:p>
          <a:endParaRPr lang="en-US"/>
        </a:p>
      </dgm:t>
    </dgm:pt>
    <dgm:pt modelId="{47D8B28A-104A-406C-8A32-C7FABCBBBEAC}" type="sibTrans" cxnId="{CC4BC819-5E7C-477B-9207-CCC5005F3B9E}">
      <dgm:prSet/>
      <dgm:spPr/>
      <dgm:t>
        <a:bodyPr/>
        <a:lstStyle/>
        <a:p>
          <a:endParaRPr lang="en-US"/>
        </a:p>
      </dgm:t>
    </dgm:pt>
    <dgm:pt modelId="{52E4C571-BD70-477F-B5FB-FC8A4D71FD16}">
      <dgm:prSet phldr="0"/>
      <dgm:spPr/>
      <dgm:t>
        <a:bodyPr/>
        <a:lstStyle/>
        <a:p>
          <a:r>
            <a:rPr lang="en-US" b="1">
              <a:latin typeface="Calibri Light" panose="020F0302020204030204"/>
            </a:rPr>
            <a:t>SIMPLE</a:t>
          </a:r>
          <a:endParaRPr lang="en-US" b="1"/>
        </a:p>
      </dgm:t>
    </dgm:pt>
    <dgm:pt modelId="{7AF9B1CC-4688-491F-B0E8-30CA6FB7DCE1}" type="parTrans" cxnId="{FF3C57DB-94F2-4FBC-9DFE-C40A3EB62FE2}">
      <dgm:prSet/>
      <dgm:spPr/>
      <dgm:t>
        <a:bodyPr/>
        <a:lstStyle/>
        <a:p>
          <a:endParaRPr lang="en-US"/>
        </a:p>
      </dgm:t>
    </dgm:pt>
    <dgm:pt modelId="{69CAEF3B-5C00-47F7-B5D4-EEB3CE96A5AF}" type="sibTrans" cxnId="{FF3C57DB-94F2-4FBC-9DFE-C40A3EB62FE2}">
      <dgm:prSet/>
      <dgm:spPr/>
      <dgm:t>
        <a:bodyPr/>
        <a:lstStyle/>
        <a:p>
          <a:endParaRPr lang="en-US"/>
        </a:p>
      </dgm:t>
    </dgm:pt>
    <dgm:pt modelId="{6C6F4409-2CE7-4701-A3DC-1C67407F3460}">
      <dgm:prSet/>
      <dgm:spPr/>
      <dgm:t>
        <a:bodyPr/>
        <a:lstStyle/>
        <a:p>
          <a:pPr rtl="0"/>
          <a:r>
            <a:rPr lang="en-US"/>
            <a:t>Keep it simple – </a:t>
          </a:r>
          <a:r>
            <a:rPr lang="en-US">
              <a:latin typeface="Calibri Light" panose="020F0302020204030204"/>
            </a:rPr>
            <a:t>focus on the key points </a:t>
          </a:r>
          <a:endParaRPr lang="en-US"/>
        </a:p>
      </dgm:t>
    </dgm:pt>
    <dgm:pt modelId="{AEE40C68-A570-45FF-92F1-797DB4492BD0}" type="parTrans" cxnId="{E53A71D8-CDC6-49E2-8A43-46EF1B024AD4}">
      <dgm:prSet/>
      <dgm:spPr/>
      <dgm:t>
        <a:bodyPr/>
        <a:lstStyle/>
        <a:p>
          <a:endParaRPr lang="en-US"/>
        </a:p>
      </dgm:t>
    </dgm:pt>
    <dgm:pt modelId="{F1970FA6-66FB-4BA9-B5DF-A738603C90CB}" type="sibTrans" cxnId="{E53A71D8-CDC6-49E2-8A43-46EF1B024AD4}">
      <dgm:prSet/>
      <dgm:spPr/>
      <dgm:t>
        <a:bodyPr/>
        <a:lstStyle/>
        <a:p>
          <a:endParaRPr lang="en-US"/>
        </a:p>
      </dgm:t>
    </dgm:pt>
    <dgm:pt modelId="{C4C11063-CCFF-468F-801D-2D947AC5C151}">
      <dgm:prSet/>
      <dgm:spPr/>
      <dgm:t>
        <a:bodyPr/>
        <a:lstStyle/>
        <a:p>
          <a:pPr rtl="0"/>
          <a:r>
            <a:rPr lang="en-US" b="1">
              <a:latin typeface="Calibri Light" panose="020F0302020204030204"/>
            </a:rPr>
            <a:t>HAVE EVERYTHING HANDY</a:t>
          </a:r>
          <a:endParaRPr lang="en-US" b="1"/>
        </a:p>
      </dgm:t>
    </dgm:pt>
    <dgm:pt modelId="{90470219-7F53-4ADB-987B-20E076C6F4A2}" type="parTrans" cxnId="{C482E361-8CEB-45B1-B134-BBA176001451}">
      <dgm:prSet/>
      <dgm:spPr/>
      <dgm:t>
        <a:bodyPr/>
        <a:lstStyle/>
        <a:p>
          <a:endParaRPr lang="en-US"/>
        </a:p>
      </dgm:t>
    </dgm:pt>
    <dgm:pt modelId="{5431C1E2-C458-4D41-ADD0-485C119302FE}" type="sibTrans" cxnId="{C482E361-8CEB-45B1-B134-BBA176001451}">
      <dgm:prSet/>
      <dgm:spPr/>
      <dgm:t>
        <a:bodyPr/>
        <a:lstStyle/>
        <a:p>
          <a:endParaRPr lang="en-US"/>
        </a:p>
      </dgm:t>
    </dgm:pt>
    <dgm:pt modelId="{EB70D8A4-343C-4D4F-B85C-B236413003EF}">
      <dgm:prSet/>
      <dgm:spPr/>
      <dgm:t>
        <a:bodyPr/>
        <a:lstStyle/>
        <a:p>
          <a:pPr rtl="0"/>
          <a:r>
            <a:rPr lang="en-US">
              <a:latin typeface="Calibri Light" panose="020F0302020204030204"/>
            </a:rPr>
            <a:t>Naloxone kits, leaflet, Key</a:t>
          </a:r>
          <a:r>
            <a:rPr lang="en-US"/>
            <a:t> information sheet</a:t>
          </a:r>
        </a:p>
      </dgm:t>
    </dgm:pt>
    <dgm:pt modelId="{7C466195-1532-4080-BA64-95F12070399B}" type="parTrans" cxnId="{2C9917C5-C270-4707-9E0F-FA09BFC12FB1}">
      <dgm:prSet/>
      <dgm:spPr/>
      <dgm:t>
        <a:bodyPr/>
        <a:lstStyle/>
        <a:p>
          <a:endParaRPr lang="en-US"/>
        </a:p>
      </dgm:t>
    </dgm:pt>
    <dgm:pt modelId="{1F9BEE03-3735-477C-93A3-859913BECF74}" type="sibTrans" cxnId="{2C9917C5-C270-4707-9E0F-FA09BFC12FB1}">
      <dgm:prSet/>
      <dgm:spPr/>
      <dgm:t>
        <a:bodyPr/>
        <a:lstStyle/>
        <a:p>
          <a:endParaRPr lang="en-US"/>
        </a:p>
      </dgm:t>
    </dgm:pt>
    <dgm:pt modelId="{40CA122F-0B98-458B-9007-3A8072325B6A}" type="pres">
      <dgm:prSet presAssocID="{7B799458-4557-4A0E-83DD-1E04A2479B01}" presName="linear" presStyleCnt="0">
        <dgm:presLayoutVars>
          <dgm:animLvl val="lvl"/>
          <dgm:resizeHandles val="exact"/>
        </dgm:presLayoutVars>
      </dgm:prSet>
      <dgm:spPr/>
      <dgm:t>
        <a:bodyPr/>
        <a:lstStyle/>
        <a:p>
          <a:endParaRPr lang="en-US"/>
        </a:p>
      </dgm:t>
    </dgm:pt>
    <dgm:pt modelId="{35DE6D1B-A539-4297-BB24-3964A0CD2CE7}" type="pres">
      <dgm:prSet presAssocID="{3DD020D5-681E-498A-811D-67245A8AF87C}" presName="parentText" presStyleLbl="node1" presStyleIdx="0" presStyleCnt="3">
        <dgm:presLayoutVars>
          <dgm:chMax val="0"/>
          <dgm:bulletEnabled val="1"/>
        </dgm:presLayoutVars>
      </dgm:prSet>
      <dgm:spPr/>
      <dgm:t>
        <a:bodyPr/>
        <a:lstStyle/>
        <a:p>
          <a:endParaRPr lang="en-US"/>
        </a:p>
      </dgm:t>
    </dgm:pt>
    <dgm:pt modelId="{E3BB24C9-3D31-404E-AAF7-61313601D9F9}" type="pres">
      <dgm:prSet presAssocID="{3DD020D5-681E-498A-811D-67245A8AF87C}" presName="childText" presStyleLbl="revTx" presStyleIdx="0" presStyleCnt="3">
        <dgm:presLayoutVars>
          <dgm:bulletEnabled val="1"/>
        </dgm:presLayoutVars>
      </dgm:prSet>
      <dgm:spPr/>
      <dgm:t>
        <a:bodyPr/>
        <a:lstStyle/>
        <a:p>
          <a:endParaRPr lang="en-US"/>
        </a:p>
      </dgm:t>
    </dgm:pt>
    <dgm:pt modelId="{FCCF06F1-B728-4C55-8E3A-E1AED765ECB6}" type="pres">
      <dgm:prSet presAssocID="{52E4C571-BD70-477F-B5FB-FC8A4D71FD16}" presName="parentText" presStyleLbl="node1" presStyleIdx="1" presStyleCnt="3">
        <dgm:presLayoutVars>
          <dgm:chMax val="0"/>
          <dgm:bulletEnabled val="1"/>
        </dgm:presLayoutVars>
      </dgm:prSet>
      <dgm:spPr/>
      <dgm:t>
        <a:bodyPr/>
        <a:lstStyle/>
        <a:p>
          <a:endParaRPr lang="en-US"/>
        </a:p>
      </dgm:t>
    </dgm:pt>
    <dgm:pt modelId="{4DEE6ACA-57A7-4F1C-8D3F-08BBFE986D5C}" type="pres">
      <dgm:prSet presAssocID="{52E4C571-BD70-477F-B5FB-FC8A4D71FD16}" presName="childText" presStyleLbl="revTx" presStyleIdx="1" presStyleCnt="3">
        <dgm:presLayoutVars>
          <dgm:bulletEnabled val="1"/>
        </dgm:presLayoutVars>
      </dgm:prSet>
      <dgm:spPr/>
      <dgm:t>
        <a:bodyPr/>
        <a:lstStyle/>
        <a:p>
          <a:endParaRPr lang="en-US"/>
        </a:p>
      </dgm:t>
    </dgm:pt>
    <dgm:pt modelId="{3B1D0AB7-AEDB-4D38-A897-DEF36F03B74C}" type="pres">
      <dgm:prSet presAssocID="{C4C11063-CCFF-468F-801D-2D947AC5C151}" presName="parentText" presStyleLbl="node1" presStyleIdx="2" presStyleCnt="3">
        <dgm:presLayoutVars>
          <dgm:chMax val="0"/>
          <dgm:bulletEnabled val="1"/>
        </dgm:presLayoutVars>
      </dgm:prSet>
      <dgm:spPr/>
      <dgm:t>
        <a:bodyPr/>
        <a:lstStyle/>
        <a:p>
          <a:endParaRPr lang="en-US"/>
        </a:p>
      </dgm:t>
    </dgm:pt>
    <dgm:pt modelId="{58F87F12-45FC-4CD2-BCD7-B6AC09634319}" type="pres">
      <dgm:prSet presAssocID="{C4C11063-CCFF-468F-801D-2D947AC5C151}" presName="childText" presStyleLbl="revTx" presStyleIdx="2" presStyleCnt="3">
        <dgm:presLayoutVars>
          <dgm:bulletEnabled val="1"/>
        </dgm:presLayoutVars>
      </dgm:prSet>
      <dgm:spPr/>
      <dgm:t>
        <a:bodyPr/>
        <a:lstStyle/>
        <a:p>
          <a:endParaRPr lang="en-US"/>
        </a:p>
      </dgm:t>
    </dgm:pt>
  </dgm:ptLst>
  <dgm:cxnLst>
    <dgm:cxn modelId="{8599DFAB-19D6-4764-8BC8-D436FFEEEA1E}" type="presOf" srcId="{1B61DFC1-8908-4D31-AC9C-4973A69E1106}" destId="{E3BB24C9-3D31-404E-AAF7-61313601D9F9}" srcOrd="0" destOrd="0" presId="urn:microsoft.com/office/officeart/2005/8/layout/vList2"/>
    <dgm:cxn modelId="{3BDE3B09-7E98-4CA3-8277-7ADFF8FECDE6}" type="presOf" srcId="{6C6F4409-2CE7-4701-A3DC-1C67407F3460}" destId="{4DEE6ACA-57A7-4F1C-8D3F-08BBFE986D5C}" srcOrd="0" destOrd="0" presId="urn:microsoft.com/office/officeart/2005/8/layout/vList2"/>
    <dgm:cxn modelId="{4D04CB43-6ED0-489A-94F4-895823050731}" type="presOf" srcId="{52E4C571-BD70-477F-B5FB-FC8A4D71FD16}" destId="{FCCF06F1-B728-4C55-8E3A-E1AED765ECB6}" srcOrd="0" destOrd="0" presId="urn:microsoft.com/office/officeart/2005/8/layout/vList2"/>
    <dgm:cxn modelId="{FF3C57DB-94F2-4FBC-9DFE-C40A3EB62FE2}" srcId="{7B799458-4557-4A0E-83DD-1E04A2479B01}" destId="{52E4C571-BD70-477F-B5FB-FC8A4D71FD16}" srcOrd="1" destOrd="0" parTransId="{7AF9B1CC-4688-491F-B0E8-30CA6FB7DCE1}" sibTransId="{69CAEF3B-5C00-47F7-B5D4-EEB3CE96A5AF}"/>
    <dgm:cxn modelId="{E9ECBB0C-1854-4A98-A26E-FAC482C56103}" type="presOf" srcId="{3DD020D5-681E-498A-811D-67245A8AF87C}" destId="{35DE6D1B-A539-4297-BB24-3964A0CD2CE7}" srcOrd="0" destOrd="0" presId="urn:microsoft.com/office/officeart/2005/8/layout/vList2"/>
    <dgm:cxn modelId="{CC4BC819-5E7C-477B-9207-CCC5005F3B9E}" srcId="{3DD020D5-681E-498A-811D-67245A8AF87C}" destId="{1B61DFC1-8908-4D31-AC9C-4973A69E1106}" srcOrd="0" destOrd="0" parTransId="{A29ADDA6-20BB-4277-8AA2-68C411D64E6C}" sibTransId="{47D8B28A-104A-406C-8A32-C7FABCBBBEAC}"/>
    <dgm:cxn modelId="{C482E361-8CEB-45B1-B134-BBA176001451}" srcId="{7B799458-4557-4A0E-83DD-1E04A2479B01}" destId="{C4C11063-CCFF-468F-801D-2D947AC5C151}" srcOrd="2" destOrd="0" parTransId="{90470219-7F53-4ADB-987B-20E076C6F4A2}" sibTransId="{5431C1E2-C458-4D41-ADD0-485C119302FE}"/>
    <dgm:cxn modelId="{2C9917C5-C270-4707-9E0F-FA09BFC12FB1}" srcId="{C4C11063-CCFF-468F-801D-2D947AC5C151}" destId="{EB70D8A4-343C-4D4F-B85C-B236413003EF}" srcOrd="0" destOrd="0" parTransId="{7C466195-1532-4080-BA64-95F12070399B}" sibTransId="{1F9BEE03-3735-477C-93A3-859913BECF74}"/>
    <dgm:cxn modelId="{E53A71D8-CDC6-49E2-8A43-46EF1B024AD4}" srcId="{52E4C571-BD70-477F-B5FB-FC8A4D71FD16}" destId="{6C6F4409-2CE7-4701-A3DC-1C67407F3460}" srcOrd="0" destOrd="0" parTransId="{AEE40C68-A570-45FF-92F1-797DB4492BD0}" sibTransId="{F1970FA6-66FB-4BA9-B5DF-A738603C90CB}"/>
    <dgm:cxn modelId="{93F0E333-04D2-41B1-85FB-AD8F6A832DF1}" srcId="{7B799458-4557-4A0E-83DD-1E04A2479B01}" destId="{3DD020D5-681E-498A-811D-67245A8AF87C}" srcOrd="0" destOrd="0" parTransId="{5A55ECCD-92A5-41CA-BE4D-4E6C253E03F4}" sibTransId="{A18FC232-60BC-41F1-9F21-98F93FBC011F}"/>
    <dgm:cxn modelId="{33B2D412-1947-49FA-8A19-2D17AD187A8B}" type="presOf" srcId="{7B799458-4557-4A0E-83DD-1E04A2479B01}" destId="{40CA122F-0B98-458B-9007-3A8072325B6A}" srcOrd="0" destOrd="0" presId="urn:microsoft.com/office/officeart/2005/8/layout/vList2"/>
    <dgm:cxn modelId="{6CA70BFE-975E-4129-8255-252DBFC8B3DA}" type="presOf" srcId="{EB70D8A4-343C-4D4F-B85C-B236413003EF}" destId="{58F87F12-45FC-4CD2-BCD7-B6AC09634319}" srcOrd="0" destOrd="0" presId="urn:microsoft.com/office/officeart/2005/8/layout/vList2"/>
    <dgm:cxn modelId="{AD0BE319-786A-48B2-8C37-CE9B276F4EB1}" type="presOf" srcId="{C4C11063-CCFF-468F-801D-2D947AC5C151}" destId="{3B1D0AB7-AEDB-4D38-A897-DEF36F03B74C}" srcOrd="0" destOrd="0" presId="urn:microsoft.com/office/officeart/2005/8/layout/vList2"/>
    <dgm:cxn modelId="{B619BDD0-328F-433C-A83B-B2FB489A288A}" type="presParOf" srcId="{40CA122F-0B98-458B-9007-3A8072325B6A}" destId="{35DE6D1B-A539-4297-BB24-3964A0CD2CE7}" srcOrd="0" destOrd="0" presId="urn:microsoft.com/office/officeart/2005/8/layout/vList2"/>
    <dgm:cxn modelId="{2C82D8F9-5A2B-4BA8-97C5-2A68539C223A}" type="presParOf" srcId="{40CA122F-0B98-458B-9007-3A8072325B6A}" destId="{E3BB24C9-3D31-404E-AAF7-61313601D9F9}" srcOrd="1" destOrd="0" presId="urn:microsoft.com/office/officeart/2005/8/layout/vList2"/>
    <dgm:cxn modelId="{81F65E63-8362-4363-85E5-0A9E277CD7EB}" type="presParOf" srcId="{40CA122F-0B98-458B-9007-3A8072325B6A}" destId="{FCCF06F1-B728-4C55-8E3A-E1AED765ECB6}" srcOrd="2" destOrd="0" presId="urn:microsoft.com/office/officeart/2005/8/layout/vList2"/>
    <dgm:cxn modelId="{7DAACA15-728A-4ECC-A60C-72FFD282FD3A}" type="presParOf" srcId="{40CA122F-0B98-458B-9007-3A8072325B6A}" destId="{4DEE6ACA-57A7-4F1C-8D3F-08BBFE986D5C}" srcOrd="3" destOrd="0" presId="urn:microsoft.com/office/officeart/2005/8/layout/vList2"/>
    <dgm:cxn modelId="{CB496B0C-DAF5-46E3-9428-B36D9C52BC33}" type="presParOf" srcId="{40CA122F-0B98-458B-9007-3A8072325B6A}" destId="{3B1D0AB7-AEDB-4D38-A897-DEF36F03B74C}" srcOrd="4" destOrd="0" presId="urn:microsoft.com/office/officeart/2005/8/layout/vList2"/>
    <dgm:cxn modelId="{0A853720-E1A6-449F-B290-B1FFA2BABC24}" type="presParOf" srcId="{40CA122F-0B98-458B-9007-3A8072325B6A}" destId="{58F87F12-45FC-4CD2-BCD7-B6AC0963431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DD3873-9ACA-4930-B3A8-5B4A2F9821A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73F01B-567D-4F31-9951-47EDB98175C6}">
      <dgm:prSet custT="1"/>
      <dgm:spPr/>
      <dgm:t>
        <a:bodyPr/>
        <a:lstStyle/>
        <a:p>
          <a:pPr rtl="0">
            <a:lnSpc>
              <a:spcPct val="100000"/>
            </a:lnSpc>
          </a:pPr>
          <a:r>
            <a:rPr lang="en-US" sz="2000">
              <a:latin typeface="Calibri Light" panose="020F0302020204030204"/>
            </a:rPr>
            <a:t>Latest </a:t>
          </a:r>
          <a:r>
            <a:rPr lang="en-US" sz="2000"/>
            <a:t>update</a:t>
          </a:r>
          <a:r>
            <a:rPr lang="en-US" sz="2000">
              <a:latin typeface="Calibri Light" panose="020F0302020204030204"/>
            </a:rPr>
            <a:t> released July 25 </a:t>
          </a:r>
          <a:r>
            <a:rPr lang="en-US" sz="2000"/>
            <a:t>from Public Health Scotland (PHS) revealed there were 312 suspected drug-related fatalities between March and May</a:t>
          </a:r>
          <a:r>
            <a:rPr lang="en-US" sz="2000">
              <a:latin typeface="Calibri Light" panose="020F0302020204030204"/>
            </a:rPr>
            <a:t> 2025</a:t>
          </a:r>
          <a:r>
            <a:rPr lang="en-US" sz="2000"/>
            <a:t>, a 15% rise on the previous quarter</a:t>
          </a:r>
          <a:endParaRPr lang="en-US" sz="2000">
            <a:latin typeface="Calibri Light" panose="020F0302020204030204"/>
          </a:endParaRPr>
        </a:p>
      </dgm:t>
    </dgm:pt>
    <dgm:pt modelId="{F52F431A-6FD4-4049-A21A-771E6F073203}" type="parTrans" cxnId="{8C049B4B-6E91-4EB0-A11B-1ADCC6A4C36F}">
      <dgm:prSet/>
      <dgm:spPr/>
      <dgm:t>
        <a:bodyPr/>
        <a:lstStyle/>
        <a:p>
          <a:endParaRPr lang="en-US"/>
        </a:p>
      </dgm:t>
    </dgm:pt>
    <dgm:pt modelId="{B4D4B4C5-CBF7-4A52-828A-88C2456D3636}" type="sibTrans" cxnId="{8C049B4B-6E91-4EB0-A11B-1ADCC6A4C36F}">
      <dgm:prSet/>
      <dgm:spPr/>
      <dgm:t>
        <a:bodyPr/>
        <a:lstStyle/>
        <a:p>
          <a:endParaRPr lang="en-US"/>
        </a:p>
      </dgm:t>
    </dgm:pt>
    <dgm:pt modelId="{DC083C3B-4F71-4FEC-96FA-F3876552D500}">
      <dgm:prSet/>
      <dgm:spPr/>
      <dgm:t>
        <a:bodyPr/>
        <a:lstStyle/>
        <a:p>
          <a:pPr rtl="0">
            <a:lnSpc>
              <a:spcPct val="100000"/>
            </a:lnSpc>
          </a:pPr>
          <a:r>
            <a:rPr lang="en-US"/>
            <a:t>PHS suspected drug death data is based on police reports and is different to the finalised</a:t>
          </a:r>
          <a:r>
            <a:rPr lang="en-US">
              <a:latin typeface="Calibri Light" panose="020F0302020204030204"/>
            </a:rPr>
            <a:t> </a:t>
          </a:r>
          <a:r>
            <a:rPr lang="en-US"/>
            <a:t> figures published annually by </a:t>
          </a:r>
          <a:r>
            <a:rPr lang="en-US" b="1" u="sng">
              <a:hlinkClick xmlns:r="http://schemas.openxmlformats.org/officeDocument/2006/relationships" r:id="rId1"/>
            </a:rPr>
            <a:t>National Records of Scotland (NRS), external</a:t>
          </a:r>
          <a:r>
            <a:rPr lang="en-US"/>
            <a:t>.</a:t>
          </a:r>
        </a:p>
      </dgm:t>
    </dgm:pt>
    <dgm:pt modelId="{9D5E9D1C-E5A3-4699-8E09-456626B140B9}" type="parTrans" cxnId="{E71C5ABD-82DB-4982-9288-AE333DF6AACD}">
      <dgm:prSet/>
      <dgm:spPr/>
    </dgm:pt>
    <dgm:pt modelId="{B9E83FFE-0704-4C86-A928-49B26EDF7D22}" type="sibTrans" cxnId="{E71C5ABD-82DB-4982-9288-AE333DF6AACD}">
      <dgm:prSet/>
      <dgm:spPr/>
      <dgm:t>
        <a:bodyPr/>
        <a:lstStyle/>
        <a:p>
          <a:endParaRPr lang="en-US"/>
        </a:p>
      </dgm:t>
    </dgm:pt>
    <dgm:pt modelId="{DF60D592-4123-4FD9-9192-5FBB91BA3545}" type="pres">
      <dgm:prSet presAssocID="{40DD3873-9ACA-4930-B3A8-5B4A2F9821AD}" presName="root" presStyleCnt="0">
        <dgm:presLayoutVars>
          <dgm:dir/>
          <dgm:resizeHandles val="exact"/>
        </dgm:presLayoutVars>
      </dgm:prSet>
      <dgm:spPr/>
      <dgm:t>
        <a:bodyPr/>
        <a:lstStyle/>
        <a:p>
          <a:endParaRPr lang="en-US"/>
        </a:p>
      </dgm:t>
    </dgm:pt>
    <dgm:pt modelId="{48C0B00C-FD31-499C-B609-794F7BE0F2BA}" type="pres">
      <dgm:prSet presAssocID="{4673F01B-567D-4F31-9951-47EDB98175C6}" presName="compNode" presStyleCnt="0"/>
      <dgm:spPr/>
    </dgm:pt>
    <dgm:pt modelId="{5D12EDA8-2588-402F-A9E2-DBF9CFE2FE61}" type="pres">
      <dgm:prSet presAssocID="{4673F01B-567D-4F31-9951-47EDB98175C6}" presName="bgRect" presStyleLbl="bgShp" presStyleIdx="0" presStyleCnt="2"/>
      <dgm:spPr/>
    </dgm:pt>
    <dgm:pt modelId="{1DF11D83-FCB8-4B1C-B875-0B36C4AC9173}" type="pres">
      <dgm:prSet presAssocID="{4673F01B-567D-4F31-9951-47EDB98175C6}"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extLst>
        <a:ext uri="{E40237B7-FDA0-4F09-8148-C483321AD2D9}">
          <dgm14:cNvPr xmlns:dgm14="http://schemas.microsoft.com/office/drawing/2010/diagram" id="0" name="" descr="Ambulance"/>
        </a:ext>
      </dgm:extLst>
    </dgm:pt>
    <dgm:pt modelId="{6DEED145-F44C-49D5-9712-2288EF9E4417}" type="pres">
      <dgm:prSet presAssocID="{4673F01B-567D-4F31-9951-47EDB98175C6}" presName="spaceRect" presStyleCnt="0"/>
      <dgm:spPr/>
    </dgm:pt>
    <dgm:pt modelId="{CF39D9B7-A78B-4CA2-B469-2D592F8E2B0C}" type="pres">
      <dgm:prSet presAssocID="{4673F01B-567D-4F31-9951-47EDB98175C6}" presName="parTx" presStyleLbl="revTx" presStyleIdx="0" presStyleCnt="2">
        <dgm:presLayoutVars>
          <dgm:chMax val="0"/>
          <dgm:chPref val="0"/>
        </dgm:presLayoutVars>
      </dgm:prSet>
      <dgm:spPr/>
      <dgm:t>
        <a:bodyPr/>
        <a:lstStyle/>
        <a:p>
          <a:endParaRPr lang="en-US"/>
        </a:p>
      </dgm:t>
    </dgm:pt>
    <dgm:pt modelId="{05B433E9-FAEA-4916-92D2-0946353A17F1}" type="pres">
      <dgm:prSet presAssocID="{B4D4B4C5-CBF7-4A52-828A-88C2456D3636}" presName="sibTrans" presStyleCnt="0"/>
      <dgm:spPr/>
    </dgm:pt>
    <dgm:pt modelId="{DBFE44E5-51D1-469F-AF55-0B9EFB0294DA}" type="pres">
      <dgm:prSet presAssocID="{DC083C3B-4F71-4FEC-96FA-F3876552D500}" presName="compNode" presStyleCnt="0"/>
      <dgm:spPr/>
    </dgm:pt>
    <dgm:pt modelId="{CBFA2D93-515A-466F-80BB-634E582C22B0}" type="pres">
      <dgm:prSet presAssocID="{DC083C3B-4F71-4FEC-96FA-F3876552D500}" presName="bgRect" presStyleLbl="bgShp" presStyleIdx="1" presStyleCnt="2"/>
      <dgm:spPr/>
    </dgm:pt>
    <dgm:pt modelId="{E88E89CA-88B5-48D0-8D8E-9456278D845A}" type="pres">
      <dgm:prSet presAssocID="{DC083C3B-4F71-4FEC-96FA-F3876552D500}"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Medicine"/>
        </a:ext>
      </dgm:extLst>
    </dgm:pt>
    <dgm:pt modelId="{5A396E1D-190E-4491-8F0E-27BA71864412}" type="pres">
      <dgm:prSet presAssocID="{DC083C3B-4F71-4FEC-96FA-F3876552D500}" presName="spaceRect" presStyleCnt="0"/>
      <dgm:spPr/>
    </dgm:pt>
    <dgm:pt modelId="{7EE4570C-995C-44B9-9D8A-33623068F3EA}" type="pres">
      <dgm:prSet presAssocID="{DC083C3B-4F71-4FEC-96FA-F3876552D500}" presName="parTx" presStyleLbl="revTx" presStyleIdx="1" presStyleCnt="2">
        <dgm:presLayoutVars>
          <dgm:chMax val="0"/>
          <dgm:chPref val="0"/>
        </dgm:presLayoutVars>
      </dgm:prSet>
      <dgm:spPr/>
      <dgm:t>
        <a:bodyPr/>
        <a:lstStyle/>
        <a:p>
          <a:endParaRPr lang="en-US"/>
        </a:p>
      </dgm:t>
    </dgm:pt>
  </dgm:ptLst>
  <dgm:cxnLst>
    <dgm:cxn modelId="{F1451ACB-5BBD-45CA-9C8E-BDD395F7AA82}" type="presOf" srcId="{4673F01B-567D-4F31-9951-47EDB98175C6}" destId="{CF39D9B7-A78B-4CA2-B469-2D592F8E2B0C}" srcOrd="0" destOrd="0" presId="urn:microsoft.com/office/officeart/2018/2/layout/IconVerticalSolidList"/>
    <dgm:cxn modelId="{E71C5ABD-82DB-4982-9288-AE333DF6AACD}" srcId="{40DD3873-9ACA-4930-B3A8-5B4A2F9821AD}" destId="{DC083C3B-4F71-4FEC-96FA-F3876552D500}" srcOrd="1" destOrd="0" parTransId="{9D5E9D1C-E5A3-4699-8E09-456626B140B9}" sibTransId="{B9E83FFE-0704-4C86-A928-49B26EDF7D22}"/>
    <dgm:cxn modelId="{80D83A7B-F269-4210-8EE6-F3DEAB3588F9}" type="presOf" srcId="{DC083C3B-4F71-4FEC-96FA-F3876552D500}" destId="{7EE4570C-995C-44B9-9D8A-33623068F3EA}" srcOrd="0" destOrd="0" presId="urn:microsoft.com/office/officeart/2018/2/layout/IconVerticalSolidList"/>
    <dgm:cxn modelId="{5F9E125A-6788-41ED-A6F7-47B1BABE6CFA}" type="presOf" srcId="{40DD3873-9ACA-4930-B3A8-5B4A2F9821AD}" destId="{DF60D592-4123-4FD9-9192-5FBB91BA3545}" srcOrd="0" destOrd="0" presId="urn:microsoft.com/office/officeart/2018/2/layout/IconVerticalSolidList"/>
    <dgm:cxn modelId="{8C049B4B-6E91-4EB0-A11B-1ADCC6A4C36F}" srcId="{40DD3873-9ACA-4930-B3A8-5B4A2F9821AD}" destId="{4673F01B-567D-4F31-9951-47EDB98175C6}" srcOrd="0" destOrd="0" parTransId="{F52F431A-6FD4-4049-A21A-771E6F073203}" sibTransId="{B4D4B4C5-CBF7-4A52-828A-88C2456D3636}"/>
    <dgm:cxn modelId="{41C471A7-1CEE-4F73-A900-3939A9654821}" type="presParOf" srcId="{DF60D592-4123-4FD9-9192-5FBB91BA3545}" destId="{48C0B00C-FD31-499C-B609-794F7BE0F2BA}" srcOrd="0" destOrd="0" presId="urn:microsoft.com/office/officeart/2018/2/layout/IconVerticalSolidList"/>
    <dgm:cxn modelId="{A37C57F2-2CE8-4502-A619-CBDA80905192}" type="presParOf" srcId="{48C0B00C-FD31-499C-B609-794F7BE0F2BA}" destId="{5D12EDA8-2588-402F-A9E2-DBF9CFE2FE61}" srcOrd="0" destOrd="0" presId="urn:microsoft.com/office/officeart/2018/2/layout/IconVerticalSolidList"/>
    <dgm:cxn modelId="{94E375A4-55EC-43DA-877F-F7ECA9410A7B}" type="presParOf" srcId="{48C0B00C-FD31-499C-B609-794F7BE0F2BA}" destId="{1DF11D83-FCB8-4B1C-B875-0B36C4AC9173}" srcOrd="1" destOrd="0" presId="urn:microsoft.com/office/officeart/2018/2/layout/IconVerticalSolidList"/>
    <dgm:cxn modelId="{54E98E3F-E6CC-4802-A34F-CF77EC284A6A}" type="presParOf" srcId="{48C0B00C-FD31-499C-B609-794F7BE0F2BA}" destId="{6DEED145-F44C-49D5-9712-2288EF9E4417}" srcOrd="2" destOrd="0" presId="urn:microsoft.com/office/officeart/2018/2/layout/IconVerticalSolidList"/>
    <dgm:cxn modelId="{C48C6D73-CCD8-4457-9F5B-850ABEF7E41A}" type="presParOf" srcId="{48C0B00C-FD31-499C-B609-794F7BE0F2BA}" destId="{CF39D9B7-A78B-4CA2-B469-2D592F8E2B0C}" srcOrd="3" destOrd="0" presId="urn:microsoft.com/office/officeart/2018/2/layout/IconVerticalSolidList"/>
    <dgm:cxn modelId="{ED7DAA07-99A2-42FB-92A7-9B4A5F687F53}" type="presParOf" srcId="{DF60D592-4123-4FD9-9192-5FBB91BA3545}" destId="{05B433E9-FAEA-4916-92D2-0946353A17F1}" srcOrd="1" destOrd="0" presId="urn:microsoft.com/office/officeart/2018/2/layout/IconVerticalSolidList"/>
    <dgm:cxn modelId="{D0169980-6E33-4CAA-B115-1FE54E532027}" type="presParOf" srcId="{DF60D592-4123-4FD9-9192-5FBB91BA3545}" destId="{DBFE44E5-51D1-469F-AF55-0B9EFB0294DA}" srcOrd="2" destOrd="0" presId="urn:microsoft.com/office/officeart/2018/2/layout/IconVerticalSolidList"/>
    <dgm:cxn modelId="{A2D968C9-22E8-4AD8-BE7A-2D76B5991E41}" type="presParOf" srcId="{DBFE44E5-51D1-469F-AF55-0B9EFB0294DA}" destId="{CBFA2D93-515A-466F-80BB-634E582C22B0}" srcOrd="0" destOrd="0" presId="urn:microsoft.com/office/officeart/2018/2/layout/IconVerticalSolidList"/>
    <dgm:cxn modelId="{17F16DA7-C751-4EBA-8710-85A245BAFE2B}" type="presParOf" srcId="{DBFE44E5-51D1-469F-AF55-0B9EFB0294DA}" destId="{E88E89CA-88B5-48D0-8D8E-9456278D845A}" srcOrd="1" destOrd="0" presId="urn:microsoft.com/office/officeart/2018/2/layout/IconVerticalSolidList"/>
    <dgm:cxn modelId="{432ECFD3-895C-4ABA-BF8B-DB66BDCCFB0A}" type="presParOf" srcId="{DBFE44E5-51D1-469F-AF55-0B9EFB0294DA}" destId="{5A396E1D-190E-4491-8F0E-27BA71864412}" srcOrd="2" destOrd="0" presId="urn:microsoft.com/office/officeart/2018/2/layout/IconVerticalSolidList"/>
    <dgm:cxn modelId="{773F3478-1F95-41F9-B054-4127CB666621}" type="presParOf" srcId="{DBFE44E5-51D1-469F-AF55-0B9EFB0294DA}" destId="{7EE4570C-995C-44B9-9D8A-33623068F3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2635C3-253A-46FF-BD92-7CC3B65DE4C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4BE5D21-78FA-416F-B75E-7650C662EF76}">
      <dgm:prSet/>
      <dgm:spPr/>
      <dgm:t>
        <a:bodyPr/>
        <a:lstStyle/>
        <a:p>
          <a:r>
            <a:rPr lang="en-GB"/>
            <a:t>(RADAR) is Scotland’s drugs early warning system.</a:t>
          </a:r>
          <a:endParaRPr lang="en-US"/>
        </a:p>
      </dgm:t>
    </dgm:pt>
    <dgm:pt modelId="{C877C186-9634-496C-8EDC-2C1D4EB24D8F}" type="parTrans" cxnId="{60A973C1-BAFB-464F-9067-DCC3CA3A6FB4}">
      <dgm:prSet/>
      <dgm:spPr/>
      <dgm:t>
        <a:bodyPr/>
        <a:lstStyle/>
        <a:p>
          <a:endParaRPr lang="en-US"/>
        </a:p>
      </dgm:t>
    </dgm:pt>
    <dgm:pt modelId="{8C92ECC0-ABD1-4415-AFAE-0790849EC3D0}" type="sibTrans" cxnId="{60A973C1-BAFB-464F-9067-DCC3CA3A6FB4}">
      <dgm:prSet/>
      <dgm:spPr/>
      <dgm:t>
        <a:bodyPr/>
        <a:lstStyle/>
        <a:p>
          <a:endParaRPr lang="en-US"/>
        </a:p>
      </dgm:t>
    </dgm:pt>
    <dgm:pt modelId="{2C7B311A-87C5-4822-935A-38D6C8082B07}">
      <dgm:prSet/>
      <dgm:spPr/>
      <dgm:t>
        <a:bodyPr/>
        <a:lstStyle/>
        <a:p>
          <a:r>
            <a:rPr lang="en-GB"/>
            <a:t>Using innovative data collection methods, RADAR validates, assesses and shares information to reduce the risk of drug-related harm by:</a:t>
          </a:r>
          <a:endParaRPr lang="en-US"/>
        </a:p>
      </dgm:t>
    </dgm:pt>
    <dgm:pt modelId="{05E68CAC-C335-48A2-94EC-110809B30C02}" type="parTrans" cxnId="{56B83C65-B343-402E-9C2F-0B2E5A8F842A}">
      <dgm:prSet/>
      <dgm:spPr/>
      <dgm:t>
        <a:bodyPr/>
        <a:lstStyle/>
        <a:p>
          <a:endParaRPr lang="en-US"/>
        </a:p>
      </dgm:t>
    </dgm:pt>
    <dgm:pt modelId="{B6332844-5EE9-4A75-9548-7CDFC380D196}" type="sibTrans" cxnId="{56B83C65-B343-402E-9C2F-0B2E5A8F842A}">
      <dgm:prSet/>
      <dgm:spPr/>
      <dgm:t>
        <a:bodyPr/>
        <a:lstStyle/>
        <a:p>
          <a:endParaRPr lang="en-US"/>
        </a:p>
      </dgm:t>
    </dgm:pt>
    <dgm:pt modelId="{D48F1730-195A-44CD-B6C8-C297CFF535E2}">
      <dgm:prSet/>
      <dgm:spPr/>
      <dgm:t>
        <a:bodyPr/>
        <a:lstStyle/>
        <a:p>
          <a:pPr rtl="0"/>
          <a:r>
            <a:rPr lang="en-GB"/>
            <a:t>identifying new and emerging </a:t>
          </a:r>
          <a:r>
            <a:rPr lang="en-GB">
              <a:latin typeface="Calibri Light" panose="020F0302020204030204"/>
            </a:rPr>
            <a:t>harms, recommending</a:t>
          </a:r>
          <a:r>
            <a:rPr lang="en-GB"/>
            <a:t> rapid and targeted </a:t>
          </a:r>
          <a:r>
            <a:rPr lang="en-GB">
              <a:latin typeface="Calibri Light" panose="020F0302020204030204"/>
            </a:rPr>
            <a:t>interventions</a:t>
          </a:r>
          <a:endParaRPr lang="en-US"/>
        </a:p>
      </dgm:t>
    </dgm:pt>
    <dgm:pt modelId="{05F79886-21EA-4231-85F3-1C89F936EDAF}" type="parTrans" cxnId="{ECCF0CEE-3B50-4C22-BB62-332233278995}">
      <dgm:prSet/>
      <dgm:spPr/>
      <dgm:t>
        <a:bodyPr/>
        <a:lstStyle/>
        <a:p>
          <a:endParaRPr lang="en-US"/>
        </a:p>
      </dgm:t>
    </dgm:pt>
    <dgm:pt modelId="{52386338-8024-4C91-B5B2-D4FC387402D0}" type="sibTrans" cxnId="{ECCF0CEE-3B50-4C22-BB62-332233278995}">
      <dgm:prSet/>
      <dgm:spPr/>
      <dgm:t>
        <a:bodyPr/>
        <a:lstStyle/>
        <a:p>
          <a:endParaRPr lang="en-US"/>
        </a:p>
      </dgm:t>
    </dgm:pt>
    <dgm:pt modelId="{7DC21C8A-02CF-4AC9-B449-0937C1079CA9}">
      <dgm:prSet/>
      <dgm:spPr/>
      <dgm:t>
        <a:bodyPr/>
        <a:lstStyle/>
        <a:p>
          <a:r>
            <a:rPr lang="en-GB"/>
            <a:t>Find out more about </a:t>
          </a:r>
          <a:r>
            <a:rPr lang="en-GB" u="sng">
              <a:hlinkClick xmlns:r="http://schemas.openxmlformats.org/officeDocument/2006/relationships" r:id="rId1"/>
            </a:rPr>
            <a:t>the reporting form and how to get involved.</a:t>
          </a:r>
          <a:endParaRPr lang="en-US"/>
        </a:p>
      </dgm:t>
    </dgm:pt>
    <dgm:pt modelId="{C924B201-C83A-4003-B2D4-F63E9B3BAB62}" type="parTrans" cxnId="{0163D72E-FA36-47A3-BD58-5E95D005EDA4}">
      <dgm:prSet/>
      <dgm:spPr/>
      <dgm:t>
        <a:bodyPr/>
        <a:lstStyle/>
        <a:p>
          <a:endParaRPr lang="en-US"/>
        </a:p>
      </dgm:t>
    </dgm:pt>
    <dgm:pt modelId="{D52C1D99-07B8-47F1-9949-F142253FBD61}" type="sibTrans" cxnId="{0163D72E-FA36-47A3-BD58-5E95D005EDA4}">
      <dgm:prSet/>
      <dgm:spPr/>
      <dgm:t>
        <a:bodyPr/>
        <a:lstStyle/>
        <a:p>
          <a:endParaRPr lang="en-US"/>
        </a:p>
      </dgm:t>
    </dgm:pt>
    <dgm:pt modelId="{2FE15717-6065-41A4-AFD5-55501722580D}">
      <dgm:prSet phldr="0"/>
      <dgm:spPr/>
      <dgm:t>
        <a:bodyPr/>
        <a:lstStyle/>
        <a:p>
          <a:pPr rtl="0"/>
          <a:r>
            <a:rPr lang="en-US" sz="1200">
              <a:latin typeface="Calibri"/>
              <a:ea typeface="Calibri"/>
              <a:cs typeface="Calibri"/>
            </a:rPr>
            <a:t>Reports comprise of a set of Harm Indicators, Toxicology indicators, Testing indicators, Trends and Service Indicators</a:t>
          </a:r>
          <a:endParaRPr lang="en-GB">
            <a:latin typeface="Calibri Light" panose="020F0302020204030204"/>
          </a:endParaRPr>
        </a:p>
      </dgm:t>
    </dgm:pt>
    <dgm:pt modelId="{D200F620-71F3-4B1A-BC00-261144124509}" type="parTrans" cxnId="{8296B843-5D90-491B-B536-90264D7E0AEC}">
      <dgm:prSet/>
      <dgm:spPr/>
    </dgm:pt>
    <dgm:pt modelId="{EA2FF1CA-92C2-4908-8385-F54854B35FA5}" type="sibTrans" cxnId="{8296B843-5D90-491B-B536-90264D7E0AEC}">
      <dgm:prSet/>
      <dgm:spPr/>
    </dgm:pt>
    <dgm:pt modelId="{0C07F49B-1D36-4063-A00F-0C1E60E0AA66}" type="pres">
      <dgm:prSet presAssocID="{EC2635C3-253A-46FF-BD92-7CC3B65DE4CA}" presName="vert0" presStyleCnt="0">
        <dgm:presLayoutVars>
          <dgm:dir/>
          <dgm:animOne val="branch"/>
          <dgm:animLvl val="lvl"/>
        </dgm:presLayoutVars>
      </dgm:prSet>
      <dgm:spPr/>
      <dgm:t>
        <a:bodyPr/>
        <a:lstStyle/>
        <a:p>
          <a:endParaRPr lang="en-US"/>
        </a:p>
      </dgm:t>
    </dgm:pt>
    <dgm:pt modelId="{6BD73329-ACAB-4D69-8B38-122FEB3409DF}" type="pres">
      <dgm:prSet presAssocID="{94BE5D21-78FA-416F-B75E-7650C662EF76}" presName="thickLine" presStyleLbl="alignNode1" presStyleIdx="0" presStyleCnt="5"/>
      <dgm:spPr/>
    </dgm:pt>
    <dgm:pt modelId="{093263F1-DF94-4ED7-9E8C-06CE73A8F96F}" type="pres">
      <dgm:prSet presAssocID="{94BE5D21-78FA-416F-B75E-7650C662EF76}" presName="horz1" presStyleCnt="0"/>
      <dgm:spPr/>
    </dgm:pt>
    <dgm:pt modelId="{97D52ABC-2725-4468-99F6-2AD1DC1ACCC1}" type="pres">
      <dgm:prSet presAssocID="{94BE5D21-78FA-416F-B75E-7650C662EF76}" presName="tx1" presStyleLbl="revTx" presStyleIdx="0" presStyleCnt="5"/>
      <dgm:spPr/>
      <dgm:t>
        <a:bodyPr/>
        <a:lstStyle/>
        <a:p>
          <a:endParaRPr lang="en-US"/>
        </a:p>
      </dgm:t>
    </dgm:pt>
    <dgm:pt modelId="{94351BCA-9EFB-4D06-AE90-8EFFE060AED0}" type="pres">
      <dgm:prSet presAssocID="{94BE5D21-78FA-416F-B75E-7650C662EF76}" presName="vert1" presStyleCnt="0"/>
      <dgm:spPr/>
    </dgm:pt>
    <dgm:pt modelId="{06E71167-4B14-4E97-B5D6-187315C55CEF}" type="pres">
      <dgm:prSet presAssocID="{2C7B311A-87C5-4822-935A-38D6C8082B07}" presName="thickLine" presStyleLbl="alignNode1" presStyleIdx="1" presStyleCnt="5"/>
      <dgm:spPr/>
    </dgm:pt>
    <dgm:pt modelId="{0C4BD2B4-0EBB-4BEA-B27A-987D81DFA943}" type="pres">
      <dgm:prSet presAssocID="{2C7B311A-87C5-4822-935A-38D6C8082B07}" presName="horz1" presStyleCnt="0"/>
      <dgm:spPr/>
    </dgm:pt>
    <dgm:pt modelId="{A2B6D08E-3C90-4B7B-B8C8-7B4C7F3128F4}" type="pres">
      <dgm:prSet presAssocID="{2C7B311A-87C5-4822-935A-38D6C8082B07}" presName="tx1" presStyleLbl="revTx" presStyleIdx="1" presStyleCnt="5"/>
      <dgm:spPr/>
      <dgm:t>
        <a:bodyPr/>
        <a:lstStyle/>
        <a:p>
          <a:endParaRPr lang="en-US"/>
        </a:p>
      </dgm:t>
    </dgm:pt>
    <dgm:pt modelId="{B180E10B-6E3D-4D14-95DA-FAA879478201}" type="pres">
      <dgm:prSet presAssocID="{2C7B311A-87C5-4822-935A-38D6C8082B07}" presName="vert1" presStyleCnt="0"/>
      <dgm:spPr/>
    </dgm:pt>
    <dgm:pt modelId="{12A6660E-B742-4CA2-A66D-5F7D22A2A8E4}" type="pres">
      <dgm:prSet presAssocID="{D48F1730-195A-44CD-B6C8-C297CFF535E2}" presName="thickLine" presStyleLbl="alignNode1" presStyleIdx="2" presStyleCnt="5"/>
      <dgm:spPr/>
    </dgm:pt>
    <dgm:pt modelId="{8626C320-047E-4268-94C1-947F40EFE77A}" type="pres">
      <dgm:prSet presAssocID="{D48F1730-195A-44CD-B6C8-C297CFF535E2}" presName="horz1" presStyleCnt="0"/>
      <dgm:spPr/>
    </dgm:pt>
    <dgm:pt modelId="{66654C9B-CA87-47A5-A783-F225AF6EC917}" type="pres">
      <dgm:prSet presAssocID="{D48F1730-195A-44CD-B6C8-C297CFF535E2}" presName="tx1" presStyleLbl="revTx" presStyleIdx="2" presStyleCnt="5"/>
      <dgm:spPr/>
      <dgm:t>
        <a:bodyPr/>
        <a:lstStyle/>
        <a:p>
          <a:endParaRPr lang="en-US"/>
        </a:p>
      </dgm:t>
    </dgm:pt>
    <dgm:pt modelId="{82ED0F6B-6B6A-445D-BA53-13501656D875}" type="pres">
      <dgm:prSet presAssocID="{D48F1730-195A-44CD-B6C8-C297CFF535E2}" presName="vert1" presStyleCnt="0"/>
      <dgm:spPr/>
    </dgm:pt>
    <dgm:pt modelId="{3F30EE35-5F48-4157-8CE9-29511014BDAB}" type="pres">
      <dgm:prSet presAssocID="{2FE15717-6065-41A4-AFD5-55501722580D}" presName="thickLine" presStyleLbl="alignNode1" presStyleIdx="3" presStyleCnt="5"/>
      <dgm:spPr/>
    </dgm:pt>
    <dgm:pt modelId="{272778E4-57EB-452D-937A-60847D155966}" type="pres">
      <dgm:prSet presAssocID="{2FE15717-6065-41A4-AFD5-55501722580D}" presName="horz1" presStyleCnt="0"/>
      <dgm:spPr/>
    </dgm:pt>
    <dgm:pt modelId="{DC35B832-051A-49B5-B6DC-A7494ED8711E}" type="pres">
      <dgm:prSet presAssocID="{2FE15717-6065-41A4-AFD5-55501722580D}" presName="tx1" presStyleLbl="revTx" presStyleIdx="3" presStyleCnt="5"/>
      <dgm:spPr/>
      <dgm:t>
        <a:bodyPr/>
        <a:lstStyle/>
        <a:p>
          <a:endParaRPr lang="en-US"/>
        </a:p>
      </dgm:t>
    </dgm:pt>
    <dgm:pt modelId="{746742F8-0191-442C-AE10-BAE66F782B4F}" type="pres">
      <dgm:prSet presAssocID="{2FE15717-6065-41A4-AFD5-55501722580D}" presName="vert1" presStyleCnt="0"/>
      <dgm:spPr/>
    </dgm:pt>
    <dgm:pt modelId="{5A92C5F6-ABB7-4AC7-9588-0EF7077B87BF}" type="pres">
      <dgm:prSet presAssocID="{7DC21C8A-02CF-4AC9-B449-0937C1079CA9}" presName="thickLine" presStyleLbl="alignNode1" presStyleIdx="4" presStyleCnt="5"/>
      <dgm:spPr/>
    </dgm:pt>
    <dgm:pt modelId="{D582683C-EEF3-4466-A984-926573C8BDBA}" type="pres">
      <dgm:prSet presAssocID="{7DC21C8A-02CF-4AC9-B449-0937C1079CA9}" presName="horz1" presStyleCnt="0"/>
      <dgm:spPr/>
    </dgm:pt>
    <dgm:pt modelId="{D9F0D7C0-8C0F-4EC2-B085-3CA633BA888B}" type="pres">
      <dgm:prSet presAssocID="{7DC21C8A-02CF-4AC9-B449-0937C1079CA9}" presName="tx1" presStyleLbl="revTx" presStyleIdx="4" presStyleCnt="5"/>
      <dgm:spPr/>
      <dgm:t>
        <a:bodyPr/>
        <a:lstStyle/>
        <a:p>
          <a:endParaRPr lang="en-US"/>
        </a:p>
      </dgm:t>
    </dgm:pt>
    <dgm:pt modelId="{64D185F2-441B-46EE-AA3C-6545450CECC9}" type="pres">
      <dgm:prSet presAssocID="{7DC21C8A-02CF-4AC9-B449-0937C1079CA9}" presName="vert1" presStyleCnt="0"/>
      <dgm:spPr/>
    </dgm:pt>
  </dgm:ptLst>
  <dgm:cxnLst>
    <dgm:cxn modelId="{CFB705F6-5633-46B6-8C8F-36639AA55715}" type="presOf" srcId="{2FE15717-6065-41A4-AFD5-55501722580D}" destId="{DC35B832-051A-49B5-B6DC-A7494ED8711E}" srcOrd="0" destOrd="0" presId="urn:microsoft.com/office/officeart/2008/layout/LinedList"/>
    <dgm:cxn modelId="{60A973C1-BAFB-464F-9067-DCC3CA3A6FB4}" srcId="{EC2635C3-253A-46FF-BD92-7CC3B65DE4CA}" destId="{94BE5D21-78FA-416F-B75E-7650C662EF76}" srcOrd="0" destOrd="0" parTransId="{C877C186-9634-496C-8EDC-2C1D4EB24D8F}" sibTransId="{8C92ECC0-ABD1-4415-AFAE-0790849EC3D0}"/>
    <dgm:cxn modelId="{AD2AF927-3954-49A8-9153-5FA164B334CC}" type="presOf" srcId="{7DC21C8A-02CF-4AC9-B449-0937C1079CA9}" destId="{D9F0D7C0-8C0F-4EC2-B085-3CA633BA888B}" srcOrd="0" destOrd="0" presId="urn:microsoft.com/office/officeart/2008/layout/LinedList"/>
    <dgm:cxn modelId="{0163D72E-FA36-47A3-BD58-5E95D005EDA4}" srcId="{EC2635C3-253A-46FF-BD92-7CC3B65DE4CA}" destId="{7DC21C8A-02CF-4AC9-B449-0937C1079CA9}" srcOrd="4" destOrd="0" parTransId="{C924B201-C83A-4003-B2D4-F63E9B3BAB62}" sibTransId="{D52C1D99-07B8-47F1-9949-F142253FBD61}"/>
    <dgm:cxn modelId="{ECCF0CEE-3B50-4C22-BB62-332233278995}" srcId="{EC2635C3-253A-46FF-BD92-7CC3B65DE4CA}" destId="{D48F1730-195A-44CD-B6C8-C297CFF535E2}" srcOrd="2" destOrd="0" parTransId="{05F79886-21EA-4231-85F3-1C89F936EDAF}" sibTransId="{52386338-8024-4C91-B5B2-D4FC387402D0}"/>
    <dgm:cxn modelId="{82480F19-3AB3-4D45-BBFC-7E1E3F796E42}" type="presOf" srcId="{94BE5D21-78FA-416F-B75E-7650C662EF76}" destId="{97D52ABC-2725-4468-99F6-2AD1DC1ACCC1}" srcOrd="0" destOrd="0" presId="urn:microsoft.com/office/officeart/2008/layout/LinedList"/>
    <dgm:cxn modelId="{FDE21E50-3CDD-41F3-9136-A98002456B9E}" type="presOf" srcId="{2C7B311A-87C5-4822-935A-38D6C8082B07}" destId="{A2B6D08E-3C90-4B7B-B8C8-7B4C7F3128F4}" srcOrd="0" destOrd="0" presId="urn:microsoft.com/office/officeart/2008/layout/LinedList"/>
    <dgm:cxn modelId="{56B83C65-B343-402E-9C2F-0B2E5A8F842A}" srcId="{EC2635C3-253A-46FF-BD92-7CC3B65DE4CA}" destId="{2C7B311A-87C5-4822-935A-38D6C8082B07}" srcOrd="1" destOrd="0" parTransId="{05E68CAC-C335-48A2-94EC-110809B30C02}" sibTransId="{B6332844-5EE9-4A75-9548-7CDFC380D196}"/>
    <dgm:cxn modelId="{8296B843-5D90-491B-B536-90264D7E0AEC}" srcId="{EC2635C3-253A-46FF-BD92-7CC3B65DE4CA}" destId="{2FE15717-6065-41A4-AFD5-55501722580D}" srcOrd="3" destOrd="0" parTransId="{D200F620-71F3-4B1A-BC00-261144124509}" sibTransId="{EA2FF1CA-92C2-4908-8385-F54854B35FA5}"/>
    <dgm:cxn modelId="{E6E5CC21-5D56-499C-A421-5AD7BB1EB7BB}" type="presOf" srcId="{D48F1730-195A-44CD-B6C8-C297CFF535E2}" destId="{66654C9B-CA87-47A5-A783-F225AF6EC917}" srcOrd="0" destOrd="0" presId="urn:microsoft.com/office/officeart/2008/layout/LinedList"/>
    <dgm:cxn modelId="{F377501F-6CE9-4B85-8120-9FC8F7FC8C02}" type="presOf" srcId="{EC2635C3-253A-46FF-BD92-7CC3B65DE4CA}" destId="{0C07F49B-1D36-4063-A00F-0C1E60E0AA66}" srcOrd="0" destOrd="0" presId="urn:microsoft.com/office/officeart/2008/layout/LinedList"/>
    <dgm:cxn modelId="{D04A367A-6EC6-4EC5-BF41-754BD6982CEF}" type="presParOf" srcId="{0C07F49B-1D36-4063-A00F-0C1E60E0AA66}" destId="{6BD73329-ACAB-4D69-8B38-122FEB3409DF}" srcOrd="0" destOrd="0" presId="urn:microsoft.com/office/officeart/2008/layout/LinedList"/>
    <dgm:cxn modelId="{63DF4E29-AA7E-44A2-ACB6-7795F7ACA58A}" type="presParOf" srcId="{0C07F49B-1D36-4063-A00F-0C1E60E0AA66}" destId="{093263F1-DF94-4ED7-9E8C-06CE73A8F96F}" srcOrd="1" destOrd="0" presId="urn:microsoft.com/office/officeart/2008/layout/LinedList"/>
    <dgm:cxn modelId="{DDED9C0B-CF70-4231-8087-CE29B703D5D0}" type="presParOf" srcId="{093263F1-DF94-4ED7-9E8C-06CE73A8F96F}" destId="{97D52ABC-2725-4468-99F6-2AD1DC1ACCC1}" srcOrd="0" destOrd="0" presId="urn:microsoft.com/office/officeart/2008/layout/LinedList"/>
    <dgm:cxn modelId="{47DE6BD9-47AC-497B-8A26-970CC7C78908}" type="presParOf" srcId="{093263F1-DF94-4ED7-9E8C-06CE73A8F96F}" destId="{94351BCA-9EFB-4D06-AE90-8EFFE060AED0}" srcOrd="1" destOrd="0" presId="urn:microsoft.com/office/officeart/2008/layout/LinedList"/>
    <dgm:cxn modelId="{0154B2FB-CABC-4481-A8AA-2F2869ED2908}" type="presParOf" srcId="{0C07F49B-1D36-4063-A00F-0C1E60E0AA66}" destId="{06E71167-4B14-4E97-B5D6-187315C55CEF}" srcOrd="2" destOrd="0" presId="urn:microsoft.com/office/officeart/2008/layout/LinedList"/>
    <dgm:cxn modelId="{B868CD0F-C1B7-447F-B9A7-7863FE6E370F}" type="presParOf" srcId="{0C07F49B-1D36-4063-A00F-0C1E60E0AA66}" destId="{0C4BD2B4-0EBB-4BEA-B27A-987D81DFA943}" srcOrd="3" destOrd="0" presId="urn:microsoft.com/office/officeart/2008/layout/LinedList"/>
    <dgm:cxn modelId="{F3149A02-64D7-4A57-B294-95D96B95DA9E}" type="presParOf" srcId="{0C4BD2B4-0EBB-4BEA-B27A-987D81DFA943}" destId="{A2B6D08E-3C90-4B7B-B8C8-7B4C7F3128F4}" srcOrd="0" destOrd="0" presId="urn:microsoft.com/office/officeart/2008/layout/LinedList"/>
    <dgm:cxn modelId="{9ABE24CB-7526-4CDC-B995-543F579B77F3}" type="presParOf" srcId="{0C4BD2B4-0EBB-4BEA-B27A-987D81DFA943}" destId="{B180E10B-6E3D-4D14-95DA-FAA879478201}" srcOrd="1" destOrd="0" presId="urn:microsoft.com/office/officeart/2008/layout/LinedList"/>
    <dgm:cxn modelId="{8D0E8712-7C46-46DE-ADBF-B5143D3ACC92}" type="presParOf" srcId="{0C07F49B-1D36-4063-A00F-0C1E60E0AA66}" destId="{12A6660E-B742-4CA2-A66D-5F7D22A2A8E4}" srcOrd="4" destOrd="0" presId="urn:microsoft.com/office/officeart/2008/layout/LinedList"/>
    <dgm:cxn modelId="{AA3B6CA8-3AE8-4041-85D6-F28938CF5870}" type="presParOf" srcId="{0C07F49B-1D36-4063-A00F-0C1E60E0AA66}" destId="{8626C320-047E-4268-94C1-947F40EFE77A}" srcOrd="5" destOrd="0" presId="urn:microsoft.com/office/officeart/2008/layout/LinedList"/>
    <dgm:cxn modelId="{A83480B7-28D4-4DA4-A527-0302F6EC4B9B}" type="presParOf" srcId="{8626C320-047E-4268-94C1-947F40EFE77A}" destId="{66654C9B-CA87-47A5-A783-F225AF6EC917}" srcOrd="0" destOrd="0" presId="urn:microsoft.com/office/officeart/2008/layout/LinedList"/>
    <dgm:cxn modelId="{4E2E9359-A34D-4BCA-882E-51E0ADFA039F}" type="presParOf" srcId="{8626C320-047E-4268-94C1-947F40EFE77A}" destId="{82ED0F6B-6B6A-445D-BA53-13501656D875}" srcOrd="1" destOrd="0" presId="urn:microsoft.com/office/officeart/2008/layout/LinedList"/>
    <dgm:cxn modelId="{78E0AB91-BBCF-4B23-9579-C66E83AE9C09}" type="presParOf" srcId="{0C07F49B-1D36-4063-A00F-0C1E60E0AA66}" destId="{3F30EE35-5F48-4157-8CE9-29511014BDAB}" srcOrd="6" destOrd="0" presId="urn:microsoft.com/office/officeart/2008/layout/LinedList"/>
    <dgm:cxn modelId="{E1ED0477-A03A-4B82-BE2B-EC60683052AF}" type="presParOf" srcId="{0C07F49B-1D36-4063-A00F-0C1E60E0AA66}" destId="{272778E4-57EB-452D-937A-60847D155966}" srcOrd="7" destOrd="0" presId="urn:microsoft.com/office/officeart/2008/layout/LinedList"/>
    <dgm:cxn modelId="{A7745620-5626-4E77-891D-A78F2C8AECB4}" type="presParOf" srcId="{272778E4-57EB-452D-937A-60847D155966}" destId="{DC35B832-051A-49B5-B6DC-A7494ED8711E}" srcOrd="0" destOrd="0" presId="urn:microsoft.com/office/officeart/2008/layout/LinedList"/>
    <dgm:cxn modelId="{2C5B56B2-2AE5-4390-81CC-9EB670907713}" type="presParOf" srcId="{272778E4-57EB-452D-937A-60847D155966}" destId="{746742F8-0191-442C-AE10-BAE66F782B4F}" srcOrd="1" destOrd="0" presId="urn:microsoft.com/office/officeart/2008/layout/LinedList"/>
    <dgm:cxn modelId="{4CAAFD6C-CEB4-448A-8E95-DDB4AE92D5A5}" type="presParOf" srcId="{0C07F49B-1D36-4063-A00F-0C1E60E0AA66}" destId="{5A92C5F6-ABB7-4AC7-9588-0EF7077B87BF}" srcOrd="8" destOrd="0" presId="urn:microsoft.com/office/officeart/2008/layout/LinedList"/>
    <dgm:cxn modelId="{D6DA051C-0D82-4A6A-8FD9-C6146F4F3A6C}" type="presParOf" srcId="{0C07F49B-1D36-4063-A00F-0C1E60E0AA66}" destId="{D582683C-EEF3-4466-A984-926573C8BDBA}" srcOrd="9" destOrd="0" presId="urn:microsoft.com/office/officeart/2008/layout/LinedList"/>
    <dgm:cxn modelId="{0B9D20D7-F2C1-4EB7-A94F-325CDCC17976}" type="presParOf" srcId="{D582683C-EEF3-4466-A984-926573C8BDBA}" destId="{D9F0D7C0-8C0F-4EC2-B085-3CA633BA888B}" srcOrd="0" destOrd="0" presId="urn:microsoft.com/office/officeart/2008/layout/LinedList"/>
    <dgm:cxn modelId="{A88164D8-7704-4FB5-91F0-3634D9E88234}" type="presParOf" srcId="{D582683C-EEF3-4466-A984-926573C8BDBA}" destId="{64D185F2-441B-46EE-AA3C-6545450CECC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8EEF7F-E785-4EC9-9A50-4F15FA92E6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DE8AF83-8923-4E88-BB79-C01AFC6B1096}">
      <dgm:prSet/>
      <dgm:spPr/>
      <dgm:t>
        <a:bodyPr/>
        <a:lstStyle/>
        <a:p>
          <a:pPr>
            <a:lnSpc>
              <a:spcPct val="100000"/>
            </a:lnSpc>
          </a:pPr>
          <a:r>
            <a:rPr lang="en-GB"/>
            <a:t>Community Pharmacies are situated in nearly all communities</a:t>
          </a:r>
          <a:endParaRPr lang="en-US"/>
        </a:p>
      </dgm:t>
    </dgm:pt>
    <dgm:pt modelId="{04C71459-E0F6-4C38-A077-CA305795FAF5}" type="parTrans" cxnId="{381A9A5F-0A4E-4468-8653-98FA2EA55DFF}">
      <dgm:prSet/>
      <dgm:spPr/>
      <dgm:t>
        <a:bodyPr/>
        <a:lstStyle/>
        <a:p>
          <a:endParaRPr lang="en-US"/>
        </a:p>
      </dgm:t>
    </dgm:pt>
    <dgm:pt modelId="{2FA53F74-671B-4FBA-B5E2-CB7577F26246}" type="sibTrans" cxnId="{381A9A5F-0A4E-4468-8653-98FA2EA55DFF}">
      <dgm:prSet/>
      <dgm:spPr/>
      <dgm:t>
        <a:bodyPr/>
        <a:lstStyle/>
        <a:p>
          <a:endParaRPr lang="en-US"/>
        </a:p>
      </dgm:t>
    </dgm:pt>
    <dgm:pt modelId="{B9D44B51-12D2-4DF7-8662-2295D7B41093}">
      <dgm:prSet/>
      <dgm:spPr/>
      <dgm:t>
        <a:bodyPr/>
        <a:lstStyle/>
        <a:p>
          <a:pPr>
            <a:lnSpc>
              <a:spcPct val="100000"/>
            </a:lnSpc>
          </a:pPr>
          <a:r>
            <a:rPr lang="en-GB"/>
            <a:t>Higher number of community pharmacies in deprived areas</a:t>
          </a:r>
          <a:endParaRPr lang="en-US"/>
        </a:p>
      </dgm:t>
    </dgm:pt>
    <dgm:pt modelId="{0AE70156-31BD-40EA-B7F3-B22206EA0B14}" type="parTrans" cxnId="{C19B9CF8-D91B-4636-A7D4-CDF6F87771E2}">
      <dgm:prSet/>
      <dgm:spPr/>
      <dgm:t>
        <a:bodyPr/>
        <a:lstStyle/>
        <a:p>
          <a:endParaRPr lang="en-US"/>
        </a:p>
      </dgm:t>
    </dgm:pt>
    <dgm:pt modelId="{724695E8-8C11-4479-B812-79869FEB86D3}" type="sibTrans" cxnId="{C19B9CF8-D91B-4636-A7D4-CDF6F87771E2}">
      <dgm:prSet/>
      <dgm:spPr/>
      <dgm:t>
        <a:bodyPr/>
        <a:lstStyle/>
        <a:p>
          <a:endParaRPr lang="en-US"/>
        </a:p>
      </dgm:t>
    </dgm:pt>
    <dgm:pt modelId="{D40583F2-AECA-4A86-9B1F-D15542E4ED8F}">
      <dgm:prSet/>
      <dgm:spPr/>
      <dgm:t>
        <a:bodyPr/>
        <a:lstStyle/>
        <a:p>
          <a:pPr>
            <a:lnSpc>
              <a:spcPct val="100000"/>
            </a:lnSpc>
          </a:pPr>
          <a:r>
            <a:rPr lang="en-US" b="1"/>
            <a:t>Often have good relationships with people</a:t>
          </a:r>
          <a:endParaRPr lang="en-US"/>
        </a:p>
      </dgm:t>
    </dgm:pt>
    <dgm:pt modelId="{5DB3571E-48FF-4037-8203-47EE72D14EE7}" type="parTrans" cxnId="{27A70E8E-DB5F-4CB0-AEF2-E6FC3EF5FF12}">
      <dgm:prSet/>
      <dgm:spPr/>
      <dgm:t>
        <a:bodyPr/>
        <a:lstStyle/>
        <a:p>
          <a:endParaRPr lang="en-US"/>
        </a:p>
      </dgm:t>
    </dgm:pt>
    <dgm:pt modelId="{F8A4D90B-DEA6-440C-8B7D-75C25153A6ED}" type="sibTrans" cxnId="{27A70E8E-DB5F-4CB0-AEF2-E6FC3EF5FF12}">
      <dgm:prSet/>
      <dgm:spPr/>
      <dgm:t>
        <a:bodyPr/>
        <a:lstStyle/>
        <a:p>
          <a:endParaRPr lang="en-US"/>
        </a:p>
      </dgm:t>
    </dgm:pt>
    <dgm:pt modelId="{E2FAB7EF-BC4A-4148-A91A-BE406BCE5326}">
      <dgm:prSet/>
      <dgm:spPr/>
      <dgm:t>
        <a:bodyPr/>
        <a:lstStyle/>
        <a:p>
          <a:pPr>
            <a:lnSpc>
              <a:spcPct val="100000"/>
            </a:lnSpc>
          </a:pPr>
          <a:r>
            <a:rPr lang="en-US" b="1"/>
            <a:t>Some pharmacies provide injecting equipment </a:t>
          </a:r>
          <a:r>
            <a:rPr lang="en-US" b="1">
              <a:latin typeface="Calibri Light" panose="020F0302020204030204"/>
            </a:rPr>
            <a:t>, it may be the only service and individual is accessing .. therefore only route to naloxone supply...</a:t>
          </a:r>
          <a:endParaRPr lang="en-US"/>
        </a:p>
      </dgm:t>
    </dgm:pt>
    <dgm:pt modelId="{47696342-E781-4DB6-89EA-5B3E39EE02CE}" type="parTrans" cxnId="{D85D0954-D54D-4BCE-9512-1F4E64600741}">
      <dgm:prSet/>
      <dgm:spPr/>
      <dgm:t>
        <a:bodyPr/>
        <a:lstStyle/>
        <a:p>
          <a:endParaRPr lang="en-US"/>
        </a:p>
      </dgm:t>
    </dgm:pt>
    <dgm:pt modelId="{E8E0418F-DF1F-4B98-A770-ECE99BB98A05}" type="sibTrans" cxnId="{D85D0954-D54D-4BCE-9512-1F4E64600741}">
      <dgm:prSet/>
      <dgm:spPr/>
      <dgm:t>
        <a:bodyPr/>
        <a:lstStyle/>
        <a:p>
          <a:endParaRPr lang="en-US"/>
        </a:p>
      </dgm:t>
    </dgm:pt>
    <dgm:pt modelId="{8C7CD6BC-4CB2-4E1B-91A4-1D6C3775DF6D}" type="pres">
      <dgm:prSet presAssocID="{3C8EEF7F-E785-4EC9-9A50-4F15FA92E66E}" presName="root" presStyleCnt="0">
        <dgm:presLayoutVars>
          <dgm:dir/>
          <dgm:resizeHandles val="exact"/>
        </dgm:presLayoutVars>
      </dgm:prSet>
      <dgm:spPr/>
      <dgm:t>
        <a:bodyPr/>
        <a:lstStyle/>
        <a:p>
          <a:endParaRPr lang="en-US"/>
        </a:p>
      </dgm:t>
    </dgm:pt>
    <dgm:pt modelId="{AECA9C33-C8BF-402B-82D5-F476BC4374D4}" type="pres">
      <dgm:prSet presAssocID="{EDE8AF83-8923-4E88-BB79-C01AFC6B1096}" presName="compNode" presStyleCnt="0"/>
      <dgm:spPr/>
    </dgm:pt>
    <dgm:pt modelId="{B53E39EC-142C-4345-8CF8-91B640690982}" type="pres">
      <dgm:prSet presAssocID="{EDE8AF83-8923-4E88-BB79-C01AFC6B1096}" presName="bgRect" presStyleLbl="bgShp" presStyleIdx="0" presStyleCnt="4"/>
      <dgm:spPr/>
    </dgm:pt>
    <dgm:pt modelId="{518CF48F-A186-459F-9247-AF5D403049A1}" type="pres">
      <dgm:prSet presAssocID="{EDE8AF83-8923-4E88-BB79-C01AFC6B10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442D9B91-D8BC-4AF2-81B8-D98110E5398A}" type="pres">
      <dgm:prSet presAssocID="{EDE8AF83-8923-4E88-BB79-C01AFC6B1096}" presName="spaceRect" presStyleCnt="0"/>
      <dgm:spPr/>
    </dgm:pt>
    <dgm:pt modelId="{ED1D433A-B551-4D45-9005-563DD16E04CD}" type="pres">
      <dgm:prSet presAssocID="{EDE8AF83-8923-4E88-BB79-C01AFC6B1096}" presName="parTx" presStyleLbl="revTx" presStyleIdx="0" presStyleCnt="4">
        <dgm:presLayoutVars>
          <dgm:chMax val="0"/>
          <dgm:chPref val="0"/>
        </dgm:presLayoutVars>
      </dgm:prSet>
      <dgm:spPr/>
      <dgm:t>
        <a:bodyPr/>
        <a:lstStyle/>
        <a:p>
          <a:endParaRPr lang="en-US"/>
        </a:p>
      </dgm:t>
    </dgm:pt>
    <dgm:pt modelId="{898DA26F-1035-4B3B-A2A6-288124DAA942}" type="pres">
      <dgm:prSet presAssocID="{2FA53F74-671B-4FBA-B5E2-CB7577F26246}" presName="sibTrans" presStyleCnt="0"/>
      <dgm:spPr/>
    </dgm:pt>
    <dgm:pt modelId="{61C30D78-A241-4481-AAFD-E2DB50793FFE}" type="pres">
      <dgm:prSet presAssocID="{B9D44B51-12D2-4DF7-8662-2295D7B41093}" presName="compNode" presStyleCnt="0"/>
      <dgm:spPr/>
    </dgm:pt>
    <dgm:pt modelId="{5E665130-AFBF-4609-9F8A-BF4AE53C5AD5}" type="pres">
      <dgm:prSet presAssocID="{B9D44B51-12D2-4DF7-8662-2295D7B41093}" presName="bgRect" presStyleLbl="bgShp" presStyleIdx="1" presStyleCnt="4"/>
      <dgm:spPr/>
    </dgm:pt>
    <dgm:pt modelId="{EDE8A354-4B3B-4064-A651-2DFF4B518191}" type="pres">
      <dgm:prSet presAssocID="{B9D44B51-12D2-4DF7-8662-2295D7B410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705B2C61-3C96-4EC7-ADC5-256C01F359FB}" type="pres">
      <dgm:prSet presAssocID="{B9D44B51-12D2-4DF7-8662-2295D7B41093}" presName="spaceRect" presStyleCnt="0"/>
      <dgm:spPr/>
    </dgm:pt>
    <dgm:pt modelId="{E3B685E1-FBE8-4A7F-BDB2-007CD8515B68}" type="pres">
      <dgm:prSet presAssocID="{B9D44B51-12D2-4DF7-8662-2295D7B41093}" presName="parTx" presStyleLbl="revTx" presStyleIdx="1" presStyleCnt="4">
        <dgm:presLayoutVars>
          <dgm:chMax val="0"/>
          <dgm:chPref val="0"/>
        </dgm:presLayoutVars>
      </dgm:prSet>
      <dgm:spPr/>
      <dgm:t>
        <a:bodyPr/>
        <a:lstStyle/>
        <a:p>
          <a:endParaRPr lang="en-US"/>
        </a:p>
      </dgm:t>
    </dgm:pt>
    <dgm:pt modelId="{330032A4-DD02-49A5-99BD-F2D81ED64A7C}" type="pres">
      <dgm:prSet presAssocID="{724695E8-8C11-4479-B812-79869FEB86D3}" presName="sibTrans" presStyleCnt="0"/>
      <dgm:spPr/>
    </dgm:pt>
    <dgm:pt modelId="{8B0A1093-C9BE-4B2E-9A80-580DC83D041F}" type="pres">
      <dgm:prSet presAssocID="{D40583F2-AECA-4A86-9B1F-D15542E4ED8F}" presName="compNode" presStyleCnt="0"/>
      <dgm:spPr/>
    </dgm:pt>
    <dgm:pt modelId="{1E750A21-ACB7-4BEF-B8E1-98B749A5EDEE}" type="pres">
      <dgm:prSet presAssocID="{D40583F2-AECA-4A86-9B1F-D15542E4ED8F}" presName="bgRect" presStyleLbl="bgShp" presStyleIdx="2" presStyleCnt="4"/>
      <dgm:spPr/>
    </dgm:pt>
    <dgm:pt modelId="{233AFC7C-C6BC-429A-8FF7-251E9209D898}" type="pres">
      <dgm:prSet presAssocID="{D40583F2-AECA-4A86-9B1F-D15542E4ED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990AA791-E919-48A3-941F-DF7478B94DB1}" type="pres">
      <dgm:prSet presAssocID="{D40583F2-AECA-4A86-9B1F-D15542E4ED8F}" presName="spaceRect" presStyleCnt="0"/>
      <dgm:spPr/>
    </dgm:pt>
    <dgm:pt modelId="{3B19787F-69B6-4F05-963A-36C3535B5D31}" type="pres">
      <dgm:prSet presAssocID="{D40583F2-AECA-4A86-9B1F-D15542E4ED8F}" presName="parTx" presStyleLbl="revTx" presStyleIdx="2" presStyleCnt="4">
        <dgm:presLayoutVars>
          <dgm:chMax val="0"/>
          <dgm:chPref val="0"/>
        </dgm:presLayoutVars>
      </dgm:prSet>
      <dgm:spPr/>
      <dgm:t>
        <a:bodyPr/>
        <a:lstStyle/>
        <a:p>
          <a:endParaRPr lang="en-US"/>
        </a:p>
      </dgm:t>
    </dgm:pt>
    <dgm:pt modelId="{A8E0939A-CF65-4E5F-968F-80645F49AB3E}" type="pres">
      <dgm:prSet presAssocID="{F8A4D90B-DEA6-440C-8B7D-75C25153A6ED}" presName="sibTrans" presStyleCnt="0"/>
      <dgm:spPr/>
    </dgm:pt>
    <dgm:pt modelId="{1C49A6C8-DDD2-45C1-90F1-DD9116826445}" type="pres">
      <dgm:prSet presAssocID="{E2FAB7EF-BC4A-4148-A91A-BE406BCE5326}" presName="compNode" presStyleCnt="0"/>
      <dgm:spPr/>
    </dgm:pt>
    <dgm:pt modelId="{7C6E6E20-F8C6-4126-9D08-7328697CC129}" type="pres">
      <dgm:prSet presAssocID="{E2FAB7EF-BC4A-4148-A91A-BE406BCE5326}" presName="bgRect" presStyleLbl="bgShp" presStyleIdx="3" presStyleCnt="4"/>
      <dgm:spPr/>
    </dgm:pt>
    <dgm:pt modelId="{EF2696CD-0B3B-41AF-A087-07E30251C93D}" type="pres">
      <dgm:prSet presAssocID="{E2FAB7EF-BC4A-4148-A91A-BE406BCE53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Needle"/>
        </a:ext>
      </dgm:extLst>
    </dgm:pt>
    <dgm:pt modelId="{932D99F0-734F-4048-9A5F-1F96592E5FC6}" type="pres">
      <dgm:prSet presAssocID="{E2FAB7EF-BC4A-4148-A91A-BE406BCE5326}" presName="spaceRect" presStyleCnt="0"/>
      <dgm:spPr/>
    </dgm:pt>
    <dgm:pt modelId="{F14EF148-03BF-480F-9F64-AA0B95162FD8}" type="pres">
      <dgm:prSet presAssocID="{E2FAB7EF-BC4A-4148-A91A-BE406BCE5326}" presName="parTx" presStyleLbl="revTx" presStyleIdx="3" presStyleCnt="4">
        <dgm:presLayoutVars>
          <dgm:chMax val="0"/>
          <dgm:chPref val="0"/>
        </dgm:presLayoutVars>
      </dgm:prSet>
      <dgm:spPr/>
      <dgm:t>
        <a:bodyPr/>
        <a:lstStyle/>
        <a:p>
          <a:endParaRPr lang="en-US"/>
        </a:p>
      </dgm:t>
    </dgm:pt>
  </dgm:ptLst>
  <dgm:cxnLst>
    <dgm:cxn modelId="{D85D0954-D54D-4BCE-9512-1F4E64600741}" srcId="{3C8EEF7F-E785-4EC9-9A50-4F15FA92E66E}" destId="{E2FAB7EF-BC4A-4148-A91A-BE406BCE5326}" srcOrd="3" destOrd="0" parTransId="{47696342-E781-4DB6-89EA-5B3E39EE02CE}" sibTransId="{E8E0418F-DF1F-4B98-A770-ECE99BB98A05}"/>
    <dgm:cxn modelId="{C19B9CF8-D91B-4636-A7D4-CDF6F87771E2}" srcId="{3C8EEF7F-E785-4EC9-9A50-4F15FA92E66E}" destId="{B9D44B51-12D2-4DF7-8662-2295D7B41093}" srcOrd="1" destOrd="0" parTransId="{0AE70156-31BD-40EA-B7F3-B22206EA0B14}" sibTransId="{724695E8-8C11-4479-B812-79869FEB86D3}"/>
    <dgm:cxn modelId="{381A9A5F-0A4E-4468-8653-98FA2EA55DFF}" srcId="{3C8EEF7F-E785-4EC9-9A50-4F15FA92E66E}" destId="{EDE8AF83-8923-4E88-BB79-C01AFC6B1096}" srcOrd="0" destOrd="0" parTransId="{04C71459-E0F6-4C38-A077-CA305795FAF5}" sibTransId="{2FA53F74-671B-4FBA-B5E2-CB7577F26246}"/>
    <dgm:cxn modelId="{26FE3FEC-721E-44EC-8EBB-2996A60A7818}" type="presOf" srcId="{EDE8AF83-8923-4E88-BB79-C01AFC6B1096}" destId="{ED1D433A-B551-4D45-9005-563DD16E04CD}" srcOrd="0" destOrd="0" presId="urn:microsoft.com/office/officeart/2018/2/layout/IconVerticalSolidList"/>
    <dgm:cxn modelId="{BF17E406-274F-4A94-A603-493410A6E04B}" type="presOf" srcId="{E2FAB7EF-BC4A-4148-A91A-BE406BCE5326}" destId="{F14EF148-03BF-480F-9F64-AA0B95162FD8}" srcOrd="0" destOrd="0" presId="urn:microsoft.com/office/officeart/2018/2/layout/IconVerticalSolidList"/>
    <dgm:cxn modelId="{FF3CDF70-D4EC-4BA1-BECF-765313396989}" type="presOf" srcId="{D40583F2-AECA-4A86-9B1F-D15542E4ED8F}" destId="{3B19787F-69B6-4F05-963A-36C3535B5D31}" srcOrd="0" destOrd="0" presId="urn:microsoft.com/office/officeart/2018/2/layout/IconVerticalSolidList"/>
    <dgm:cxn modelId="{0BD7C6AE-EC22-4C8B-816E-1AD3565017D1}" type="presOf" srcId="{B9D44B51-12D2-4DF7-8662-2295D7B41093}" destId="{E3B685E1-FBE8-4A7F-BDB2-007CD8515B68}" srcOrd="0" destOrd="0" presId="urn:microsoft.com/office/officeart/2018/2/layout/IconVerticalSolidList"/>
    <dgm:cxn modelId="{27A70E8E-DB5F-4CB0-AEF2-E6FC3EF5FF12}" srcId="{3C8EEF7F-E785-4EC9-9A50-4F15FA92E66E}" destId="{D40583F2-AECA-4A86-9B1F-D15542E4ED8F}" srcOrd="2" destOrd="0" parTransId="{5DB3571E-48FF-4037-8203-47EE72D14EE7}" sibTransId="{F8A4D90B-DEA6-440C-8B7D-75C25153A6ED}"/>
    <dgm:cxn modelId="{E2EC9EBE-7C79-468E-BE9F-FF5FBE6A9CA5}" type="presOf" srcId="{3C8EEF7F-E785-4EC9-9A50-4F15FA92E66E}" destId="{8C7CD6BC-4CB2-4E1B-91A4-1D6C3775DF6D}" srcOrd="0" destOrd="0" presId="urn:microsoft.com/office/officeart/2018/2/layout/IconVerticalSolidList"/>
    <dgm:cxn modelId="{2BEB55DE-F090-45B1-AA6A-897225A2D208}" type="presParOf" srcId="{8C7CD6BC-4CB2-4E1B-91A4-1D6C3775DF6D}" destId="{AECA9C33-C8BF-402B-82D5-F476BC4374D4}" srcOrd="0" destOrd="0" presId="urn:microsoft.com/office/officeart/2018/2/layout/IconVerticalSolidList"/>
    <dgm:cxn modelId="{AB3C1C47-8463-4B9D-8E03-A4D81C31DA22}" type="presParOf" srcId="{AECA9C33-C8BF-402B-82D5-F476BC4374D4}" destId="{B53E39EC-142C-4345-8CF8-91B640690982}" srcOrd="0" destOrd="0" presId="urn:microsoft.com/office/officeart/2018/2/layout/IconVerticalSolidList"/>
    <dgm:cxn modelId="{869B0AEE-B337-4C81-ADA1-FFADCD398B54}" type="presParOf" srcId="{AECA9C33-C8BF-402B-82D5-F476BC4374D4}" destId="{518CF48F-A186-459F-9247-AF5D403049A1}" srcOrd="1" destOrd="0" presId="urn:microsoft.com/office/officeart/2018/2/layout/IconVerticalSolidList"/>
    <dgm:cxn modelId="{387EB3DE-C99D-42BD-BADF-D2FBA2DFB21D}" type="presParOf" srcId="{AECA9C33-C8BF-402B-82D5-F476BC4374D4}" destId="{442D9B91-D8BC-4AF2-81B8-D98110E5398A}" srcOrd="2" destOrd="0" presId="urn:microsoft.com/office/officeart/2018/2/layout/IconVerticalSolidList"/>
    <dgm:cxn modelId="{478A0C6A-82E5-4CF2-BA54-3727C257E4DB}" type="presParOf" srcId="{AECA9C33-C8BF-402B-82D5-F476BC4374D4}" destId="{ED1D433A-B551-4D45-9005-563DD16E04CD}" srcOrd="3" destOrd="0" presId="urn:microsoft.com/office/officeart/2018/2/layout/IconVerticalSolidList"/>
    <dgm:cxn modelId="{6F68EBB8-83F7-497D-B335-475CB7D1FE0C}" type="presParOf" srcId="{8C7CD6BC-4CB2-4E1B-91A4-1D6C3775DF6D}" destId="{898DA26F-1035-4B3B-A2A6-288124DAA942}" srcOrd="1" destOrd="0" presId="urn:microsoft.com/office/officeart/2018/2/layout/IconVerticalSolidList"/>
    <dgm:cxn modelId="{CFB0FF33-43B8-40C5-9B08-9690AD2C0D0A}" type="presParOf" srcId="{8C7CD6BC-4CB2-4E1B-91A4-1D6C3775DF6D}" destId="{61C30D78-A241-4481-AAFD-E2DB50793FFE}" srcOrd="2" destOrd="0" presId="urn:microsoft.com/office/officeart/2018/2/layout/IconVerticalSolidList"/>
    <dgm:cxn modelId="{1DEC7DD9-AE00-412E-9DDB-CD755649A45E}" type="presParOf" srcId="{61C30D78-A241-4481-AAFD-E2DB50793FFE}" destId="{5E665130-AFBF-4609-9F8A-BF4AE53C5AD5}" srcOrd="0" destOrd="0" presId="urn:microsoft.com/office/officeart/2018/2/layout/IconVerticalSolidList"/>
    <dgm:cxn modelId="{B33B2AA1-BD0A-4D08-9541-5706C2CA6473}" type="presParOf" srcId="{61C30D78-A241-4481-AAFD-E2DB50793FFE}" destId="{EDE8A354-4B3B-4064-A651-2DFF4B518191}" srcOrd="1" destOrd="0" presId="urn:microsoft.com/office/officeart/2018/2/layout/IconVerticalSolidList"/>
    <dgm:cxn modelId="{E9D416C5-2384-4186-B087-CC5583805920}" type="presParOf" srcId="{61C30D78-A241-4481-AAFD-E2DB50793FFE}" destId="{705B2C61-3C96-4EC7-ADC5-256C01F359FB}" srcOrd="2" destOrd="0" presId="urn:microsoft.com/office/officeart/2018/2/layout/IconVerticalSolidList"/>
    <dgm:cxn modelId="{834E8402-D5C5-437D-835F-26D1D7134CD0}" type="presParOf" srcId="{61C30D78-A241-4481-AAFD-E2DB50793FFE}" destId="{E3B685E1-FBE8-4A7F-BDB2-007CD8515B68}" srcOrd="3" destOrd="0" presId="urn:microsoft.com/office/officeart/2018/2/layout/IconVerticalSolidList"/>
    <dgm:cxn modelId="{98D5AB6E-C2B8-4A9D-A662-6DF709C73BD7}" type="presParOf" srcId="{8C7CD6BC-4CB2-4E1B-91A4-1D6C3775DF6D}" destId="{330032A4-DD02-49A5-99BD-F2D81ED64A7C}" srcOrd="3" destOrd="0" presId="urn:microsoft.com/office/officeart/2018/2/layout/IconVerticalSolidList"/>
    <dgm:cxn modelId="{364365C8-E11E-4493-B64B-86B811E4F638}" type="presParOf" srcId="{8C7CD6BC-4CB2-4E1B-91A4-1D6C3775DF6D}" destId="{8B0A1093-C9BE-4B2E-9A80-580DC83D041F}" srcOrd="4" destOrd="0" presId="urn:microsoft.com/office/officeart/2018/2/layout/IconVerticalSolidList"/>
    <dgm:cxn modelId="{FB0AC1DD-FA61-49F3-8166-0F0102E99FFD}" type="presParOf" srcId="{8B0A1093-C9BE-4B2E-9A80-580DC83D041F}" destId="{1E750A21-ACB7-4BEF-B8E1-98B749A5EDEE}" srcOrd="0" destOrd="0" presId="urn:microsoft.com/office/officeart/2018/2/layout/IconVerticalSolidList"/>
    <dgm:cxn modelId="{D52E8FBA-06CD-445A-94A0-E4C44821C30F}" type="presParOf" srcId="{8B0A1093-C9BE-4B2E-9A80-580DC83D041F}" destId="{233AFC7C-C6BC-429A-8FF7-251E9209D898}" srcOrd="1" destOrd="0" presId="urn:microsoft.com/office/officeart/2018/2/layout/IconVerticalSolidList"/>
    <dgm:cxn modelId="{6D6BCD26-3AAD-446E-9B56-6B5F2CB0AC69}" type="presParOf" srcId="{8B0A1093-C9BE-4B2E-9A80-580DC83D041F}" destId="{990AA791-E919-48A3-941F-DF7478B94DB1}" srcOrd="2" destOrd="0" presId="urn:microsoft.com/office/officeart/2018/2/layout/IconVerticalSolidList"/>
    <dgm:cxn modelId="{3F6A56DE-DF59-47C0-8574-16D4B135D9B7}" type="presParOf" srcId="{8B0A1093-C9BE-4B2E-9A80-580DC83D041F}" destId="{3B19787F-69B6-4F05-963A-36C3535B5D31}" srcOrd="3" destOrd="0" presId="urn:microsoft.com/office/officeart/2018/2/layout/IconVerticalSolidList"/>
    <dgm:cxn modelId="{E2551085-3129-4D1C-B08F-3DB368AACFF7}" type="presParOf" srcId="{8C7CD6BC-4CB2-4E1B-91A4-1D6C3775DF6D}" destId="{A8E0939A-CF65-4E5F-968F-80645F49AB3E}" srcOrd="5" destOrd="0" presId="urn:microsoft.com/office/officeart/2018/2/layout/IconVerticalSolidList"/>
    <dgm:cxn modelId="{C138332C-88F3-4B0B-986B-FD07D6DCBF06}" type="presParOf" srcId="{8C7CD6BC-4CB2-4E1B-91A4-1D6C3775DF6D}" destId="{1C49A6C8-DDD2-45C1-90F1-DD9116826445}" srcOrd="6" destOrd="0" presId="urn:microsoft.com/office/officeart/2018/2/layout/IconVerticalSolidList"/>
    <dgm:cxn modelId="{7CD2D09B-A7A1-48C6-8D64-BD268FD4B983}" type="presParOf" srcId="{1C49A6C8-DDD2-45C1-90F1-DD9116826445}" destId="{7C6E6E20-F8C6-4126-9D08-7328697CC129}" srcOrd="0" destOrd="0" presId="urn:microsoft.com/office/officeart/2018/2/layout/IconVerticalSolidList"/>
    <dgm:cxn modelId="{16B936F1-4F08-42B0-9578-82CF158AA986}" type="presParOf" srcId="{1C49A6C8-DDD2-45C1-90F1-DD9116826445}" destId="{EF2696CD-0B3B-41AF-A087-07E30251C93D}" srcOrd="1" destOrd="0" presId="urn:microsoft.com/office/officeart/2018/2/layout/IconVerticalSolidList"/>
    <dgm:cxn modelId="{D3D574D9-14A1-4944-8C59-AA6673B8622B}" type="presParOf" srcId="{1C49A6C8-DDD2-45C1-90F1-DD9116826445}" destId="{932D99F0-734F-4048-9A5F-1F96592E5FC6}" srcOrd="2" destOrd="0" presId="urn:microsoft.com/office/officeart/2018/2/layout/IconVerticalSolidList"/>
    <dgm:cxn modelId="{FAF9E735-F574-42CB-8480-F5F425D62712}" type="presParOf" srcId="{1C49A6C8-DDD2-45C1-90F1-DD9116826445}" destId="{F14EF148-03BF-480F-9F64-AA0B95162F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46EC60-69AE-4783-A199-9F52C7E38CD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B8F0469-9D32-4C0A-AF32-8676CD530899}">
      <dgm:prSet custT="1"/>
      <dgm:spPr/>
      <dgm:t>
        <a:bodyPr/>
        <a:lstStyle/>
        <a:p>
          <a:pPr rtl="0"/>
          <a:r>
            <a:rPr lang="en-US" sz="2000" b="1">
              <a:latin typeface="Calibri Light" panose="020F0302020204030204"/>
            </a:rPr>
            <a:t>All</a:t>
          </a:r>
          <a:r>
            <a:rPr lang="en-US" sz="2000" b="1"/>
            <a:t> Pharmacies that are contracted to provide opioid replacement therapy ,</a:t>
          </a:r>
          <a:r>
            <a:rPr lang="en-US" sz="2000" b="1">
              <a:latin typeface="Calibri Light" panose="020F0302020204030204"/>
            </a:rPr>
            <a:t> Should</a:t>
          </a:r>
          <a:r>
            <a:rPr lang="en-US" sz="2000" b="1"/>
            <a:t> </a:t>
          </a:r>
          <a:r>
            <a:rPr lang="en-US" sz="2000" b="1">
              <a:latin typeface="Calibri Light" panose="020F0302020204030204"/>
            </a:rPr>
            <a:t>be providing</a:t>
          </a:r>
          <a:r>
            <a:rPr lang="en-US" sz="2000" b="1"/>
            <a:t> every patient with overdose awareness advice and </a:t>
          </a:r>
          <a:r>
            <a:rPr lang="en-US" sz="2000" b="1">
              <a:latin typeface="Calibri Light" panose="020F0302020204030204"/>
            </a:rPr>
            <a:t>regular offer to</a:t>
          </a:r>
          <a:r>
            <a:rPr lang="en-US" sz="2000" b="1"/>
            <a:t> provide naloxone</a:t>
          </a:r>
          <a:endParaRPr lang="en-US" sz="2000"/>
        </a:p>
      </dgm:t>
    </dgm:pt>
    <dgm:pt modelId="{8F9B14AE-3F52-4B09-890B-FABFA8B65597}" type="parTrans" cxnId="{CBAE9CCE-D9AB-455D-A725-C47AF6B3ABA8}">
      <dgm:prSet/>
      <dgm:spPr/>
      <dgm:t>
        <a:bodyPr/>
        <a:lstStyle/>
        <a:p>
          <a:endParaRPr lang="en-US"/>
        </a:p>
      </dgm:t>
    </dgm:pt>
    <dgm:pt modelId="{53DF8964-487D-44E4-9578-B4A23FFA24C0}" type="sibTrans" cxnId="{CBAE9CCE-D9AB-455D-A725-C47AF6B3ABA8}">
      <dgm:prSet/>
      <dgm:spPr/>
      <dgm:t>
        <a:bodyPr/>
        <a:lstStyle/>
        <a:p>
          <a:endParaRPr lang="en-US"/>
        </a:p>
      </dgm:t>
    </dgm:pt>
    <dgm:pt modelId="{D6784986-84D5-44E0-8801-FB1D30526E0A}">
      <dgm:prSet custT="1"/>
      <dgm:spPr/>
      <dgm:t>
        <a:bodyPr/>
        <a:lstStyle/>
        <a:p>
          <a:r>
            <a:rPr lang="en-US" sz="2000" b="1"/>
            <a:t>Community Pharmacy staff will usually have the most frequent contact with patients on ORT more than any other healthcare professional, thus lots of opportunities to discuss/offer naloxone</a:t>
          </a:r>
          <a:endParaRPr lang="en-US" sz="2000"/>
        </a:p>
      </dgm:t>
    </dgm:pt>
    <dgm:pt modelId="{8EBEA467-D68F-4081-B45A-4DB5FE89768D}" type="parTrans" cxnId="{B247428F-E664-4089-8963-252F2134A5A8}">
      <dgm:prSet/>
      <dgm:spPr/>
      <dgm:t>
        <a:bodyPr/>
        <a:lstStyle/>
        <a:p>
          <a:endParaRPr lang="en-US"/>
        </a:p>
      </dgm:t>
    </dgm:pt>
    <dgm:pt modelId="{5A7C4050-47F6-4448-ACC6-A6F40D98DFB8}" type="sibTrans" cxnId="{B247428F-E664-4089-8963-252F2134A5A8}">
      <dgm:prSet/>
      <dgm:spPr/>
      <dgm:t>
        <a:bodyPr/>
        <a:lstStyle/>
        <a:p>
          <a:endParaRPr lang="en-US"/>
        </a:p>
      </dgm:t>
    </dgm:pt>
    <dgm:pt modelId="{ABE99D7D-C103-4E31-98FF-290258AEAF3D}">
      <dgm:prSet phldr="0"/>
      <dgm:spPr/>
      <dgm:t>
        <a:bodyPr/>
        <a:lstStyle/>
        <a:p>
          <a:pPr rtl="0"/>
          <a:r>
            <a:rPr lang="en-US" sz="1200" b="1">
              <a:solidFill>
                <a:srgbClr val="44546A"/>
              </a:solidFill>
              <a:latin typeface="Calibri"/>
              <a:ea typeface="Calibri"/>
              <a:cs typeface="Calibri"/>
            </a:rPr>
            <a:t>Research has shown many positive outcomes for people who use substances through interventions made by community pharmacy teams</a:t>
          </a:r>
          <a:r>
            <a:rPr lang="en-US" sz="1200" b="0">
              <a:solidFill>
                <a:srgbClr val="44546A"/>
              </a:solidFill>
              <a:latin typeface="Calibri"/>
              <a:ea typeface="Calibri"/>
              <a:cs typeface="Calibri"/>
            </a:rPr>
            <a:t> </a:t>
          </a:r>
          <a:endParaRPr lang="en-US" sz="2000" b="1">
            <a:latin typeface="Calibri Light" panose="020F0302020204030204"/>
          </a:endParaRPr>
        </a:p>
      </dgm:t>
    </dgm:pt>
    <dgm:pt modelId="{4678C261-6865-46B8-A1E9-4BC885DA7066}" type="parTrans" cxnId="{CACB4979-350C-4716-985F-D9DDE45031E0}">
      <dgm:prSet/>
      <dgm:spPr/>
    </dgm:pt>
    <dgm:pt modelId="{508B83DB-8A28-4D25-B317-23D00505A6DE}" type="sibTrans" cxnId="{CACB4979-350C-4716-985F-D9DDE45031E0}">
      <dgm:prSet/>
      <dgm:spPr/>
    </dgm:pt>
    <dgm:pt modelId="{609E70BA-F567-4FE0-9A5C-EE3CA7780257}" type="pres">
      <dgm:prSet presAssocID="{CB46EC60-69AE-4783-A199-9F52C7E38CD3}" presName="linear" presStyleCnt="0">
        <dgm:presLayoutVars>
          <dgm:animLvl val="lvl"/>
          <dgm:resizeHandles val="exact"/>
        </dgm:presLayoutVars>
      </dgm:prSet>
      <dgm:spPr/>
      <dgm:t>
        <a:bodyPr/>
        <a:lstStyle/>
        <a:p>
          <a:endParaRPr lang="en-US"/>
        </a:p>
      </dgm:t>
    </dgm:pt>
    <dgm:pt modelId="{6892EACB-AE5D-4BD7-976B-E1A85362F95D}" type="pres">
      <dgm:prSet presAssocID="{BB8F0469-9D32-4C0A-AF32-8676CD530899}" presName="parentText" presStyleLbl="node1" presStyleIdx="0" presStyleCnt="3">
        <dgm:presLayoutVars>
          <dgm:chMax val="0"/>
          <dgm:bulletEnabled val="1"/>
        </dgm:presLayoutVars>
      </dgm:prSet>
      <dgm:spPr/>
      <dgm:t>
        <a:bodyPr/>
        <a:lstStyle/>
        <a:p>
          <a:endParaRPr lang="en-US"/>
        </a:p>
      </dgm:t>
    </dgm:pt>
    <dgm:pt modelId="{24F08840-B13B-42D7-96F2-5110BBBA8080}" type="pres">
      <dgm:prSet presAssocID="{53DF8964-487D-44E4-9578-B4A23FFA24C0}" presName="spacer" presStyleCnt="0"/>
      <dgm:spPr/>
    </dgm:pt>
    <dgm:pt modelId="{6914128D-AEDD-46BE-8A9F-0546FDBD95A8}" type="pres">
      <dgm:prSet presAssocID="{D6784986-84D5-44E0-8801-FB1D30526E0A}" presName="parentText" presStyleLbl="node1" presStyleIdx="1" presStyleCnt="3">
        <dgm:presLayoutVars>
          <dgm:chMax val="0"/>
          <dgm:bulletEnabled val="1"/>
        </dgm:presLayoutVars>
      </dgm:prSet>
      <dgm:spPr/>
      <dgm:t>
        <a:bodyPr/>
        <a:lstStyle/>
        <a:p>
          <a:endParaRPr lang="en-US"/>
        </a:p>
      </dgm:t>
    </dgm:pt>
    <dgm:pt modelId="{8FB3B2B1-CE46-451C-A2AB-E008181C56D8}" type="pres">
      <dgm:prSet presAssocID="{5A7C4050-47F6-4448-ACC6-A6F40D98DFB8}" presName="spacer" presStyleCnt="0"/>
      <dgm:spPr/>
    </dgm:pt>
    <dgm:pt modelId="{D3613910-BF2D-4237-B425-289F3937F20D}" type="pres">
      <dgm:prSet presAssocID="{ABE99D7D-C103-4E31-98FF-290258AEAF3D}" presName="parentText" presStyleLbl="node1" presStyleIdx="2" presStyleCnt="3">
        <dgm:presLayoutVars>
          <dgm:chMax val="0"/>
          <dgm:bulletEnabled val="1"/>
        </dgm:presLayoutVars>
      </dgm:prSet>
      <dgm:spPr/>
      <dgm:t>
        <a:bodyPr/>
        <a:lstStyle/>
        <a:p>
          <a:endParaRPr lang="en-US"/>
        </a:p>
      </dgm:t>
    </dgm:pt>
  </dgm:ptLst>
  <dgm:cxnLst>
    <dgm:cxn modelId="{A5D55DDE-340C-4E67-818E-E053F31E04D4}" type="presOf" srcId="{ABE99D7D-C103-4E31-98FF-290258AEAF3D}" destId="{D3613910-BF2D-4237-B425-289F3937F20D}" srcOrd="0" destOrd="0" presId="urn:microsoft.com/office/officeart/2005/8/layout/vList2"/>
    <dgm:cxn modelId="{796848D6-9F8C-467D-AD2E-08FC56180A05}" type="presOf" srcId="{D6784986-84D5-44E0-8801-FB1D30526E0A}" destId="{6914128D-AEDD-46BE-8A9F-0546FDBD95A8}" srcOrd="0" destOrd="0" presId="urn:microsoft.com/office/officeart/2005/8/layout/vList2"/>
    <dgm:cxn modelId="{CBAE9CCE-D9AB-455D-A725-C47AF6B3ABA8}" srcId="{CB46EC60-69AE-4783-A199-9F52C7E38CD3}" destId="{BB8F0469-9D32-4C0A-AF32-8676CD530899}" srcOrd="0" destOrd="0" parTransId="{8F9B14AE-3F52-4B09-890B-FABFA8B65597}" sibTransId="{53DF8964-487D-44E4-9578-B4A23FFA24C0}"/>
    <dgm:cxn modelId="{F968FBED-5E72-4C18-93B2-16CE0964874C}" type="presOf" srcId="{BB8F0469-9D32-4C0A-AF32-8676CD530899}" destId="{6892EACB-AE5D-4BD7-976B-E1A85362F95D}" srcOrd="0" destOrd="0" presId="urn:microsoft.com/office/officeart/2005/8/layout/vList2"/>
    <dgm:cxn modelId="{B247428F-E664-4089-8963-252F2134A5A8}" srcId="{CB46EC60-69AE-4783-A199-9F52C7E38CD3}" destId="{D6784986-84D5-44E0-8801-FB1D30526E0A}" srcOrd="1" destOrd="0" parTransId="{8EBEA467-D68F-4081-B45A-4DB5FE89768D}" sibTransId="{5A7C4050-47F6-4448-ACC6-A6F40D98DFB8}"/>
    <dgm:cxn modelId="{CACB4979-350C-4716-985F-D9DDE45031E0}" srcId="{CB46EC60-69AE-4783-A199-9F52C7E38CD3}" destId="{ABE99D7D-C103-4E31-98FF-290258AEAF3D}" srcOrd="2" destOrd="0" parTransId="{4678C261-6865-46B8-A1E9-4BC885DA7066}" sibTransId="{508B83DB-8A28-4D25-B317-23D00505A6DE}"/>
    <dgm:cxn modelId="{F01C101E-B2D5-4CA9-BE07-09A53666BDF4}" type="presOf" srcId="{CB46EC60-69AE-4783-A199-9F52C7E38CD3}" destId="{609E70BA-F567-4FE0-9A5C-EE3CA7780257}" srcOrd="0" destOrd="0" presId="urn:microsoft.com/office/officeart/2005/8/layout/vList2"/>
    <dgm:cxn modelId="{6255F45C-4B97-45C4-B128-4B74E6A8FF3D}" type="presParOf" srcId="{609E70BA-F567-4FE0-9A5C-EE3CA7780257}" destId="{6892EACB-AE5D-4BD7-976B-E1A85362F95D}" srcOrd="0" destOrd="0" presId="urn:microsoft.com/office/officeart/2005/8/layout/vList2"/>
    <dgm:cxn modelId="{DE6EB531-5912-469E-84F1-0F1FCA7929F1}" type="presParOf" srcId="{609E70BA-F567-4FE0-9A5C-EE3CA7780257}" destId="{24F08840-B13B-42D7-96F2-5110BBBA8080}" srcOrd="1" destOrd="0" presId="urn:microsoft.com/office/officeart/2005/8/layout/vList2"/>
    <dgm:cxn modelId="{139EE918-6AF0-4DA8-86A9-E57229682F7F}" type="presParOf" srcId="{609E70BA-F567-4FE0-9A5C-EE3CA7780257}" destId="{6914128D-AEDD-46BE-8A9F-0546FDBD95A8}" srcOrd="2" destOrd="0" presId="urn:microsoft.com/office/officeart/2005/8/layout/vList2"/>
    <dgm:cxn modelId="{266ADF7A-A449-442C-B67F-08DBA0551DEF}" type="presParOf" srcId="{609E70BA-F567-4FE0-9A5C-EE3CA7780257}" destId="{8FB3B2B1-CE46-451C-A2AB-E008181C56D8}" srcOrd="3" destOrd="0" presId="urn:microsoft.com/office/officeart/2005/8/layout/vList2"/>
    <dgm:cxn modelId="{D746CB34-93D8-4179-936C-7209336D32E1}" type="presParOf" srcId="{609E70BA-F567-4FE0-9A5C-EE3CA7780257}" destId="{D3613910-BF2D-4237-B425-289F3937F2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60B74D-72AE-4629-AC74-32F6233AF62D}"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47ABF005-9BA2-4CA9-A632-F056F47E8C1C}">
      <dgm:prSet/>
      <dgm:spPr/>
      <dgm:t>
        <a:bodyPr/>
        <a:lstStyle/>
        <a:p>
          <a:r>
            <a:rPr lang="en-GB" b="1">
              <a:latin typeface="Calibri Light" panose="020F0302020204030204"/>
            </a:rPr>
            <a:t>82</a:t>
          </a:r>
          <a:r>
            <a:rPr lang="en-GB" b="1"/>
            <a:t>% people in Scotland (</a:t>
          </a:r>
          <a:r>
            <a:rPr lang="en-GB" b="1">
              <a:latin typeface="Calibri Light" panose="020F0302020204030204"/>
            </a:rPr>
            <a:t>77</a:t>
          </a:r>
          <a:r>
            <a:rPr lang="en-GB" b="1"/>
            <a:t>% Grampian)</a:t>
          </a:r>
          <a:r>
            <a:rPr lang="en-GB"/>
            <a:t> who died had an </a:t>
          </a:r>
          <a:r>
            <a:rPr lang="en-GB" b="1"/>
            <a:t>opioid drug present </a:t>
          </a:r>
          <a:r>
            <a:rPr lang="en-GB"/>
            <a:t>in their system</a:t>
          </a:r>
          <a:endParaRPr lang="en-US"/>
        </a:p>
      </dgm:t>
    </dgm:pt>
    <dgm:pt modelId="{44C0C041-C26C-4583-A367-9AF29A510785}" type="parTrans" cxnId="{C563D22B-34B4-4241-9438-38EF6F61E1FF}">
      <dgm:prSet/>
      <dgm:spPr/>
      <dgm:t>
        <a:bodyPr/>
        <a:lstStyle/>
        <a:p>
          <a:endParaRPr lang="en-US"/>
        </a:p>
      </dgm:t>
    </dgm:pt>
    <dgm:pt modelId="{A085F6C2-7206-4C61-9539-A2D642FDBC74}" type="sibTrans" cxnId="{C563D22B-34B4-4241-9438-38EF6F61E1FF}">
      <dgm:prSet/>
      <dgm:spPr/>
      <dgm:t>
        <a:bodyPr/>
        <a:lstStyle/>
        <a:p>
          <a:endParaRPr lang="en-US"/>
        </a:p>
      </dgm:t>
    </dgm:pt>
    <dgm:pt modelId="{61B6D88A-4629-4FE7-B58A-CA4DEC27D2A9}">
      <dgm:prSet/>
      <dgm:spPr/>
      <dgm:t>
        <a:bodyPr/>
        <a:lstStyle/>
        <a:p>
          <a:pPr rtl="0"/>
          <a:r>
            <a:rPr lang="en-GB"/>
            <a:t>The majority of deaths occur in someone’s </a:t>
          </a:r>
          <a:r>
            <a:rPr lang="en-GB">
              <a:latin typeface="Calibri Light" panose="020F0302020204030204"/>
            </a:rPr>
            <a:t>home - In</a:t>
          </a:r>
          <a:r>
            <a:rPr lang="en-GB"/>
            <a:t> many cases another person is present</a:t>
          </a:r>
          <a:endParaRPr lang="en-US"/>
        </a:p>
      </dgm:t>
    </dgm:pt>
    <dgm:pt modelId="{420FA7B7-6CAF-44E7-BBF7-C17539AE254F}" type="parTrans" cxnId="{FD4C7BEF-24BC-4602-BB6B-6EB59E6CD6B8}">
      <dgm:prSet/>
      <dgm:spPr/>
      <dgm:t>
        <a:bodyPr/>
        <a:lstStyle/>
        <a:p>
          <a:endParaRPr lang="en-US"/>
        </a:p>
      </dgm:t>
    </dgm:pt>
    <dgm:pt modelId="{743D7CF6-1FA8-4559-BD35-BE0BE82D9AB6}" type="sibTrans" cxnId="{FD4C7BEF-24BC-4602-BB6B-6EB59E6CD6B8}">
      <dgm:prSet/>
      <dgm:spPr/>
      <dgm:t>
        <a:bodyPr/>
        <a:lstStyle/>
        <a:p>
          <a:endParaRPr lang="en-US"/>
        </a:p>
      </dgm:t>
    </dgm:pt>
    <dgm:pt modelId="{A407F8D3-6B95-48CA-AFB5-7C5A33ACE1D7}">
      <dgm:prSet/>
      <dgm:spPr/>
      <dgm:t>
        <a:bodyPr/>
        <a:lstStyle/>
        <a:p>
          <a:r>
            <a:rPr lang="en-GB" b="1" i="1"/>
            <a:t>If naloxone was available and those present able to use it, lives may have been saved</a:t>
          </a:r>
          <a:endParaRPr lang="en-US"/>
        </a:p>
      </dgm:t>
    </dgm:pt>
    <dgm:pt modelId="{E7C7B159-3DB1-4299-A474-97600B12EFD2}" type="parTrans" cxnId="{7B206BEF-19EF-432A-96B9-9E645971D3BC}">
      <dgm:prSet/>
      <dgm:spPr/>
      <dgm:t>
        <a:bodyPr/>
        <a:lstStyle/>
        <a:p>
          <a:endParaRPr lang="en-US"/>
        </a:p>
      </dgm:t>
    </dgm:pt>
    <dgm:pt modelId="{A1A50C4D-D606-4D59-8DF3-ED9F6693189C}" type="sibTrans" cxnId="{7B206BEF-19EF-432A-96B9-9E645971D3BC}">
      <dgm:prSet/>
      <dgm:spPr/>
      <dgm:t>
        <a:bodyPr/>
        <a:lstStyle/>
        <a:p>
          <a:endParaRPr lang="en-US"/>
        </a:p>
      </dgm:t>
    </dgm:pt>
    <dgm:pt modelId="{BD9DF80A-45A7-4F63-ACAF-0A432627A3BD}">
      <dgm:prSet phldr="0"/>
      <dgm:spPr/>
      <dgm:t>
        <a:bodyPr/>
        <a:lstStyle/>
        <a:p>
          <a:r>
            <a:rPr lang="en-GB" sz="1600">
              <a:latin typeface="Calibri"/>
              <a:ea typeface="Calibri"/>
              <a:cs typeface="Calibri"/>
            </a:rPr>
            <a:t>Specific opioid-antagonist that acts competitively at opioid receptors.</a:t>
          </a:r>
        </a:p>
      </dgm:t>
    </dgm:pt>
    <dgm:pt modelId="{4A26DA95-FFEC-4C60-9C12-7C2C82968083}" type="parTrans" cxnId="{74070A47-8AEB-4775-8E33-29EC39C29774}">
      <dgm:prSet/>
      <dgm:spPr/>
    </dgm:pt>
    <dgm:pt modelId="{D1AF8B3C-7453-49F8-837B-B369C5C20351}" type="sibTrans" cxnId="{74070A47-8AEB-4775-8E33-29EC39C29774}">
      <dgm:prSet/>
      <dgm:spPr/>
    </dgm:pt>
    <dgm:pt modelId="{4C4F6E2C-B873-49FF-8417-D3A93F4AA063}">
      <dgm:prSet phldr="0"/>
      <dgm:spPr/>
      <dgm:t>
        <a:bodyPr/>
        <a:lstStyle/>
        <a:p>
          <a:pPr rtl="0"/>
          <a:r>
            <a:rPr lang="en-GB" sz="1100">
              <a:latin typeface="Calibri"/>
              <a:ea typeface="Calibri"/>
              <a:cs typeface="Calibri"/>
            </a:rPr>
            <a:t>Safe and easy to use -Safe to administer even if you don't know what has been taken. It will NOT reverse the effect of other types of drugs e.g. cocaine or diazepam BUT - If these other drugs are present, it may remove enough </a:t>
          </a:r>
          <a:r>
            <a:rPr lang="en-GB" sz="1100" err="1">
              <a:latin typeface="Calibri"/>
              <a:ea typeface="Calibri"/>
              <a:cs typeface="Calibri"/>
            </a:rPr>
            <a:t>ofthe</a:t>
          </a:r>
          <a:r>
            <a:rPr lang="en-GB" sz="1100">
              <a:latin typeface="Calibri"/>
              <a:ea typeface="Calibri"/>
              <a:cs typeface="Calibri"/>
            </a:rPr>
            <a:t> opioid to help. </a:t>
          </a:r>
        </a:p>
      </dgm:t>
    </dgm:pt>
    <dgm:pt modelId="{991A87A8-9406-4379-8F6C-5E9D1081ECA3}" type="parTrans" cxnId="{8F1D78B7-0692-4EF0-B033-F769E11A4000}">
      <dgm:prSet/>
      <dgm:spPr/>
    </dgm:pt>
    <dgm:pt modelId="{6E446C0A-14DA-4B5D-8BDA-B1C4F51322AC}" type="sibTrans" cxnId="{8F1D78B7-0692-4EF0-B033-F769E11A4000}">
      <dgm:prSet/>
      <dgm:spPr/>
    </dgm:pt>
    <dgm:pt modelId="{CB05D871-E417-47CE-BA84-750142BB5A27}">
      <dgm:prSet phldr="0"/>
      <dgm:spPr/>
      <dgm:t>
        <a:bodyPr/>
        <a:lstStyle/>
        <a:p>
          <a:r>
            <a:rPr lang="en-GB" sz="1100">
              <a:solidFill>
                <a:srgbClr val="444444"/>
              </a:solidFill>
              <a:latin typeface="Calibri"/>
              <a:ea typeface="Calibri"/>
              <a:cs typeface="Calibri"/>
            </a:rPr>
            <a:t>Helps to restore consciousness and improve breathing.  Buying time for an ambulance to arrive</a:t>
          </a:r>
          <a:endParaRPr lang="en-GB"/>
        </a:p>
      </dgm:t>
    </dgm:pt>
    <dgm:pt modelId="{30DC6EBC-740B-403E-878C-07A89CF2D8CE}" type="parTrans" cxnId="{7B569EFD-1834-44A2-92E9-9B7256ED688A}">
      <dgm:prSet/>
      <dgm:spPr/>
    </dgm:pt>
    <dgm:pt modelId="{9AC6239D-91F0-4747-9E58-94E455537EAF}" type="sibTrans" cxnId="{7B569EFD-1834-44A2-92E9-9B7256ED688A}">
      <dgm:prSet/>
      <dgm:spPr/>
    </dgm:pt>
    <dgm:pt modelId="{580A4D66-A803-40D7-959A-61E314450ED6}">
      <dgm:prSet phldr="0"/>
      <dgm:spPr/>
      <dgm:t>
        <a:bodyPr/>
        <a:lstStyle/>
        <a:p>
          <a:r>
            <a:rPr lang="en-GB" sz="1100">
              <a:solidFill>
                <a:srgbClr val="444444"/>
              </a:solidFill>
              <a:latin typeface="Calibri"/>
              <a:ea typeface="Calibri"/>
              <a:cs typeface="Calibri"/>
            </a:rPr>
            <a:t>Temporarily reduces the effects of opioid drugs for a short time (around 30 to 90 minutes). </a:t>
          </a:r>
        </a:p>
      </dgm:t>
    </dgm:pt>
    <dgm:pt modelId="{105074B4-5CC9-4FAA-86DF-6F28CA6D918B}" type="parTrans" cxnId="{F9ECA0CB-B3EE-45DC-95A5-A1B084AA8AC5}">
      <dgm:prSet/>
      <dgm:spPr/>
    </dgm:pt>
    <dgm:pt modelId="{0F5BE389-8817-4908-B129-43033AB671DB}" type="sibTrans" cxnId="{F9ECA0CB-B3EE-45DC-95A5-A1B084AA8AC5}">
      <dgm:prSet/>
      <dgm:spPr/>
    </dgm:pt>
    <dgm:pt modelId="{1820A6C5-D05C-4973-A4A2-7734461D1246}" type="pres">
      <dgm:prSet presAssocID="{7C60B74D-72AE-4629-AC74-32F6233AF62D}" presName="vert0" presStyleCnt="0">
        <dgm:presLayoutVars>
          <dgm:dir/>
          <dgm:animOne val="branch"/>
          <dgm:animLvl val="lvl"/>
        </dgm:presLayoutVars>
      </dgm:prSet>
      <dgm:spPr/>
      <dgm:t>
        <a:bodyPr/>
        <a:lstStyle/>
        <a:p>
          <a:endParaRPr lang="en-US"/>
        </a:p>
      </dgm:t>
    </dgm:pt>
    <dgm:pt modelId="{28A30E0C-6D26-4823-A432-B66D252C39C9}" type="pres">
      <dgm:prSet presAssocID="{BD9DF80A-45A7-4F63-ACAF-0A432627A3BD}" presName="thickLine" presStyleLbl="alignNode1" presStyleIdx="0" presStyleCnt="7"/>
      <dgm:spPr/>
    </dgm:pt>
    <dgm:pt modelId="{C47315A1-DC72-484B-B901-F44AAA3597DF}" type="pres">
      <dgm:prSet presAssocID="{BD9DF80A-45A7-4F63-ACAF-0A432627A3BD}" presName="horz1" presStyleCnt="0"/>
      <dgm:spPr/>
    </dgm:pt>
    <dgm:pt modelId="{BFB909DB-3C52-4E99-8E2F-E0434D649211}" type="pres">
      <dgm:prSet presAssocID="{BD9DF80A-45A7-4F63-ACAF-0A432627A3BD}" presName="tx1" presStyleLbl="revTx" presStyleIdx="0" presStyleCnt="7"/>
      <dgm:spPr/>
      <dgm:t>
        <a:bodyPr/>
        <a:lstStyle/>
        <a:p>
          <a:endParaRPr lang="en-US"/>
        </a:p>
      </dgm:t>
    </dgm:pt>
    <dgm:pt modelId="{E2D71A57-AA5F-436A-80C6-6A64349F737B}" type="pres">
      <dgm:prSet presAssocID="{BD9DF80A-45A7-4F63-ACAF-0A432627A3BD}" presName="vert1" presStyleCnt="0"/>
      <dgm:spPr/>
    </dgm:pt>
    <dgm:pt modelId="{148729E2-BE49-4DB7-B9BA-8518AD34C213}" type="pres">
      <dgm:prSet presAssocID="{580A4D66-A803-40D7-959A-61E314450ED6}" presName="thickLine" presStyleLbl="alignNode1" presStyleIdx="1" presStyleCnt="7"/>
      <dgm:spPr/>
    </dgm:pt>
    <dgm:pt modelId="{4DD0CEEB-F55E-464F-9AF1-D56B20C3BB02}" type="pres">
      <dgm:prSet presAssocID="{580A4D66-A803-40D7-959A-61E314450ED6}" presName="horz1" presStyleCnt="0"/>
      <dgm:spPr/>
    </dgm:pt>
    <dgm:pt modelId="{67C9B085-3049-4F9A-8FDD-39368F470FFC}" type="pres">
      <dgm:prSet presAssocID="{580A4D66-A803-40D7-959A-61E314450ED6}" presName="tx1" presStyleLbl="revTx" presStyleIdx="1" presStyleCnt="7"/>
      <dgm:spPr/>
      <dgm:t>
        <a:bodyPr/>
        <a:lstStyle/>
        <a:p>
          <a:endParaRPr lang="en-US"/>
        </a:p>
      </dgm:t>
    </dgm:pt>
    <dgm:pt modelId="{5FD06159-F0FB-4BB0-BA2B-C8BF711B46EE}" type="pres">
      <dgm:prSet presAssocID="{580A4D66-A803-40D7-959A-61E314450ED6}" presName="vert1" presStyleCnt="0"/>
      <dgm:spPr/>
    </dgm:pt>
    <dgm:pt modelId="{55D5A256-891C-4D95-992B-30AA7DBF723E}" type="pres">
      <dgm:prSet presAssocID="{CB05D871-E417-47CE-BA84-750142BB5A27}" presName="thickLine" presStyleLbl="alignNode1" presStyleIdx="2" presStyleCnt="7"/>
      <dgm:spPr/>
    </dgm:pt>
    <dgm:pt modelId="{153D3BB4-2694-4280-ACC1-B1F988C1F417}" type="pres">
      <dgm:prSet presAssocID="{CB05D871-E417-47CE-BA84-750142BB5A27}" presName="horz1" presStyleCnt="0"/>
      <dgm:spPr/>
    </dgm:pt>
    <dgm:pt modelId="{074026EE-E7F0-4018-A369-75CEDBE38D30}" type="pres">
      <dgm:prSet presAssocID="{CB05D871-E417-47CE-BA84-750142BB5A27}" presName="tx1" presStyleLbl="revTx" presStyleIdx="2" presStyleCnt="7"/>
      <dgm:spPr/>
      <dgm:t>
        <a:bodyPr/>
        <a:lstStyle/>
        <a:p>
          <a:endParaRPr lang="en-US"/>
        </a:p>
      </dgm:t>
    </dgm:pt>
    <dgm:pt modelId="{4CD477DB-64AC-4109-86A3-782D39A3585E}" type="pres">
      <dgm:prSet presAssocID="{CB05D871-E417-47CE-BA84-750142BB5A27}" presName="vert1" presStyleCnt="0"/>
      <dgm:spPr/>
    </dgm:pt>
    <dgm:pt modelId="{BC5876A0-0AE8-494B-8027-1EBE8EE1DBEE}" type="pres">
      <dgm:prSet presAssocID="{4C4F6E2C-B873-49FF-8417-D3A93F4AA063}" presName="thickLine" presStyleLbl="alignNode1" presStyleIdx="3" presStyleCnt="7"/>
      <dgm:spPr/>
    </dgm:pt>
    <dgm:pt modelId="{29E6E108-D007-40BC-B971-BBAA4E94D62B}" type="pres">
      <dgm:prSet presAssocID="{4C4F6E2C-B873-49FF-8417-D3A93F4AA063}" presName="horz1" presStyleCnt="0"/>
      <dgm:spPr/>
    </dgm:pt>
    <dgm:pt modelId="{D6C0DA2C-6365-4AFA-BD7A-A11F2FF0DCCC}" type="pres">
      <dgm:prSet presAssocID="{4C4F6E2C-B873-49FF-8417-D3A93F4AA063}" presName="tx1" presStyleLbl="revTx" presStyleIdx="3" presStyleCnt="7"/>
      <dgm:spPr/>
      <dgm:t>
        <a:bodyPr/>
        <a:lstStyle/>
        <a:p>
          <a:endParaRPr lang="en-US"/>
        </a:p>
      </dgm:t>
    </dgm:pt>
    <dgm:pt modelId="{47723BDA-C97C-422C-B4B9-95EE451E0357}" type="pres">
      <dgm:prSet presAssocID="{4C4F6E2C-B873-49FF-8417-D3A93F4AA063}" presName="vert1" presStyleCnt="0"/>
      <dgm:spPr/>
    </dgm:pt>
    <dgm:pt modelId="{A0911CC3-4237-4EBD-8123-6290AFC235F5}" type="pres">
      <dgm:prSet presAssocID="{47ABF005-9BA2-4CA9-A632-F056F47E8C1C}" presName="thickLine" presStyleLbl="alignNode1" presStyleIdx="4" presStyleCnt="7"/>
      <dgm:spPr/>
    </dgm:pt>
    <dgm:pt modelId="{8C2FA78B-9145-4126-8A8C-2C1B750F7534}" type="pres">
      <dgm:prSet presAssocID="{47ABF005-9BA2-4CA9-A632-F056F47E8C1C}" presName="horz1" presStyleCnt="0"/>
      <dgm:spPr/>
    </dgm:pt>
    <dgm:pt modelId="{42A77CE8-BF56-4B2C-8D4C-2E6FE897C694}" type="pres">
      <dgm:prSet presAssocID="{47ABF005-9BA2-4CA9-A632-F056F47E8C1C}" presName="tx1" presStyleLbl="revTx" presStyleIdx="4" presStyleCnt="7"/>
      <dgm:spPr/>
      <dgm:t>
        <a:bodyPr/>
        <a:lstStyle/>
        <a:p>
          <a:endParaRPr lang="en-US"/>
        </a:p>
      </dgm:t>
    </dgm:pt>
    <dgm:pt modelId="{E4876A33-6787-42ED-A8FD-362B88FD39D5}" type="pres">
      <dgm:prSet presAssocID="{47ABF005-9BA2-4CA9-A632-F056F47E8C1C}" presName="vert1" presStyleCnt="0"/>
      <dgm:spPr/>
    </dgm:pt>
    <dgm:pt modelId="{1AB6214C-724F-4A98-8743-B3018D59DD77}" type="pres">
      <dgm:prSet presAssocID="{61B6D88A-4629-4FE7-B58A-CA4DEC27D2A9}" presName="thickLine" presStyleLbl="alignNode1" presStyleIdx="5" presStyleCnt="7"/>
      <dgm:spPr/>
    </dgm:pt>
    <dgm:pt modelId="{35A14878-B580-455B-BB3A-24C0F4EDBA39}" type="pres">
      <dgm:prSet presAssocID="{61B6D88A-4629-4FE7-B58A-CA4DEC27D2A9}" presName="horz1" presStyleCnt="0"/>
      <dgm:spPr/>
    </dgm:pt>
    <dgm:pt modelId="{6774BF51-9730-40B6-AB87-E794602E5160}" type="pres">
      <dgm:prSet presAssocID="{61B6D88A-4629-4FE7-B58A-CA4DEC27D2A9}" presName="tx1" presStyleLbl="revTx" presStyleIdx="5" presStyleCnt="7"/>
      <dgm:spPr/>
      <dgm:t>
        <a:bodyPr/>
        <a:lstStyle/>
        <a:p>
          <a:endParaRPr lang="en-US"/>
        </a:p>
      </dgm:t>
    </dgm:pt>
    <dgm:pt modelId="{DD19FEC5-BB2D-4394-9CAD-F755460DEF6C}" type="pres">
      <dgm:prSet presAssocID="{61B6D88A-4629-4FE7-B58A-CA4DEC27D2A9}" presName="vert1" presStyleCnt="0"/>
      <dgm:spPr/>
    </dgm:pt>
    <dgm:pt modelId="{39D04C2D-441E-487A-99ED-0DA302FEC1DD}" type="pres">
      <dgm:prSet presAssocID="{A407F8D3-6B95-48CA-AFB5-7C5A33ACE1D7}" presName="thickLine" presStyleLbl="alignNode1" presStyleIdx="6" presStyleCnt="7"/>
      <dgm:spPr/>
    </dgm:pt>
    <dgm:pt modelId="{F977403D-E287-4B01-934E-2B352FAC7DF0}" type="pres">
      <dgm:prSet presAssocID="{A407F8D3-6B95-48CA-AFB5-7C5A33ACE1D7}" presName="horz1" presStyleCnt="0"/>
      <dgm:spPr/>
    </dgm:pt>
    <dgm:pt modelId="{9A4E7487-22A6-4C45-9849-BAAD72768D82}" type="pres">
      <dgm:prSet presAssocID="{A407F8D3-6B95-48CA-AFB5-7C5A33ACE1D7}" presName="tx1" presStyleLbl="revTx" presStyleIdx="6" presStyleCnt="7"/>
      <dgm:spPr/>
      <dgm:t>
        <a:bodyPr/>
        <a:lstStyle/>
        <a:p>
          <a:endParaRPr lang="en-US"/>
        </a:p>
      </dgm:t>
    </dgm:pt>
    <dgm:pt modelId="{D5045CDE-2A1A-4B3A-981F-2664114C1DD2}" type="pres">
      <dgm:prSet presAssocID="{A407F8D3-6B95-48CA-AFB5-7C5A33ACE1D7}" presName="vert1" presStyleCnt="0"/>
      <dgm:spPr/>
    </dgm:pt>
  </dgm:ptLst>
  <dgm:cxnLst>
    <dgm:cxn modelId="{7B206BEF-19EF-432A-96B9-9E645971D3BC}" srcId="{7C60B74D-72AE-4629-AC74-32F6233AF62D}" destId="{A407F8D3-6B95-48CA-AFB5-7C5A33ACE1D7}" srcOrd="6" destOrd="0" parTransId="{E7C7B159-3DB1-4299-A474-97600B12EFD2}" sibTransId="{A1A50C4D-D606-4D59-8DF3-ED9F6693189C}"/>
    <dgm:cxn modelId="{48E67838-905E-4B1A-8979-AC9B110F9BFA}" type="presOf" srcId="{4C4F6E2C-B873-49FF-8417-D3A93F4AA063}" destId="{D6C0DA2C-6365-4AFA-BD7A-A11F2FF0DCCC}" srcOrd="0" destOrd="0" presId="urn:microsoft.com/office/officeart/2008/layout/LinedList"/>
    <dgm:cxn modelId="{74070A47-8AEB-4775-8E33-29EC39C29774}" srcId="{7C60B74D-72AE-4629-AC74-32F6233AF62D}" destId="{BD9DF80A-45A7-4F63-ACAF-0A432627A3BD}" srcOrd="0" destOrd="0" parTransId="{4A26DA95-FFEC-4C60-9C12-7C2C82968083}" sibTransId="{D1AF8B3C-7453-49F8-837B-B369C5C20351}"/>
    <dgm:cxn modelId="{F9ECA0CB-B3EE-45DC-95A5-A1B084AA8AC5}" srcId="{7C60B74D-72AE-4629-AC74-32F6233AF62D}" destId="{580A4D66-A803-40D7-959A-61E314450ED6}" srcOrd="1" destOrd="0" parTransId="{105074B4-5CC9-4FAA-86DF-6F28CA6D918B}" sibTransId="{0F5BE389-8817-4908-B129-43033AB671DB}"/>
    <dgm:cxn modelId="{8F1D78B7-0692-4EF0-B033-F769E11A4000}" srcId="{7C60B74D-72AE-4629-AC74-32F6233AF62D}" destId="{4C4F6E2C-B873-49FF-8417-D3A93F4AA063}" srcOrd="3" destOrd="0" parTransId="{991A87A8-9406-4379-8F6C-5E9D1081ECA3}" sibTransId="{6E446C0A-14DA-4B5D-8BDA-B1C4F51322AC}"/>
    <dgm:cxn modelId="{7B569EFD-1834-44A2-92E9-9B7256ED688A}" srcId="{7C60B74D-72AE-4629-AC74-32F6233AF62D}" destId="{CB05D871-E417-47CE-BA84-750142BB5A27}" srcOrd="2" destOrd="0" parTransId="{30DC6EBC-740B-403E-878C-07A89CF2D8CE}" sibTransId="{9AC6239D-91F0-4747-9E58-94E455537EAF}"/>
    <dgm:cxn modelId="{304E62B6-C5A7-41F4-B6A8-CA15B9AE55F6}" type="presOf" srcId="{CB05D871-E417-47CE-BA84-750142BB5A27}" destId="{074026EE-E7F0-4018-A369-75CEDBE38D30}" srcOrd="0" destOrd="0" presId="urn:microsoft.com/office/officeart/2008/layout/LinedList"/>
    <dgm:cxn modelId="{8DFDFA0A-45DA-4B7E-A153-41C56673587E}" type="presOf" srcId="{47ABF005-9BA2-4CA9-A632-F056F47E8C1C}" destId="{42A77CE8-BF56-4B2C-8D4C-2E6FE897C694}" srcOrd="0" destOrd="0" presId="urn:microsoft.com/office/officeart/2008/layout/LinedList"/>
    <dgm:cxn modelId="{B7C98F4A-4D3A-4E94-A0BC-D6F3002DA5CF}" type="presOf" srcId="{A407F8D3-6B95-48CA-AFB5-7C5A33ACE1D7}" destId="{9A4E7487-22A6-4C45-9849-BAAD72768D82}" srcOrd="0" destOrd="0" presId="urn:microsoft.com/office/officeart/2008/layout/LinedList"/>
    <dgm:cxn modelId="{4509F719-742D-488C-80CE-C0F4A8F3D912}" type="presOf" srcId="{BD9DF80A-45A7-4F63-ACAF-0A432627A3BD}" destId="{BFB909DB-3C52-4E99-8E2F-E0434D649211}" srcOrd="0" destOrd="0" presId="urn:microsoft.com/office/officeart/2008/layout/LinedList"/>
    <dgm:cxn modelId="{FD4C7BEF-24BC-4602-BB6B-6EB59E6CD6B8}" srcId="{7C60B74D-72AE-4629-AC74-32F6233AF62D}" destId="{61B6D88A-4629-4FE7-B58A-CA4DEC27D2A9}" srcOrd="5" destOrd="0" parTransId="{420FA7B7-6CAF-44E7-BBF7-C17539AE254F}" sibTransId="{743D7CF6-1FA8-4559-BD35-BE0BE82D9AB6}"/>
    <dgm:cxn modelId="{3D869857-3B3D-44BF-BFC5-4FD62E94D6F6}" type="presOf" srcId="{7C60B74D-72AE-4629-AC74-32F6233AF62D}" destId="{1820A6C5-D05C-4973-A4A2-7734461D1246}" srcOrd="0" destOrd="0" presId="urn:microsoft.com/office/officeart/2008/layout/LinedList"/>
    <dgm:cxn modelId="{2B5927A3-0442-4AAC-95AF-174F731492D7}" type="presOf" srcId="{580A4D66-A803-40D7-959A-61E314450ED6}" destId="{67C9B085-3049-4F9A-8FDD-39368F470FFC}" srcOrd="0" destOrd="0" presId="urn:microsoft.com/office/officeart/2008/layout/LinedList"/>
    <dgm:cxn modelId="{C563D22B-34B4-4241-9438-38EF6F61E1FF}" srcId="{7C60B74D-72AE-4629-AC74-32F6233AF62D}" destId="{47ABF005-9BA2-4CA9-A632-F056F47E8C1C}" srcOrd="4" destOrd="0" parTransId="{44C0C041-C26C-4583-A367-9AF29A510785}" sibTransId="{A085F6C2-7206-4C61-9539-A2D642FDBC74}"/>
    <dgm:cxn modelId="{24A49AEF-012A-4DE4-AAB3-74040232DDFE}" type="presOf" srcId="{61B6D88A-4629-4FE7-B58A-CA4DEC27D2A9}" destId="{6774BF51-9730-40B6-AB87-E794602E5160}" srcOrd="0" destOrd="0" presId="urn:microsoft.com/office/officeart/2008/layout/LinedList"/>
    <dgm:cxn modelId="{E1BFB6FB-724B-483B-9896-FC6A1DA178F4}" type="presParOf" srcId="{1820A6C5-D05C-4973-A4A2-7734461D1246}" destId="{28A30E0C-6D26-4823-A432-B66D252C39C9}" srcOrd="0" destOrd="0" presId="urn:microsoft.com/office/officeart/2008/layout/LinedList"/>
    <dgm:cxn modelId="{D7C55FCB-59C7-4A80-A837-4C3D1019BE9B}" type="presParOf" srcId="{1820A6C5-D05C-4973-A4A2-7734461D1246}" destId="{C47315A1-DC72-484B-B901-F44AAA3597DF}" srcOrd="1" destOrd="0" presId="urn:microsoft.com/office/officeart/2008/layout/LinedList"/>
    <dgm:cxn modelId="{321456EE-E59B-4EAE-ACC6-F53706F97475}" type="presParOf" srcId="{C47315A1-DC72-484B-B901-F44AAA3597DF}" destId="{BFB909DB-3C52-4E99-8E2F-E0434D649211}" srcOrd="0" destOrd="0" presId="urn:microsoft.com/office/officeart/2008/layout/LinedList"/>
    <dgm:cxn modelId="{38F18BC0-D684-4BB7-9C77-07653C96D648}" type="presParOf" srcId="{C47315A1-DC72-484B-B901-F44AAA3597DF}" destId="{E2D71A57-AA5F-436A-80C6-6A64349F737B}" srcOrd="1" destOrd="0" presId="urn:microsoft.com/office/officeart/2008/layout/LinedList"/>
    <dgm:cxn modelId="{6DDEAA52-D3C7-43E3-AC2A-2450F4C7BF72}" type="presParOf" srcId="{1820A6C5-D05C-4973-A4A2-7734461D1246}" destId="{148729E2-BE49-4DB7-B9BA-8518AD34C213}" srcOrd="2" destOrd="0" presId="urn:microsoft.com/office/officeart/2008/layout/LinedList"/>
    <dgm:cxn modelId="{1248472D-5AD0-4192-8DCD-7D2B06C1711D}" type="presParOf" srcId="{1820A6C5-D05C-4973-A4A2-7734461D1246}" destId="{4DD0CEEB-F55E-464F-9AF1-D56B20C3BB02}" srcOrd="3" destOrd="0" presId="urn:microsoft.com/office/officeart/2008/layout/LinedList"/>
    <dgm:cxn modelId="{C6D915ED-BA4B-401E-A267-392A282F8A08}" type="presParOf" srcId="{4DD0CEEB-F55E-464F-9AF1-D56B20C3BB02}" destId="{67C9B085-3049-4F9A-8FDD-39368F470FFC}" srcOrd="0" destOrd="0" presId="urn:microsoft.com/office/officeart/2008/layout/LinedList"/>
    <dgm:cxn modelId="{F54601CD-8D17-4D2B-A0FC-ACD21BBBC843}" type="presParOf" srcId="{4DD0CEEB-F55E-464F-9AF1-D56B20C3BB02}" destId="{5FD06159-F0FB-4BB0-BA2B-C8BF711B46EE}" srcOrd="1" destOrd="0" presId="urn:microsoft.com/office/officeart/2008/layout/LinedList"/>
    <dgm:cxn modelId="{64B44D94-7B0C-490C-BEF5-00BE5BA86054}" type="presParOf" srcId="{1820A6C5-D05C-4973-A4A2-7734461D1246}" destId="{55D5A256-891C-4D95-992B-30AA7DBF723E}" srcOrd="4" destOrd="0" presId="urn:microsoft.com/office/officeart/2008/layout/LinedList"/>
    <dgm:cxn modelId="{7B300757-24D9-4B00-AB6E-580F0EA6CAA3}" type="presParOf" srcId="{1820A6C5-D05C-4973-A4A2-7734461D1246}" destId="{153D3BB4-2694-4280-ACC1-B1F988C1F417}" srcOrd="5" destOrd="0" presId="urn:microsoft.com/office/officeart/2008/layout/LinedList"/>
    <dgm:cxn modelId="{4669A05B-88CC-49E4-87B5-94ADC9AF42B4}" type="presParOf" srcId="{153D3BB4-2694-4280-ACC1-B1F988C1F417}" destId="{074026EE-E7F0-4018-A369-75CEDBE38D30}" srcOrd="0" destOrd="0" presId="urn:microsoft.com/office/officeart/2008/layout/LinedList"/>
    <dgm:cxn modelId="{8B580C86-DD2E-4173-BEDB-466C2E18B066}" type="presParOf" srcId="{153D3BB4-2694-4280-ACC1-B1F988C1F417}" destId="{4CD477DB-64AC-4109-86A3-782D39A3585E}" srcOrd="1" destOrd="0" presId="urn:microsoft.com/office/officeart/2008/layout/LinedList"/>
    <dgm:cxn modelId="{FE08FD72-A2AE-4570-B9A6-60DEBE0878B2}" type="presParOf" srcId="{1820A6C5-D05C-4973-A4A2-7734461D1246}" destId="{BC5876A0-0AE8-494B-8027-1EBE8EE1DBEE}" srcOrd="6" destOrd="0" presId="urn:microsoft.com/office/officeart/2008/layout/LinedList"/>
    <dgm:cxn modelId="{0FC5ADDB-9E74-49F6-B49F-FEC3DC519463}" type="presParOf" srcId="{1820A6C5-D05C-4973-A4A2-7734461D1246}" destId="{29E6E108-D007-40BC-B971-BBAA4E94D62B}" srcOrd="7" destOrd="0" presId="urn:microsoft.com/office/officeart/2008/layout/LinedList"/>
    <dgm:cxn modelId="{83F85180-9231-4821-97D4-E9C194EF49A3}" type="presParOf" srcId="{29E6E108-D007-40BC-B971-BBAA4E94D62B}" destId="{D6C0DA2C-6365-4AFA-BD7A-A11F2FF0DCCC}" srcOrd="0" destOrd="0" presId="urn:microsoft.com/office/officeart/2008/layout/LinedList"/>
    <dgm:cxn modelId="{B2463BCA-5E26-4F01-A430-588EF13778FF}" type="presParOf" srcId="{29E6E108-D007-40BC-B971-BBAA4E94D62B}" destId="{47723BDA-C97C-422C-B4B9-95EE451E0357}" srcOrd="1" destOrd="0" presId="urn:microsoft.com/office/officeart/2008/layout/LinedList"/>
    <dgm:cxn modelId="{779DDF1D-68D5-447C-BDD5-60577146496C}" type="presParOf" srcId="{1820A6C5-D05C-4973-A4A2-7734461D1246}" destId="{A0911CC3-4237-4EBD-8123-6290AFC235F5}" srcOrd="8" destOrd="0" presId="urn:microsoft.com/office/officeart/2008/layout/LinedList"/>
    <dgm:cxn modelId="{264294C9-566A-4705-89FE-3D9F7A45F716}" type="presParOf" srcId="{1820A6C5-D05C-4973-A4A2-7734461D1246}" destId="{8C2FA78B-9145-4126-8A8C-2C1B750F7534}" srcOrd="9" destOrd="0" presId="urn:microsoft.com/office/officeart/2008/layout/LinedList"/>
    <dgm:cxn modelId="{CA624AE6-0507-42D2-8571-999302E6CF45}" type="presParOf" srcId="{8C2FA78B-9145-4126-8A8C-2C1B750F7534}" destId="{42A77CE8-BF56-4B2C-8D4C-2E6FE897C694}" srcOrd="0" destOrd="0" presId="urn:microsoft.com/office/officeart/2008/layout/LinedList"/>
    <dgm:cxn modelId="{77F0DE14-FC3A-4845-93A0-F240BA106D6D}" type="presParOf" srcId="{8C2FA78B-9145-4126-8A8C-2C1B750F7534}" destId="{E4876A33-6787-42ED-A8FD-362B88FD39D5}" srcOrd="1" destOrd="0" presId="urn:microsoft.com/office/officeart/2008/layout/LinedList"/>
    <dgm:cxn modelId="{EED9D088-CDBC-4DD3-A8FA-EF10CB2E9924}" type="presParOf" srcId="{1820A6C5-D05C-4973-A4A2-7734461D1246}" destId="{1AB6214C-724F-4A98-8743-B3018D59DD77}" srcOrd="10" destOrd="0" presId="urn:microsoft.com/office/officeart/2008/layout/LinedList"/>
    <dgm:cxn modelId="{0C4D0877-6069-4F17-AF8E-B39CFCBC330E}" type="presParOf" srcId="{1820A6C5-D05C-4973-A4A2-7734461D1246}" destId="{35A14878-B580-455B-BB3A-24C0F4EDBA39}" srcOrd="11" destOrd="0" presId="urn:microsoft.com/office/officeart/2008/layout/LinedList"/>
    <dgm:cxn modelId="{508A0007-3E4E-4E9D-87F6-B27256D9F676}" type="presParOf" srcId="{35A14878-B580-455B-BB3A-24C0F4EDBA39}" destId="{6774BF51-9730-40B6-AB87-E794602E5160}" srcOrd="0" destOrd="0" presId="urn:microsoft.com/office/officeart/2008/layout/LinedList"/>
    <dgm:cxn modelId="{3DA2D7EC-A868-43CE-87C9-BDA1A6BF276C}" type="presParOf" srcId="{35A14878-B580-455B-BB3A-24C0F4EDBA39}" destId="{DD19FEC5-BB2D-4394-9CAD-F755460DEF6C}" srcOrd="1" destOrd="0" presId="urn:microsoft.com/office/officeart/2008/layout/LinedList"/>
    <dgm:cxn modelId="{928DF729-B420-41A8-9601-BBCB13C67D33}" type="presParOf" srcId="{1820A6C5-D05C-4973-A4A2-7734461D1246}" destId="{39D04C2D-441E-487A-99ED-0DA302FEC1DD}" srcOrd="12" destOrd="0" presId="urn:microsoft.com/office/officeart/2008/layout/LinedList"/>
    <dgm:cxn modelId="{2DF38BF4-21CD-45F4-9C48-5710E8C24521}" type="presParOf" srcId="{1820A6C5-D05C-4973-A4A2-7734461D1246}" destId="{F977403D-E287-4B01-934E-2B352FAC7DF0}" srcOrd="13" destOrd="0" presId="urn:microsoft.com/office/officeart/2008/layout/LinedList"/>
    <dgm:cxn modelId="{93CE2784-7917-48C0-8256-9740E12276C7}" type="presParOf" srcId="{F977403D-E287-4B01-934E-2B352FAC7DF0}" destId="{9A4E7487-22A6-4C45-9849-BAAD72768D82}" srcOrd="0" destOrd="0" presId="urn:microsoft.com/office/officeart/2008/layout/LinedList"/>
    <dgm:cxn modelId="{86F6A94D-A379-478F-8B34-ADFA22A59733}" type="presParOf" srcId="{F977403D-E287-4B01-934E-2B352FAC7DF0}" destId="{D5045CDE-2A1A-4B3A-981F-2664114C1D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29D6BE-6CD0-49B2-8D8C-F9C1584E096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53A26BA-21D8-4EDB-B877-C938079DB8EB}">
      <dgm:prSet phldr="0"/>
      <dgm:spPr/>
      <dgm:t>
        <a:bodyPr/>
        <a:lstStyle/>
        <a:p>
          <a:pPr rtl="0"/>
          <a:r>
            <a:rPr lang="en-US">
              <a:latin typeface="Calibri Light" panose="020F0302020204030204"/>
            </a:rPr>
            <a:t>People who use prescription opioids – in particular those taking higher doses</a:t>
          </a:r>
        </a:p>
      </dgm:t>
    </dgm:pt>
    <dgm:pt modelId="{D42DCE96-5709-46A4-BFEF-DCC577ED98DE}" type="parTrans" cxnId="{BCA49944-1606-4CB9-8D0F-0A4D4C3EC4B5}">
      <dgm:prSet/>
      <dgm:spPr/>
    </dgm:pt>
    <dgm:pt modelId="{15E78518-8194-4B0E-B9FE-A7384B073F8A}" type="sibTrans" cxnId="{BCA49944-1606-4CB9-8D0F-0A4D4C3EC4B5}">
      <dgm:prSet/>
      <dgm:spPr/>
    </dgm:pt>
    <dgm:pt modelId="{FB3A668A-95FE-427D-A182-EC312D5F06BD}">
      <dgm:prSet phldr="0"/>
      <dgm:spPr/>
      <dgm:t>
        <a:bodyPr/>
        <a:lstStyle/>
        <a:p>
          <a:pPr rtl="0"/>
          <a:r>
            <a:rPr lang="en-US">
              <a:latin typeface="Calibri Light" panose="020F0302020204030204"/>
            </a:rPr>
            <a:t>People who use any type of opioid in combination with other sedating substances such as benzodiazepines or alcohol</a:t>
          </a:r>
        </a:p>
      </dgm:t>
    </dgm:pt>
    <dgm:pt modelId="{C6478C31-6FC0-49A0-A00C-C184492D02A9}" type="parTrans" cxnId="{72AFC923-C738-4421-843A-09827B0FFC32}">
      <dgm:prSet/>
      <dgm:spPr/>
    </dgm:pt>
    <dgm:pt modelId="{D29F5976-2054-43DF-9569-EAF8D8A4F0FD}" type="sibTrans" cxnId="{72AFC923-C738-4421-843A-09827B0FFC32}">
      <dgm:prSet/>
      <dgm:spPr/>
    </dgm:pt>
    <dgm:pt modelId="{84024339-2ED6-438D-8F96-D54BA481FB33}">
      <dgm:prSet phldr="0"/>
      <dgm:spPr/>
      <dgm:t>
        <a:bodyPr/>
        <a:lstStyle/>
        <a:p>
          <a:pPr rtl="0"/>
          <a:r>
            <a:rPr lang="en-US">
              <a:latin typeface="Calibri Light" panose="020F0302020204030204"/>
            </a:rPr>
            <a:t>People who us any type of opioid and have medical conditions such as HIV, lung, liver disease or who suffer from depression</a:t>
          </a:r>
        </a:p>
      </dgm:t>
    </dgm:pt>
    <dgm:pt modelId="{3AAA5B10-00A5-442C-8EC6-F41300BAC992}" type="parTrans" cxnId="{10A6FD84-8C7F-4FCF-B5E9-B71AAC9F51EE}">
      <dgm:prSet/>
      <dgm:spPr/>
    </dgm:pt>
    <dgm:pt modelId="{0658B68E-2CF4-4922-A385-3E4FFC6585A3}" type="sibTrans" cxnId="{10A6FD84-8C7F-4FCF-B5E9-B71AAC9F51EE}">
      <dgm:prSet/>
      <dgm:spPr/>
    </dgm:pt>
    <dgm:pt modelId="{3C197582-FA19-4A2F-8275-A1F6013DEF21}">
      <dgm:prSet phldr="0"/>
      <dgm:spPr/>
      <dgm:t>
        <a:bodyPr/>
        <a:lstStyle/>
        <a:p>
          <a:pPr rtl="0"/>
          <a:r>
            <a:rPr lang="en-US">
              <a:latin typeface="Calibri Light" panose="020F0302020204030204"/>
            </a:rPr>
            <a:t>People with opioid dependence, in particular following reduced tolerance</a:t>
          </a:r>
        </a:p>
      </dgm:t>
    </dgm:pt>
    <dgm:pt modelId="{3D411ACD-29F0-4BF1-9B38-8162F4E26C71}" type="parTrans" cxnId="{309B1583-83E7-4ED5-8E3F-1666CC53169E}">
      <dgm:prSet/>
      <dgm:spPr/>
    </dgm:pt>
    <dgm:pt modelId="{521ABDEC-8622-4D6A-A27C-339CF5CD5622}" type="sibTrans" cxnId="{309B1583-83E7-4ED5-8E3F-1666CC53169E}">
      <dgm:prSet/>
      <dgm:spPr/>
    </dgm:pt>
    <dgm:pt modelId="{024B4B47-F6F7-4FBD-8FCA-640F555DA9CD}">
      <dgm:prSet phldr="0"/>
      <dgm:spPr/>
      <dgm:t>
        <a:bodyPr/>
        <a:lstStyle/>
        <a:p>
          <a:pPr rtl="0"/>
          <a:r>
            <a:rPr lang="en-US">
              <a:latin typeface="Calibri Light" panose="020F0302020204030204"/>
            </a:rPr>
            <a:t>People who inject opioids</a:t>
          </a:r>
        </a:p>
      </dgm:t>
    </dgm:pt>
    <dgm:pt modelId="{CD035448-82EE-4447-8E0C-6C27595FDDE7}" type="parTrans" cxnId="{E992BD41-C00E-4EE8-A3B6-8B51C11DD3BA}">
      <dgm:prSet/>
      <dgm:spPr/>
    </dgm:pt>
    <dgm:pt modelId="{29307B13-2F29-464B-BE50-8C84F9706790}" type="sibTrans" cxnId="{E992BD41-C00E-4EE8-A3B6-8B51C11DD3BA}">
      <dgm:prSet/>
      <dgm:spPr/>
    </dgm:pt>
    <dgm:pt modelId="{4E93F35E-90AC-4066-AB55-A9121A44A4FE}">
      <dgm:prSet phldr="0"/>
      <dgm:spPr/>
      <dgm:t>
        <a:bodyPr/>
        <a:lstStyle/>
        <a:p>
          <a:pPr rtl="0"/>
          <a:r>
            <a:rPr lang="en-US">
              <a:latin typeface="Calibri Light" panose="020F0302020204030204"/>
            </a:rPr>
            <a:t>Anyone in contact with people who use opioids (in all categories above). Community pharmacies can issue naloxone to people who work for a service on a named basis – but can't issue to a generic service</a:t>
          </a:r>
          <a:endParaRPr lang="en-US"/>
        </a:p>
      </dgm:t>
    </dgm:pt>
    <dgm:pt modelId="{8115FDEC-1633-41A4-8810-230F693BC961}" type="parTrans" cxnId="{FA229665-0769-4A71-B2C6-E8671A1442B3}">
      <dgm:prSet/>
      <dgm:spPr/>
    </dgm:pt>
    <dgm:pt modelId="{4FA36A74-EDCF-49C4-8024-F04C16EB34E1}" type="sibTrans" cxnId="{FA229665-0769-4A71-B2C6-E8671A1442B3}">
      <dgm:prSet/>
      <dgm:spPr/>
    </dgm:pt>
    <dgm:pt modelId="{04F84BD1-C53E-4B3F-AF35-68654F3481EB}">
      <dgm:prSet phldr="0"/>
      <dgm:spPr/>
      <dgm:t>
        <a:bodyPr/>
        <a:lstStyle/>
        <a:p>
          <a:pPr rtl="0"/>
          <a:r>
            <a:rPr lang="en-US" b="1">
              <a:latin typeface="Calibri Light" panose="020F0302020204030204"/>
            </a:rPr>
            <a:t>Think about who you should be offering Naloxone to</a:t>
          </a:r>
        </a:p>
      </dgm:t>
    </dgm:pt>
    <dgm:pt modelId="{E9AC96FF-AE4F-45E6-BD69-074F56490480}" type="parTrans" cxnId="{07C0C3A0-7D2F-466A-B351-7D2C4F16F430}">
      <dgm:prSet/>
      <dgm:spPr/>
    </dgm:pt>
    <dgm:pt modelId="{47A539BC-51D7-4528-AF41-61D3EBB8A371}" type="sibTrans" cxnId="{07C0C3A0-7D2F-466A-B351-7D2C4F16F430}">
      <dgm:prSet/>
      <dgm:spPr/>
    </dgm:pt>
    <dgm:pt modelId="{F6AEFBB0-9CBD-44AF-81FA-642D1DF84D77}" type="pres">
      <dgm:prSet presAssocID="{BB29D6BE-6CD0-49B2-8D8C-F9C1584E096A}" presName="vert0" presStyleCnt="0">
        <dgm:presLayoutVars>
          <dgm:dir/>
          <dgm:animOne val="branch"/>
          <dgm:animLvl val="lvl"/>
        </dgm:presLayoutVars>
      </dgm:prSet>
      <dgm:spPr/>
      <dgm:t>
        <a:bodyPr/>
        <a:lstStyle/>
        <a:p>
          <a:endParaRPr lang="en-US"/>
        </a:p>
      </dgm:t>
    </dgm:pt>
    <dgm:pt modelId="{C649F38A-CCD1-4ABE-9E07-A141E34C0126}" type="pres">
      <dgm:prSet presAssocID="{853A26BA-21D8-4EDB-B877-C938079DB8EB}" presName="thickLine" presStyleLbl="alignNode1" presStyleIdx="0" presStyleCnt="7"/>
      <dgm:spPr/>
    </dgm:pt>
    <dgm:pt modelId="{E9E03263-4DC9-445C-9528-AD0DBE47196C}" type="pres">
      <dgm:prSet presAssocID="{853A26BA-21D8-4EDB-B877-C938079DB8EB}" presName="horz1" presStyleCnt="0"/>
      <dgm:spPr/>
    </dgm:pt>
    <dgm:pt modelId="{C4CC86D1-6670-40AB-89D6-595C56A54AEB}" type="pres">
      <dgm:prSet presAssocID="{853A26BA-21D8-4EDB-B877-C938079DB8EB}" presName="tx1" presStyleLbl="revTx" presStyleIdx="0" presStyleCnt="7"/>
      <dgm:spPr/>
      <dgm:t>
        <a:bodyPr/>
        <a:lstStyle/>
        <a:p>
          <a:endParaRPr lang="en-US"/>
        </a:p>
      </dgm:t>
    </dgm:pt>
    <dgm:pt modelId="{5CE22264-833D-446F-93DE-DB13679D7902}" type="pres">
      <dgm:prSet presAssocID="{853A26BA-21D8-4EDB-B877-C938079DB8EB}" presName="vert1" presStyleCnt="0"/>
      <dgm:spPr/>
    </dgm:pt>
    <dgm:pt modelId="{CB8AF545-D8DA-4432-AA62-278F7CC0C14A}" type="pres">
      <dgm:prSet presAssocID="{FB3A668A-95FE-427D-A182-EC312D5F06BD}" presName="thickLine" presStyleLbl="alignNode1" presStyleIdx="1" presStyleCnt="7"/>
      <dgm:spPr/>
    </dgm:pt>
    <dgm:pt modelId="{1DD105E6-DDEF-480B-A0D5-714EE1FB0CE4}" type="pres">
      <dgm:prSet presAssocID="{FB3A668A-95FE-427D-A182-EC312D5F06BD}" presName="horz1" presStyleCnt="0"/>
      <dgm:spPr/>
    </dgm:pt>
    <dgm:pt modelId="{E8C52063-4BF1-49CA-BD9F-55D23A3891E4}" type="pres">
      <dgm:prSet presAssocID="{FB3A668A-95FE-427D-A182-EC312D5F06BD}" presName="tx1" presStyleLbl="revTx" presStyleIdx="1" presStyleCnt="7"/>
      <dgm:spPr/>
      <dgm:t>
        <a:bodyPr/>
        <a:lstStyle/>
        <a:p>
          <a:endParaRPr lang="en-US"/>
        </a:p>
      </dgm:t>
    </dgm:pt>
    <dgm:pt modelId="{1B638E57-D149-4D8B-9BCA-B852FB710327}" type="pres">
      <dgm:prSet presAssocID="{FB3A668A-95FE-427D-A182-EC312D5F06BD}" presName="vert1" presStyleCnt="0"/>
      <dgm:spPr/>
    </dgm:pt>
    <dgm:pt modelId="{DAD8CC3F-E61B-40E5-A99E-F498E572572E}" type="pres">
      <dgm:prSet presAssocID="{84024339-2ED6-438D-8F96-D54BA481FB33}" presName="thickLine" presStyleLbl="alignNode1" presStyleIdx="2" presStyleCnt="7"/>
      <dgm:spPr/>
    </dgm:pt>
    <dgm:pt modelId="{457E497F-BAEB-479D-BF5F-2AB58DFD6329}" type="pres">
      <dgm:prSet presAssocID="{84024339-2ED6-438D-8F96-D54BA481FB33}" presName="horz1" presStyleCnt="0"/>
      <dgm:spPr/>
    </dgm:pt>
    <dgm:pt modelId="{5CAD0993-FFA5-4D5A-B9B2-A14A43451750}" type="pres">
      <dgm:prSet presAssocID="{84024339-2ED6-438D-8F96-D54BA481FB33}" presName="tx1" presStyleLbl="revTx" presStyleIdx="2" presStyleCnt="7"/>
      <dgm:spPr/>
      <dgm:t>
        <a:bodyPr/>
        <a:lstStyle/>
        <a:p>
          <a:endParaRPr lang="en-US"/>
        </a:p>
      </dgm:t>
    </dgm:pt>
    <dgm:pt modelId="{5C7E01FE-F1EC-44DD-A0A2-77066B5A481E}" type="pres">
      <dgm:prSet presAssocID="{84024339-2ED6-438D-8F96-D54BA481FB33}" presName="vert1" presStyleCnt="0"/>
      <dgm:spPr/>
    </dgm:pt>
    <dgm:pt modelId="{623CF6A3-0997-490A-8142-219ADB8F0F8F}" type="pres">
      <dgm:prSet presAssocID="{3C197582-FA19-4A2F-8275-A1F6013DEF21}" presName="thickLine" presStyleLbl="alignNode1" presStyleIdx="3" presStyleCnt="7"/>
      <dgm:spPr/>
    </dgm:pt>
    <dgm:pt modelId="{14224D3D-8124-4E7B-AA3D-2BE09539343B}" type="pres">
      <dgm:prSet presAssocID="{3C197582-FA19-4A2F-8275-A1F6013DEF21}" presName="horz1" presStyleCnt="0"/>
      <dgm:spPr/>
    </dgm:pt>
    <dgm:pt modelId="{4F5ABF67-B994-4417-B704-D55E1A10C975}" type="pres">
      <dgm:prSet presAssocID="{3C197582-FA19-4A2F-8275-A1F6013DEF21}" presName="tx1" presStyleLbl="revTx" presStyleIdx="3" presStyleCnt="7"/>
      <dgm:spPr/>
      <dgm:t>
        <a:bodyPr/>
        <a:lstStyle/>
        <a:p>
          <a:endParaRPr lang="en-US"/>
        </a:p>
      </dgm:t>
    </dgm:pt>
    <dgm:pt modelId="{72956E3D-C3F5-4E31-A728-F72FAC593EB6}" type="pres">
      <dgm:prSet presAssocID="{3C197582-FA19-4A2F-8275-A1F6013DEF21}" presName="vert1" presStyleCnt="0"/>
      <dgm:spPr/>
    </dgm:pt>
    <dgm:pt modelId="{E3BF6E6A-477A-4956-80D0-044F4942A82C}" type="pres">
      <dgm:prSet presAssocID="{024B4B47-F6F7-4FBD-8FCA-640F555DA9CD}" presName="thickLine" presStyleLbl="alignNode1" presStyleIdx="4" presStyleCnt="7"/>
      <dgm:spPr/>
    </dgm:pt>
    <dgm:pt modelId="{59AA08A4-DA50-4C65-9F2E-C574B9849620}" type="pres">
      <dgm:prSet presAssocID="{024B4B47-F6F7-4FBD-8FCA-640F555DA9CD}" presName="horz1" presStyleCnt="0"/>
      <dgm:spPr/>
    </dgm:pt>
    <dgm:pt modelId="{53F36C11-EB59-45B0-A769-AC42DA713EDF}" type="pres">
      <dgm:prSet presAssocID="{024B4B47-F6F7-4FBD-8FCA-640F555DA9CD}" presName="tx1" presStyleLbl="revTx" presStyleIdx="4" presStyleCnt="7"/>
      <dgm:spPr/>
      <dgm:t>
        <a:bodyPr/>
        <a:lstStyle/>
        <a:p>
          <a:endParaRPr lang="en-US"/>
        </a:p>
      </dgm:t>
    </dgm:pt>
    <dgm:pt modelId="{B4FDCD18-0E9C-4A1A-BCC9-9BD77D1F040E}" type="pres">
      <dgm:prSet presAssocID="{024B4B47-F6F7-4FBD-8FCA-640F555DA9CD}" presName="vert1" presStyleCnt="0"/>
      <dgm:spPr/>
    </dgm:pt>
    <dgm:pt modelId="{CDB45417-6355-4E1E-87DC-FDD30C08B7EF}" type="pres">
      <dgm:prSet presAssocID="{4E93F35E-90AC-4066-AB55-A9121A44A4FE}" presName="thickLine" presStyleLbl="alignNode1" presStyleIdx="5" presStyleCnt="7"/>
      <dgm:spPr/>
    </dgm:pt>
    <dgm:pt modelId="{DF360E49-F83D-445F-B01E-6E3FDCEB85DF}" type="pres">
      <dgm:prSet presAssocID="{4E93F35E-90AC-4066-AB55-A9121A44A4FE}" presName="horz1" presStyleCnt="0"/>
      <dgm:spPr/>
    </dgm:pt>
    <dgm:pt modelId="{F6177D15-5586-470A-BCAD-38D825ABA098}" type="pres">
      <dgm:prSet presAssocID="{4E93F35E-90AC-4066-AB55-A9121A44A4FE}" presName="tx1" presStyleLbl="revTx" presStyleIdx="5" presStyleCnt="7"/>
      <dgm:spPr/>
      <dgm:t>
        <a:bodyPr/>
        <a:lstStyle/>
        <a:p>
          <a:endParaRPr lang="en-US"/>
        </a:p>
      </dgm:t>
    </dgm:pt>
    <dgm:pt modelId="{403755EF-3AFE-4F69-ABA6-3F1EF631FF4D}" type="pres">
      <dgm:prSet presAssocID="{4E93F35E-90AC-4066-AB55-A9121A44A4FE}" presName="vert1" presStyleCnt="0"/>
      <dgm:spPr/>
    </dgm:pt>
    <dgm:pt modelId="{D9C42D04-0D98-43A6-A811-AC1C632544D9}" type="pres">
      <dgm:prSet presAssocID="{04F84BD1-C53E-4B3F-AF35-68654F3481EB}" presName="thickLine" presStyleLbl="alignNode1" presStyleIdx="6" presStyleCnt="7"/>
      <dgm:spPr/>
    </dgm:pt>
    <dgm:pt modelId="{865A25FF-5CC4-486F-9F47-305CAF266851}" type="pres">
      <dgm:prSet presAssocID="{04F84BD1-C53E-4B3F-AF35-68654F3481EB}" presName="horz1" presStyleCnt="0"/>
      <dgm:spPr/>
    </dgm:pt>
    <dgm:pt modelId="{5EB14BC4-7386-47F3-807E-96201155480C}" type="pres">
      <dgm:prSet presAssocID="{04F84BD1-C53E-4B3F-AF35-68654F3481EB}" presName="tx1" presStyleLbl="revTx" presStyleIdx="6" presStyleCnt="7"/>
      <dgm:spPr/>
      <dgm:t>
        <a:bodyPr/>
        <a:lstStyle/>
        <a:p>
          <a:endParaRPr lang="en-US"/>
        </a:p>
      </dgm:t>
    </dgm:pt>
    <dgm:pt modelId="{24C07B2B-EDA2-46F2-A0EA-DA94CDD01CB9}" type="pres">
      <dgm:prSet presAssocID="{04F84BD1-C53E-4B3F-AF35-68654F3481EB}" presName="vert1" presStyleCnt="0"/>
      <dgm:spPr/>
    </dgm:pt>
  </dgm:ptLst>
  <dgm:cxnLst>
    <dgm:cxn modelId="{A8CF6E1C-E43D-4166-87D2-962C2CA36692}" type="presOf" srcId="{3C197582-FA19-4A2F-8275-A1F6013DEF21}" destId="{4F5ABF67-B994-4417-B704-D55E1A10C975}" srcOrd="0" destOrd="0" presId="urn:microsoft.com/office/officeart/2008/layout/LinedList"/>
    <dgm:cxn modelId="{2A8382B2-D938-4C6E-810E-B277861C11EA}" type="presOf" srcId="{4E93F35E-90AC-4066-AB55-A9121A44A4FE}" destId="{F6177D15-5586-470A-BCAD-38D825ABA098}" srcOrd="0" destOrd="0" presId="urn:microsoft.com/office/officeart/2008/layout/LinedList"/>
    <dgm:cxn modelId="{BCA49944-1606-4CB9-8D0F-0A4D4C3EC4B5}" srcId="{BB29D6BE-6CD0-49B2-8D8C-F9C1584E096A}" destId="{853A26BA-21D8-4EDB-B877-C938079DB8EB}" srcOrd="0" destOrd="0" parTransId="{D42DCE96-5709-46A4-BFEF-DCC577ED98DE}" sibTransId="{15E78518-8194-4B0E-B9FE-A7384B073F8A}"/>
    <dgm:cxn modelId="{10A6FD84-8C7F-4FCF-B5E9-B71AAC9F51EE}" srcId="{BB29D6BE-6CD0-49B2-8D8C-F9C1584E096A}" destId="{84024339-2ED6-438D-8F96-D54BA481FB33}" srcOrd="2" destOrd="0" parTransId="{3AAA5B10-00A5-442C-8EC6-F41300BAC992}" sibTransId="{0658B68E-2CF4-4922-A385-3E4FFC6585A3}"/>
    <dgm:cxn modelId="{07C0C3A0-7D2F-466A-B351-7D2C4F16F430}" srcId="{BB29D6BE-6CD0-49B2-8D8C-F9C1584E096A}" destId="{04F84BD1-C53E-4B3F-AF35-68654F3481EB}" srcOrd="6" destOrd="0" parTransId="{E9AC96FF-AE4F-45E6-BD69-074F56490480}" sibTransId="{47A539BC-51D7-4528-AF41-61D3EBB8A371}"/>
    <dgm:cxn modelId="{55F6EB07-5BB8-468B-9E4F-0B60E672DA54}" type="presOf" srcId="{BB29D6BE-6CD0-49B2-8D8C-F9C1584E096A}" destId="{F6AEFBB0-9CBD-44AF-81FA-642D1DF84D77}" srcOrd="0" destOrd="0" presId="urn:microsoft.com/office/officeart/2008/layout/LinedList"/>
    <dgm:cxn modelId="{309B1583-83E7-4ED5-8E3F-1666CC53169E}" srcId="{BB29D6BE-6CD0-49B2-8D8C-F9C1584E096A}" destId="{3C197582-FA19-4A2F-8275-A1F6013DEF21}" srcOrd="3" destOrd="0" parTransId="{3D411ACD-29F0-4BF1-9B38-8162F4E26C71}" sibTransId="{521ABDEC-8622-4D6A-A27C-339CF5CD5622}"/>
    <dgm:cxn modelId="{FEF29261-E284-404D-BBDA-168B5EB8259F}" type="presOf" srcId="{024B4B47-F6F7-4FBD-8FCA-640F555DA9CD}" destId="{53F36C11-EB59-45B0-A769-AC42DA713EDF}" srcOrd="0" destOrd="0" presId="urn:microsoft.com/office/officeart/2008/layout/LinedList"/>
    <dgm:cxn modelId="{6D66F84A-8829-4D16-8D53-07EB75DC50E5}" type="presOf" srcId="{853A26BA-21D8-4EDB-B877-C938079DB8EB}" destId="{C4CC86D1-6670-40AB-89D6-595C56A54AEB}" srcOrd="0" destOrd="0" presId="urn:microsoft.com/office/officeart/2008/layout/LinedList"/>
    <dgm:cxn modelId="{25D90510-6EE1-4F91-A868-444CD4245B5A}" type="presOf" srcId="{FB3A668A-95FE-427D-A182-EC312D5F06BD}" destId="{E8C52063-4BF1-49CA-BD9F-55D23A3891E4}" srcOrd="0" destOrd="0" presId="urn:microsoft.com/office/officeart/2008/layout/LinedList"/>
    <dgm:cxn modelId="{C78B3788-F609-477D-84FA-188B64E9A0B1}" type="presOf" srcId="{84024339-2ED6-438D-8F96-D54BA481FB33}" destId="{5CAD0993-FFA5-4D5A-B9B2-A14A43451750}" srcOrd="0" destOrd="0" presId="urn:microsoft.com/office/officeart/2008/layout/LinedList"/>
    <dgm:cxn modelId="{0F98F765-E521-47EF-8838-8597DF176B69}" type="presOf" srcId="{04F84BD1-C53E-4B3F-AF35-68654F3481EB}" destId="{5EB14BC4-7386-47F3-807E-96201155480C}" srcOrd="0" destOrd="0" presId="urn:microsoft.com/office/officeart/2008/layout/LinedList"/>
    <dgm:cxn modelId="{72AFC923-C738-4421-843A-09827B0FFC32}" srcId="{BB29D6BE-6CD0-49B2-8D8C-F9C1584E096A}" destId="{FB3A668A-95FE-427D-A182-EC312D5F06BD}" srcOrd="1" destOrd="0" parTransId="{C6478C31-6FC0-49A0-A00C-C184492D02A9}" sibTransId="{D29F5976-2054-43DF-9569-EAF8D8A4F0FD}"/>
    <dgm:cxn modelId="{E992BD41-C00E-4EE8-A3B6-8B51C11DD3BA}" srcId="{BB29D6BE-6CD0-49B2-8D8C-F9C1584E096A}" destId="{024B4B47-F6F7-4FBD-8FCA-640F555DA9CD}" srcOrd="4" destOrd="0" parTransId="{CD035448-82EE-4447-8E0C-6C27595FDDE7}" sibTransId="{29307B13-2F29-464B-BE50-8C84F9706790}"/>
    <dgm:cxn modelId="{FA229665-0769-4A71-B2C6-E8671A1442B3}" srcId="{BB29D6BE-6CD0-49B2-8D8C-F9C1584E096A}" destId="{4E93F35E-90AC-4066-AB55-A9121A44A4FE}" srcOrd="5" destOrd="0" parTransId="{8115FDEC-1633-41A4-8810-230F693BC961}" sibTransId="{4FA36A74-EDCF-49C4-8024-F04C16EB34E1}"/>
    <dgm:cxn modelId="{6A71E07B-B916-465B-B12A-A0D8B752DE9C}" type="presParOf" srcId="{F6AEFBB0-9CBD-44AF-81FA-642D1DF84D77}" destId="{C649F38A-CCD1-4ABE-9E07-A141E34C0126}" srcOrd="0" destOrd="0" presId="urn:microsoft.com/office/officeart/2008/layout/LinedList"/>
    <dgm:cxn modelId="{DC525FAA-5547-4E2C-A123-BDF64584225F}" type="presParOf" srcId="{F6AEFBB0-9CBD-44AF-81FA-642D1DF84D77}" destId="{E9E03263-4DC9-445C-9528-AD0DBE47196C}" srcOrd="1" destOrd="0" presId="urn:microsoft.com/office/officeart/2008/layout/LinedList"/>
    <dgm:cxn modelId="{AB349F5C-B1F2-44AD-9815-CF852A795BE0}" type="presParOf" srcId="{E9E03263-4DC9-445C-9528-AD0DBE47196C}" destId="{C4CC86D1-6670-40AB-89D6-595C56A54AEB}" srcOrd="0" destOrd="0" presId="urn:microsoft.com/office/officeart/2008/layout/LinedList"/>
    <dgm:cxn modelId="{7C331921-1D1B-46C9-9AE8-08B172AA4E97}" type="presParOf" srcId="{E9E03263-4DC9-445C-9528-AD0DBE47196C}" destId="{5CE22264-833D-446F-93DE-DB13679D7902}" srcOrd="1" destOrd="0" presId="urn:microsoft.com/office/officeart/2008/layout/LinedList"/>
    <dgm:cxn modelId="{DA592905-CC1C-4FF9-8FC5-29EC1B8047FC}" type="presParOf" srcId="{F6AEFBB0-9CBD-44AF-81FA-642D1DF84D77}" destId="{CB8AF545-D8DA-4432-AA62-278F7CC0C14A}" srcOrd="2" destOrd="0" presId="urn:microsoft.com/office/officeart/2008/layout/LinedList"/>
    <dgm:cxn modelId="{64346BF5-F621-4725-A891-F657D1991A72}" type="presParOf" srcId="{F6AEFBB0-9CBD-44AF-81FA-642D1DF84D77}" destId="{1DD105E6-DDEF-480B-A0D5-714EE1FB0CE4}" srcOrd="3" destOrd="0" presId="urn:microsoft.com/office/officeart/2008/layout/LinedList"/>
    <dgm:cxn modelId="{AD61EB84-F0D7-48EB-820E-8336CDD412E3}" type="presParOf" srcId="{1DD105E6-DDEF-480B-A0D5-714EE1FB0CE4}" destId="{E8C52063-4BF1-49CA-BD9F-55D23A3891E4}" srcOrd="0" destOrd="0" presId="urn:microsoft.com/office/officeart/2008/layout/LinedList"/>
    <dgm:cxn modelId="{33DA73AB-70FC-4121-9A7A-7D7BFFEAC363}" type="presParOf" srcId="{1DD105E6-DDEF-480B-A0D5-714EE1FB0CE4}" destId="{1B638E57-D149-4D8B-9BCA-B852FB710327}" srcOrd="1" destOrd="0" presId="urn:microsoft.com/office/officeart/2008/layout/LinedList"/>
    <dgm:cxn modelId="{F61C694E-1D5A-4B27-BD31-FC28826A4B42}" type="presParOf" srcId="{F6AEFBB0-9CBD-44AF-81FA-642D1DF84D77}" destId="{DAD8CC3F-E61B-40E5-A99E-F498E572572E}" srcOrd="4" destOrd="0" presId="urn:microsoft.com/office/officeart/2008/layout/LinedList"/>
    <dgm:cxn modelId="{B5AC8A3B-340C-4702-B4C7-B0780F78C707}" type="presParOf" srcId="{F6AEFBB0-9CBD-44AF-81FA-642D1DF84D77}" destId="{457E497F-BAEB-479D-BF5F-2AB58DFD6329}" srcOrd="5" destOrd="0" presId="urn:microsoft.com/office/officeart/2008/layout/LinedList"/>
    <dgm:cxn modelId="{C472BDDC-7B87-4B0E-A231-5EEBB74386D3}" type="presParOf" srcId="{457E497F-BAEB-479D-BF5F-2AB58DFD6329}" destId="{5CAD0993-FFA5-4D5A-B9B2-A14A43451750}" srcOrd="0" destOrd="0" presId="urn:microsoft.com/office/officeart/2008/layout/LinedList"/>
    <dgm:cxn modelId="{EF4A092E-785B-4C06-9702-CC56E33A18A9}" type="presParOf" srcId="{457E497F-BAEB-479D-BF5F-2AB58DFD6329}" destId="{5C7E01FE-F1EC-44DD-A0A2-77066B5A481E}" srcOrd="1" destOrd="0" presId="urn:microsoft.com/office/officeart/2008/layout/LinedList"/>
    <dgm:cxn modelId="{FE5BE384-62B7-488F-B0F6-F08096B18C2E}" type="presParOf" srcId="{F6AEFBB0-9CBD-44AF-81FA-642D1DF84D77}" destId="{623CF6A3-0997-490A-8142-219ADB8F0F8F}" srcOrd="6" destOrd="0" presId="urn:microsoft.com/office/officeart/2008/layout/LinedList"/>
    <dgm:cxn modelId="{B79DA69D-FCF8-4766-A863-6E1831D0ECBF}" type="presParOf" srcId="{F6AEFBB0-9CBD-44AF-81FA-642D1DF84D77}" destId="{14224D3D-8124-4E7B-AA3D-2BE09539343B}" srcOrd="7" destOrd="0" presId="urn:microsoft.com/office/officeart/2008/layout/LinedList"/>
    <dgm:cxn modelId="{3EAB0E50-6B2C-4B8F-8555-26432D7CD3C2}" type="presParOf" srcId="{14224D3D-8124-4E7B-AA3D-2BE09539343B}" destId="{4F5ABF67-B994-4417-B704-D55E1A10C975}" srcOrd="0" destOrd="0" presId="urn:microsoft.com/office/officeart/2008/layout/LinedList"/>
    <dgm:cxn modelId="{875A6627-CA8A-43C9-AABA-D17B93446A57}" type="presParOf" srcId="{14224D3D-8124-4E7B-AA3D-2BE09539343B}" destId="{72956E3D-C3F5-4E31-A728-F72FAC593EB6}" srcOrd="1" destOrd="0" presId="urn:microsoft.com/office/officeart/2008/layout/LinedList"/>
    <dgm:cxn modelId="{8B2BCDB5-7CB2-4AC9-B0BF-8E726AD84119}" type="presParOf" srcId="{F6AEFBB0-9CBD-44AF-81FA-642D1DF84D77}" destId="{E3BF6E6A-477A-4956-80D0-044F4942A82C}" srcOrd="8" destOrd="0" presId="urn:microsoft.com/office/officeart/2008/layout/LinedList"/>
    <dgm:cxn modelId="{7001BCED-FC5E-4106-AC3F-E17C1D3CFD4F}" type="presParOf" srcId="{F6AEFBB0-9CBD-44AF-81FA-642D1DF84D77}" destId="{59AA08A4-DA50-4C65-9F2E-C574B9849620}" srcOrd="9" destOrd="0" presId="urn:microsoft.com/office/officeart/2008/layout/LinedList"/>
    <dgm:cxn modelId="{D754030A-CE2D-45F8-8A63-3051A72E2589}" type="presParOf" srcId="{59AA08A4-DA50-4C65-9F2E-C574B9849620}" destId="{53F36C11-EB59-45B0-A769-AC42DA713EDF}" srcOrd="0" destOrd="0" presId="urn:microsoft.com/office/officeart/2008/layout/LinedList"/>
    <dgm:cxn modelId="{2B2FAEB2-E353-43DC-8974-7A9FE473F009}" type="presParOf" srcId="{59AA08A4-DA50-4C65-9F2E-C574B9849620}" destId="{B4FDCD18-0E9C-4A1A-BCC9-9BD77D1F040E}" srcOrd="1" destOrd="0" presId="urn:microsoft.com/office/officeart/2008/layout/LinedList"/>
    <dgm:cxn modelId="{EDE0C38A-F40B-4E77-BCB1-E8242DEE1E79}" type="presParOf" srcId="{F6AEFBB0-9CBD-44AF-81FA-642D1DF84D77}" destId="{CDB45417-6355-4E1E-87DC-FDD30C08B7EF}" srcOrd="10" destOrd="0" presId="urn:microsoft.com/office/officeart/2008/layout/LinedList"/>
    <dgm:cxn modelId="{13B6B941-8240-4E9B-ABDC-9E2111623F98}" type="presParOf" srcId="{F6AEFBB0-9CBD-44AF-81FA-642D1DF84D77}" destId="{DF360E49-F83D-445F-B01E-6E3FDCEB85DF}" srcOrd="11" destOrd="0" presId="urn:microsoft.com/office/officeart/2008/layout/LinedList"/>
    <dgm:cxn modelId="{0E1870E4-CCB9-47E7-B95C-62D0E93A8C8A}" type="presParOf" srcId="{DF360E49-F83D-445F-B01E-6E3FDCEB85DF}" destId="{F6177D15-5586-470A-BCAD-38D825ABA098}" srcOrd="0" destOrd="0" presId="urn:microsoft.com/office/officeart/2008/layout/LinedList"/>
    <dgm:cxn modelId="{C0E0CE16-F65D-4062-94FC-538FA3D58442}" type="presParOf" srcId="{DF360E49-F83D-445F-B01E-6E3FDCEB85DF}" destId="{403755EF-3AFE-4F69-ABA6-3F1EF631FF4D}" srcOrd="1" destOrd="0" presId="urn:microsoft.com/office/officeart/2008/layout/LinedList"/>
    <dgm:cxn modelId="{F4693620-F068-472E-A597-D23C606AF48B}" type="presParOf" srcId="{F6AEFBB0-9CBD-44AF-81FA-642D1DF84D77}" destId="{D9C42D04-0D98-43A6-A811-AC1C632544D9}" srcOrd="12" destOrd="0" presId="urn:microsoft.com/office/officeart/2008/layout/LinedList"/>
    <dgm:cxn modelId="{FC5BB16E-5347-4184-9BDD-CD3FFE8BDBD1}" type="presParOf" srcId="{F6AEFBB0-9CBD-44AF-81FA-642D1DF84D77}" destId="{865A25FF-5CC4-486F-9F47-305CAF266851}" srcOrd="13" destOrd="0" presId="urn:microsoft.com/office/officeart/2008/layout/LinedList"/>
    <dgm:cxn modelId="{E9ED6757-0A98-4D4C-8739-34CB802C616B}" type="presParOf" srcId="{865A25FF-5CC4-486F-9F47-305CAF266851}" destId="{5EB14BC4-7386-47F3-807E-96201155480C}" srcOrd="0" destOrd="0" presId="urn:microsoft.com/office/officeart/2008/layout/LinedList"/>
    <dgm:cxn modelId="{A89F50CB-267D-4A6B-89D8-0C87C3E0632E}" type="presParOf" srcId="{865A25FF-5CC4-486F-9F47-305CAF266851}" destId="{24C07B2B-EDA2-46F2-A0EA-DA94CDD01C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0C8972-E81F-45B6-AD50-649C4FCE1F1C}"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ADBE2AE8-63AC-4863-942B-C0641270B519}">
      <dgm:prSet/>
      <dgm:spPr/>
      <dgm:t>
        <a:bodyPr/>
        <a:lstStyle/>
        <a:p>
          <a:pPr rtl="0"/>
          <a:r>
            <a:rPr lang="en-US">
              <a:latin typeface="+mn-lt"/>
            </a:rPr>
            <a:t>Just left residential rehabilitation or hospital</a:t>
          </a:r>
        </a:p>
      </dgm:t>
    </dgm:pt>
    <dgm:pt modelId="{604BFCB0-9152-45B2-8C70-880ACB8EC2BB}" type="parTrans" cxnId="{DF957686-ADFB-4544-A9B9-887E5F0C7795}">
      <dgm:prSet/>
      <dgm:spPr/>
      <dgm:t>
        <a:bodyPr/>
        <a:lstStyle/>
        <a:p>
          <a:endParaRPr lang="en-US"/>
        </a:p>
      </dgm:t>
    </dgm:pt>
    <dgm:pt modelId="{4C1462AD-B7F3-43B3-A30F-4F0E12DF173C}" type="sibTrans" cxnId="{DF957686-ADFB-4544-A9B9-887E5F0C7795}">
      <dgm:prSet/>
      <dgm:spPr/>
      <dgm:t>
        <a:bodyPr/>
        <a:lstStyle/>
        <a:p>
          <a:endParaRPr lang="en-US"/>
        </a:p>
      </dgm:t>
    </dgm:pt>
    <dgm:pt modelId="{F6B65B4B-C1C8-4128-92C9-38105037C4EE}">
      <dgm:prSet/>
      <dgm:spPr/>
      <dgm:t>
        <a:bodyPr/>
        <a:lstStyle/>
        <a:p>
          <a:r>
            <a:rPr lang="en-US"/>
            <a:t>Recent detoxification</a:t>
          </a:r>
        </a:p>
      </dgm:t>
    </dgm:pt>
    <dgm:pt modelId="{6A1E0BB9-4E32-43E3-8A35-F693B56874DD}" type="parTrans" cxnId="{B512A09B-20BA-41EE-92C3-6DBF75C82545}">
      <dgm:prSet/>
      <dgm:spPr/>
      <dgm:t>
        <a:bodyPr/>
        <a:lstStyle/>
        <a:p>
          <a:endParaRPr lang="en-US"/>
        </a:p>
      </dgm:t>
    </dgm:pt>
    <dgm:pt modelId="{1E5A6724-ECC0-47C9-9176-78202E5FCB5B}" type="sibTrans" cxnId="{B512A09B-20BA-41EE-92C3-6DBF75C82545}">
      <dgm:prSet/>
      <dgm:spPr/>
      <dgm:t>
        <a:bodyPr/>
        <a:lstStyle/>
        <a:p>
          <a:endParaRPr lang="en-US"/>
        </a:p>
      </dgm:t>
    </dgm:pt>
    <dgm:pt modelId="{27556230-5C21-455C-BCB2-BC5A3ED9C821}">
      <dgm:prSet/>
      <dgm:spPr/>
      <dgm:t>
        <a:bodyPr/>
        <a:lstStyle/>
        <a:p>
          <a:r>
            <a:rPr lang="en-US">
              <a:latin typeface="+mn-lt"/>
            </a:rPr>
            <a:t>Periods of relapse</a:t>
          </a:r>
        </a:p>
      </dgm:t>
    </dgm:pt>
    <dgm:pt modelId="{C5653633-9758-4A40-B5DE-40A7916C2DD8}" type="parTrans" cxnId="{F4826420-5DFB-4C45-BBD1-9F35539A9653}">
      <dgm:prSet/>
      <dgm:spPr/>
      <dgm:t>
        <a:bodyPr/>
        <a:lstStyle/>
        <a:p>
          <a:endParaRPr lang="en-US"/>
        </a:p>
      </dgm:t>
    </dgm:pt>
    <dgm:pt modelId="{BC7B9A03-F570-49FE-AD32-93E67B7E282D}" type="sibTrans" cxnId="{F4826420-5DFB-4C45-BBD1-9F35539A9653}">
      <dgm:prSet/>
      <dgm:spPr/>
      <dgm:t>
        <a:bodyPr/>
        <a:lstStyle/>
        <a:p>
          <a:endParaRPr lang="en-US"/>
        </a:p>
      </dgm:t>
    </dgm:pt>
    <dgm:pt modelId="{5F880220-08DA-4D51-B321-52F03971139A}">
      <dgm:prSet/>
      <dgm:spPr/>
      <dgm:t>
        <a:bodyPr/>
        <a:lstStyle/>
        <a:p>
          <a:pPr rtl="0"/>
          <a:r>
            <a:rPr lang="en-US">
              <a:latin typeface="+mn-lt"/>
            </a:rPr>
            <a:t>Life events e.g. bereavement, relationship breakdown </a:t>
          </a:r>
        </a:p>
      </dgm:t>
    </dgm:pt>
    <dgm:pt modelId="{CF837852-B4A0-4DD4-9FF5-A007D9DAF364}" type="parTrans" cxnId="{FD102DDD-F392-42C3-BA57-2B942FDFB7CE}">
      <dgm:prSet/>
      <dgm:spPr/>
      <dgm:t>
        <a:bodyPr/>
        <a:lstStyle/>
        <a:p>
          <a:endParaRPr lang="en-US"/>
        </a:p>
      </dgm:t>
    </dgm:pt>
    <dgm:pt modelId="{CBCA5DB1-94BB-48EF-90D7-09994A7EDC54}" type="sibTrans" cxnId="{FD102DDD-F392-42C3-BA57-2B942FDFB7CE}">
      <dgm:prSet/>
      <dgm:spPr/>
      <dgm:t>
        <a:bodyPr/>
        <a:lstStyle/>
        <a:p>
          <a:endParaRPr lang="en-US"/>
        </a:p>
      </dgm:t>
    </dgm:pt>
    <dgm:pt modelId="{5876FA53-73D7-4210-A0C3-5A632614B803}">
      <dgm:prSet/>
      <dgm:spPr/>
      <dgm:t>
        <a:bodyPr/>
        <a:lstStyle/>
        <a:p>
          <a:pPr rtl="0"/>
          <a:r>
            <a:rPr lang="en-US">
              <a:latin typeface="+mn-lt"/>
            </a:rPr>
            <a:t>Change in social circumstances e.g. Loss of home or job, benefits rebate</a:t>
          </a:r>
        </a:p>
      </dgm:t>
    </dgm:pt>
    <dgm:pt modelId="{FB5D1A91-9C8B-4C43-B495-AB8825E1FE60}" type="parTrans" cxnId="{8488AFBC-6DE9-4B9C-8E8C-7F3BA6972A9B}">
      <dgm:prSet/>
      <dgm:spPr/>
      <dgm:t>
        <a:bodyPr/>
        <a:lstStyle/>
        <a:p>
          <a:endParaRPr lang="en-US"/>
        </a:p>
      </dgm:t>
    </dgm:pt>
    <dgm:pt modelId="{49F07E0C-5205-48FA-B160-7EBF2297E156}" type="sibTrans" cxnId="{8488AFBC-6DE9-4B9C-8E8C-7F3BA6972A9B}">
      <dgm:prSet/>
      <dgm:spPr/>
      <dgm:t>
        <a:bodyPr/>
        <a:lstStyle/>
        <a:p>
          <a:endParaRPr lang="en-US"/>
        </a:p>
      </dgm:t>
    </dgm:pt>
    <dgm:pt modelId="{6C5A7379-8575-4FCE-BDCD-7D60323078A9}">
      <dgm:prSet/>
      <dgm:spPr/>
      <dgm:t>
        <a:bodyPr/>
        <a:lstStyle/>
        <a:p>
          <a:r>
            <a:rPr lang="en-US">
              <a:latin typeface="+mn-lt"/>
            </a:rPr>
            <a:t>Festive periods, weekends &amp; holidays</a:t>
          </a:r>
        </a:p>
      </dgm:t>
    </dgm:pt>
    <dgm:pt modelId="{A5DB8D89-4360-4D88-A55F-C34C9088F644}" type="parTrans" cxnId="{3BC366F8-B1B7-402B-AB42-76F65AC2F236}">
      <dgm:prSet/>
      <dgm:spPr/>
      <dgm:t>
        <a:bodyPr/>
        <a:lstStyle/>
        <a:p>
          <a:endParaRPr lang="en-US"/>
        </a:p>
      </dgm:t>
    </dgm:pt>
    <dgm:pt modelId="{A787C005-C733-4A5E-844E-BD82B113D357}" type="sibTrans" cxnId="{3BC366F8-B1B7-402B-AB42-76F65AC2F236}">
      <dgm:prSet/>
      <dgm:spPr/>
      <dgm:t>
        <a:bodyPr/>
        <a:lstStyle/>
        <a:p>
          <a:endParaRPr lang="en-US"/>
        </a:p>
      </dgm:t>
    </dgm:pt>
    <dgm:pt modelId="{A4FDA1B6-2DE4-464D-BA46-918E5281CB7D}">
      <dgm:prSet phldr="0"/>
      <dgm:spPr/>
      <dgm:t>
        <a:bodyPr/>
        <a:lstStyle/>
        <a:p>
          <a:pPr rtl="0"/>
          <a:r>
            <a:rPr lang="en-US">
              <a:latin typeface="+mn-lt"/>
            </a:rPr>
            <a:t>Poly-drug use</a:t>
          </a:r>
        </a:p>
      </dgm:t>
    </dgm:pt>
    <dgm:pt modelId="{5F397ECA-AE28-4267-A04F-D7F49C5FC8A3}" type="parTrans" cxnId="{596241B3-8A41-4835-9E50-14AEB4C3D8A9}">
      <dgm:prSet/>
      <dgm:spPr/>
      <dgm:t>
        <a:bodyPr/>
        <a:lstStyle/>
        <a:p>
          <a:endParaRPr lang="en-GB"/>
        </a:p>
      </dgm:t>
    </dgm:pt>
    <dgm:pt modelId="{BAABD852-124F-412A-B5EE-B8FA968BAB13}" type="sibTrans" cxnId="{596241B3-8A41-4835-9E50-14AEB4C3D8A9}">
      <dgm:prSet/>
      <dgm:spPr/>
      <dgm:t>
        <a:bodyPr/>
        <a:lstStyle/>
        <a:p>
          <a:endParaRPr lang="en-GB"/>
        </a:p>
      </dgm:t>
    </dgm:pt>
    <dgm:pt modelId="{44E23224-BE3E-47CB-8040-0438ED2630C6}">
      <dgm:prSet phldr="0"/>
      <dgm:spPr/>
      <dgm:t>
        <a:bodyPr/>
        <a:lstStyle/>
        <a:p>
          <a:r>
            <a:rPr lang="en-US">
              <a:latin typeface="+mn-lt"/>
            </a:rPr>
            <a:t>Release from prison </a:t>
          </a:r>
          <a:endParaRPr lang="en-US"/>
        </a:p>
      </dgm:t>
    </dgm:pt>
    <dgm:pt modelId="{FACF12E3-EC7D-4727-9958-42DFBF82C91A}" type="parTrans" cxnId="{AB18B8CA-C505-4BBB-834D-0282EBED7131}">
      <dgm:prSet/>
      <dgm:spPr/>
    </dgm:pt>
    <dgm:pt modelId="{0E3EF185-C241-4304-BD25-B176D03E1355}" type="sibTrans" cxnId="{AB18B8CA-C505-4BBB-834D-0282EBED7131}">
      <dgm:prSet/>
      <dgm:spPr/>
    </dgm:pt>
    <dgm:pt modelId="{EDD43138-614D-4CF7-8452-0FCE9CA4C01F}">
      <dgm:prSet phldr="0"/>
      <dgm:spPr/>
      <dgm:t>
        <a:bodyPr/>
        <a:lstStyle/>
        <a:p>
          <a:pPr rtl="0"/>
          <a:r>
            <a:rPr lang="en-US" sz="3200">
              <a:latin typeface="Calibri"/>
              <a:ea typeface="Calibri"/>
              <a:cs typeface="Calibri"/>
            </a:rPr>
            <a:t>Anything that reduces a person’s </a:t>
          </a:r>
          <a:r>
            <a:rPr lang="en-US" sz="3200" b="1">
              <a:solidFill>
                <a:srgbClr val="C00000"/>
              </a:solidFill>
              <a:latin typeface="Calibri"/>
              <a:ea typeface="Calibri"/>
              <a:cs typeface="Calibri"/>
            </a:rPr>
            <a:t>TOLERANCE</a:t>
          </a:r>
          <a:r>
            <a:rPr lang="en-US" sz="3200">
              <a:latin typeface="Calibri"/>
              <a:ea typeface="Calibri"/>
              <a:cs typeface="Calibri"/>
            </a:rPr>
            <a:t> to drugs</a:t>
          </a:r>
          <a:endParaRPr lang="en-US">
            <a:latin typeface="+mn-lt"/>
          </a:endParaRPr>
        </a:p>
      </dgm:t>
    </dgm:pt>
    <dgm:pt modelId="{378710ED-DDF5-4060-A238-92258466C8F1}" type="parTrans" cxnId="{E51F806C-3981-436C-A68A-4EBE556C51BE}">
      <dgm:prSet/>
      <dgm:spPr/>
    </dgm:pt>
    <dgm:pt modelId="{487812D1-881C-407E-9277-D213FFEE6400}" type="sibTrans" cxnId="{E51F806C-3981-436C-A68A-4EBE556C51BE}">
      <dgm:prSet/>
      <dgm:spPr/>
    </dgm:pt>
    <dgm:pt modelId="{8C0C909A-8564-4C3C-B5CC-EB3865FC3703}">
      <dgm:prSet phldr="0"/>
      <dgm:spPr/>
      <dgm:t>
        <a:bodyPr/>
        <a:lstStyle/>
        <a:p>
          <a:pPr rtl="0"/>
          <a:r>
            <a:rPr lang="en-US" sz="3200">
              <a:latin typeface="Calibri"/>
              <a:ea typeface="Calibri"/>
              <a:cs typeface="Calibri"/>
            </a:rPr>
            <a:t>Change in physical or mental health </a:t>
          </a:r>
        </a:p>
      </dgm:t>
    </dgm:pt>
    <dgm:pt modelId="{F29F5F2D-93CF-4A16-A7DF-EF1F6485EC1A}" type="parTrans" cxnId="{D4A5D5F8-F6F5-4032-9407-121E789ABE20}">
      <dgm:prSet/>
      <dgm:spPr/>
    </dgm:pt>
    <dgm:pt modelId="{C9BAD984-23D3-4DD0-B2AA-03E857547928}" type="sibTrans" cxnId="{D4A5D5F8-F6F5-4032-9407-121E789ABE20}">
      <dgm:prSet/>
      <dgm:spPr/>
    </dgm:pt>
    <dgm:pt modelId="{4CA2F534-79B7-49BF-8CBD-06BF02B3CC15}" type="pres">
      <dgm:prSet presAssocID="{590C8972-E81F-45B6-AD50-649C4FCE1F1C}" presName="vert0" presStyleCnt="0">
        <dgm:presLayoutVars>
          <dgm:dir/>
          <dgm:animOne val="branch"/>
          <dgm:animLvl val="lvl"/>
        </dgm:presLayoutVars>
      </dgm:prSet>
      <dgm:spPr/>
      <dgm:t>
        <a:bodyPr/>
        <a:lstStyle/>
        <a:p>
          <a:endParaRPr lang="en-US"/>
        </a:p>
      </dgm:t>
    </dgm:pt>
    <dgm:pt modelId="{6DB4F2C4-8C93-438F-83E8-66277CD21896}" type="pres">
      <dgm:prSet presAssocID="{A4FDA1B6-2DE4-464D-BA46-918E5281CB7D}" presName="thickLine" presStyleLbl="alignNode1" presStyleIdx="0" presStyleCnt="10"/>
      <dgm:spPr/>
    </dgm:pt>
    <dgm:pt modelId="{419966B0-162A-4C1E-B28B-4E34DF12854F}" type="pres">
      <dgm:prSet presAssocID="{A4FDA1B6-2DE4-464D-BA46-918E5281CB7D}" presName="horz1" presStyleCnt="0"/>
      <dgm:spPr/>
    </dgm:pt>
    <dgm:pt modelId="{4F328CAF-AF95-4495-915E-1E5A426088B3}" type="pres">
      <dgm:prSet presAssocID="{A4FDA1B6-2DE4-464D-BA46-918E5281CB7D}" presName="tx1" presStyleLbl="revTx" presStyleIdx="0" presStyleCnt="10"/>
      <dgm:spPr/>
      <dgm:t>
        <a:bodyPr/>
        <a:lstStyle/>
        <a:p>
          <a:endParaRPr lang="en-US"/>
        </a:p>
      </dgm:t>
    </dgm:pt>
    <dgm:pt modelId="{629E9D02-8D37-4014-AB93-69B6C69E7BE1}" type="pres">
      <dgm:prSet presAssocID="{A4FDA1B6-2DE4-464D-BA46-918E5281CB7D}" presName="vert1" presStyleCnt="0"/>
      <dgm:spPr/>
    </dgm:pt>
    <dgm:pt modelId="{045AA217-7196-4B2F-9C0F-47526B78831B}" type="pres">
      <dgm:prSet presAssocID="{EDD43138-614D-4CF7-8452-0FCE9CA4C01F}" presName="thickLine" presStyleLbl="alignNode1" presStyleIdx="1" presStyleCnt="10"/>
      <dgm:spPr/>
    </dgm:pt>
    <dgm:pt modelId="{0EFD3A0A-B166-4B0B-8D57-E26671AF3D3D}" type="pres">
      <dgm:prSet presAssocID="{EDD43138-614D-4CF7-8452-0FCE9CA4C01F}" presName="horz1" presStyleCnt="0"/>
      <dgm:spPr/>
    </dgm:pt>
    <dgm:pt modelId="{153FED85-26F8-40E9-AC6E-C1159F9C7091}" type="pres">
      <dgm:prSet presAssocID="{EDD43138-614D-4CF7-8452-0FCE9CA4C01F}" presName="tx1" presStyleLbl="revTx" presStyleIdx="1" presStyleCnt="10"/>
      <dgm:spPr/>
      <dgm:t>
        <a:bodyPr/>
        <a:lstStyle/>
        <a:p>
          <a:endParaRPr lang="en-US"/>
        </a:p>
      </dgm:t>
    </dgm:pt>
    <dgm:pt modelId="{B117E26E-1311-4D7A-B6B1-0B78DE2D86E4}" type="pres">
      <dgm:prSet presAssocID="{EDD43138-614D-4CF7-8452-0FCE9CA4C01F}" presName="vert1" presStyleCnt="0"/>
      <dgm:spPr/>
    </dgm:pt>
    <dgm:pt modelId="{75181DF5-6D3E-4949-B932-E8CAFC4CC7F2}" type="pres">
      <dgm:prSet presAssocID="{8C0C909A-8564-4C3C-B5CC-EB3865FC3703}" presName="thickLine" presStyleLbl="alignNode1" presStyleIdx="2" presStyleCnt="10"/>
      <dgm:spPr/>
    </dgm:pt>
    <dgm:pt modelId="{6A6AF27F-9902-4CA6-A878-AE4AE33424D0}" type="pres">
      <dgm:prSet presAssocID="{8C0C909A-8564-4C3C-B5CC-EB3865FC3703}" presName="horz1" presStyleCnt="0"/>
      <dgm:spPr/>
    </dgm:pt>
    <dgm:pt modelId="{6FD3D527-6DFA-471C-9F98-365B14EB043A}" type="pres">
      <dgm:prSet presAssocID="{8C0C909A-8564-4C3C-B5CC-EB3865FC3703}" presName="tx1" presStyleLbl="revTx" presStyleIdx="2" presStyleCnt="10"/>
      <dgm:spPr/>
      <dgm:t>
        <a:bodyPr/>
        <a:lstStyle/>
        <a:p>
          <a:endParaRPr lang="en-US"/>
        </a:p>
      </dgm:t>
    </dgm:pt>
    <dgm:pt modelId="{9FAC7D6B-3FD0-40B6-8663-11D6060E0216}" type="pres">
      <dgm:prSet presAssocID="{8C0C909A-8564-4C3C-B5CC-EB3865FC3703}" presName="vert1" presStyleCnt="0"/>
      <dgm:spPr/>
    </dgm:pt>
    <dgm:pt modelId="{727AF5E1-C9BB-4E9F-8E21-B77D8A259E0B}" type="pres">
      <dgm:prSet presAssocID="{44E23224-BE3E-47CB-8040-0438ED2630C6}" presName="thickLine" presStyleLbl="alignNode1" presStyleIdx="3" presStyleCnt="10"/>
      <dgm:spPr/>
    </dgm:pt>
    <dgm:pt modelId="{A6E62DBE-CB5A-4AE6-B330-5D0199E5E9E8}" type="pres">
      <dgm:prSet presAssocID="{44E23224-BE3E-47CB-8040-0438ED2630C6}" presName="horz1" presStyleCnt="0"/>
      <dgm:spPr/>
    </dgm:pt>
    <dgm:pt modelId="{AB6BE564-F057-4603-8F0C-A6C4DDEFEC58}" type="pres">
      <dgm:prSet presAssocID="{44E23224-BE3E-47CB-8040-0438ED2630C6}" presName="tx1" presStyleLbl="revTx" presStyleIdx="3" presStyleCnt="10"/>
      <dgm:spPr/>
      <dgm:t>
        <a:bodyPr/>
        <a:lstStyle/>
        <a:p>
          <a:endParaRPr lang="en-US"/>
        </a:p>
      </dgm:t>
    </dgm:pt>
    <dgm:pt modelId="{DB2958DF-4B82-42DE-B152-6C55AB6C5FB8}" type="pres">
      <dgm:prSet presAssocID="{44E23224-BE3E-47CB-8040-0438ED2630C6}" presName="vert1" presStyleCnt="0"/>
      <dgm:spPr/>
    </dgm:pt>
    <dgm:pt modelId="{ACC5E229-75A0-44A2-890F-4B9919A6AC76}" type="pres">
      <dgm:prSet presAssocID="{ADBE2AE8-63AC-4863-942B-C0641270B519}" presName="thickLine" presStyleLbl="alignNode1" presStyleIdx="4" presStyleCnt="10"/>
      <dgm:spPr/>
    </dgm:pt>
    <dgm:pt modelId="{578CE4D6-3417-4473-AEF7-516DA64A98C4}" type="pres">
      <dgm:prSet presAssocID="{ADBE2AE8-63AC-4863-942B-C0641270B519}" presName="horz1" presStyleCnt="0"/>
      <dgm:spPr/>
    </dgm:pt>
    <dgm:pt modelId="{0840DC8D-3167-437B-B6E9-9C76D7714A67}" type="pres">
      <dgm:prSet presAssocID="{ADBE2AE8-63AC-4863-942B-C0641270B519}" presName="tx1" presStyleLbl="revTx" presStyleIdx="4" presStyleCnt="10"/>
      <dgm:spPr/>
      <dgm:t>
        <a:bodyPr/>
        <a:lstStyle/>
        <a:p>
          <a:endParaRPr lang="en-US"/>
        </a:p>
      </dgm:t>
    </dgm:pt>
    <dgm:pt modelId="{C4445042-10C2-4418-811F-83146C5061AE}" type="pres">
      <dgm:prSet presAssocID="{ADBE2AE8-63AC-4863-942B-C0641270B519}" presName="vert1" presStyleCnt="0"/>
      <dgm:spPr/>
    </dgm:pt>
    <dgm:pt modelId="{A071C128-583E-4F6A-B037-911C69117B88}" type="pres">
      <dgm:prSet presAssocID="{F6B65B4B-C1C8-4128-92C9-38105037C4EE}" presName="thickLine" presStyleLbl="alignNode1" presStyleIdx="5" presStyleCnt="10"/>
      <dgm:spPr/>
    </dgm:pt>
    <dgm:pt modelId="{6157D360-F377-4E77-A765-196F86B81AFB}" type="pres">
      <dgm:prSet presAssocID="{F6B65B4B-C1C8-4128-92C9-38105037C4EE}" presName="horz1" presStyleCnt="0"/>
      <dgm:spPr/>
    </dgm:pt>
    <dgm:pt modelId="{990074DF-ACE0-44C7-862B-C8BCA2DE6E3F}" type="pres">
      <dgm:prSet presAssocID="{F6B65B4B-C1C8-4128-92C9-38105037C4EE}" presName="tx1" presStyleLbl="revTx" presStyleIdx="5" presStyleCnt="10"/>
      <dgm:spPr/>
      <dgm:t>
        <a:bodyPr/>
        <a:lstStyle/>
        <a:p>
          <a:endParaRPr lang="en-US"/>
        </a:p>
      </dgm:t>
    </dgm:pt>
    <dgm:pt modelId="{B2839F89-561E-44A1-84CE-4E75182DB884}" type="pres">
      <dgm:prSet presAssocID="{F6B65B4B-C1C8-4128-92C9-38105037C4EE}" presName="vert1" presStyleCnt="0"/>
      <dgm:spPr/>
    </dgm:pt>
    <dgm:pt modelId="{377DFDB2-9CE4-40E4-8738-213E51D9EE96}" type="pres">
      <dgm:prSet presAssocID="{27556230-5C21-455C-BCB2-BC5A3ED9C821}" presName="thickLine" presStyleLbl="alignNode1" presStyleIdx="6" presStyleCnt="10"/>
      <dgm:spPr/>
    </dgm:pt>
    <dgm:pt modelId="{EBF2BE47-C3B3-420B-90D8-160E57BEDFF3}" type="pres">
      <dgm:prSet presAssocID="{27556230-5C21-455C-BCB2-BC5A3ED9C821}" presName="horz1" presStyleCnt="0"/>
      <dgm:spPr/>
    </dgm:pt>
    <dgm:pt modelId="{4EB93719-5A87-4F98-9482-BEE9FB198F38}" type="pres">
      <dgm:prSet presAssocID="{27556230-5C21-455C-BCB2-BC5A3ED9C821}" presName="tx1" presStyleLbl="revTx" presStyleIdx="6" presStyleCnt="10"/>
      <dgm:spPr/>
      <dgm:t>
        <a:bodyPr/>
        <a:lstStyle/>
        <a:p>
          <a:endParaRPr lang="en-US"/>
        </a:p>
      </dgm:t>
    </dgm:pt>
    <dgm:pt modelId="{188B3908-A0F4-4C3F-B9C5-654BFF063073}" type="pres">
      <dgm:prSet presAssocID="{27556230-5C21-455C-BCB2-BC5A3ED9C821}" presName="vert1" presStyleCnt="0"/>
      <dgm:spPr/>
    </dgm:pt>
    <dgm:pt modelId="{2E393CCA-4FAA-410E-8775-49E310617B62}" type="pres">
      <dgm:prSet presAssocID="{5F880220-08DA-4D51-B321-52F03971139A}" presName="thickLine" presStyleLbl="alignNode1" presStyleIdx="7" presStyleCnt="10"/>
      <dgm:spPr/>
    </dgm:pt>
    <dgm:pt modelId="{90AABB05-9E6A-496A-96BE-3E39C2FE1DF5}" type="pres">
      <dgm:prSet presAssocID="{5F880220-08DA-4D51-B321-52F03971139A}" presName="horz1" presStyleCnt="0"/>
      <dgm:spPr/>
    </dgm:pt>
    <dgm:pt modelId="{EFDE2153-A33E-4B15-B27B-AB7995F99AE2}" type="pres">
      <dgm:prSet presAssocID="{5F880220-08DA-4D51-B321-52F03971139A}" presName="tx1" presStyleLbl="revTx" presStyleIdx="7" presStyleCnt="10"/>
      <dgm:spPr/>
      <dgm:t>
        <a:bodyPr/>
        <a:lstStyle/>
        <a:p>
          <a:endParaRPr lang="en-US"/>
        </a:p>
      </dgm:t>
    </dgm:pt>
    <dgm:pt modelId="{86E5C466-AEA3-4970-A89C-52E94B47BB26}" type="pres">
      <dgm:prSet presAssocID="{5F880220-08DA-4D51-B321-52F03971139A}" presName="vert1" presStyleCnt="0"/>
      <dgm:spPr/>
    </dgm:pt>
    <dgm:pt modelId="{D93F155E-2323-490C-8C63-C46BC3A7B1EB}" type="pres">
      <dgm:prSet presAssocID="{5876FA53-73D7-4210-A0C3-5A632614B803}" presName="thickLine" presStyleLbl="alignNode1" presStyleIdx="8" presStyleCnt="10"/>
      <dgm:spPr/>
    </dgm:pt>
    <dgm:pt modelId="{BFCCC840-DAB7-457B-A24A-CAA8162D37B4}" type="pres">
      <dgm:prSet presAssocID="{5876FA53-73D7-4210-A0C3-5A632614B803}" presName="horz1" presStyleCnt="0"/>
      <dgm:spPr/>
    </dgm:pt>
    <dgm:pt modelId="{A959FAE3-E532-4242-895B-341B3C7B66F4}" type="pres">
      <dgm:prSet presAssocID="{5876FA53-73D7-4210-A0C3-5A632614B803}" presName="tx1" presStyleLbl="revTx" presStyleIdx="8" presStyleCnt="10"/>
      <dgm:spPr/>
      <dgm:t>
        <a:bodyPr/>
        <a:lstStyle/>
        <a:p>
          <a:endParaRPr lang="en-US"/>
        </a:p>
      </dgm:t>
    </dgm:pt>
    <dgm:pt modelId="{02FF8876-323A-40FC-8679-8C1356E7D907}" type="pres">
      <dgm:prSet presAssocID="{5876FA53-73D7-4210-A0C3-5A632614B803}" presName="vert1" presStyleCnt="0"/>
      <dgm:spPr/>
    </dgm:pt>
    <dgm:pt modelId="{D609F8F1-8197-4315-83D1-9E9116DD38B8}" type="pres">
      <dgm:prSet presAssocID="{6C5A7379-8575-4FCE-BDCD-7D60323078A9}" presName="thickLine" presStyleLbl="alignNode1" presStyleIdx="9" presStyleCnt="10"/>
      <dgm:spPr/>
    </dgm:pt>
    <dgm:pt modelId="{8B9E7C16-43BB-4014-928B-FF06BDC1B39B}" type="pres">
      <dgm:prSet presAssocID="{6C5A7379-8575-4FCE-BDCD-7D60323078A9}" presName="horz1" presStyleCnt="0"/>
      <dgm:spPr/>
    </dgm:pt>
    <dgm:pt modelId="{B28CF7E8-9E2C-47FA-A666-03EAAC3B14C7}" type="pres">
      <dgm:prSet presAssocID="{6C5A7379-8575-4FCE-BDCD-7D60323078A9}" presName="tx1" presStyleLbl="revTx" presStyleIdx="9" presStyleCnt="10"/>
      <dgm:spPr/>
      <dgm:t>
        <a:bodyPr/>
        <a:lstStyle/>
        <a:p>
          <a:endParaRPr lang="en-US"/>
        </a:p>
      </dgm:t>
    </dgm:pt>
    <dgm:pt modelId="{D21FB051-D0C1-445D-A997-FD1AFF13F5DA}" type="pres">
      <dgm:prSet presAssocID="{6C5A7379-8575-4FCE-BDCD-7D60323078A9}" presName="vert1" presStyleCnt="0"/>
      <dgm:spPr/>
    </dgm:pt>
  </dgm:ptLst>
  <dgm:cxnLst>
    <dgm:cxn modelId="{5E971F06-40FA-45BF-A2FF-C363EBD6551B}" type="presOf" srcId="{5876FA53-73D7-4210-A0C3-5A632614B803}" destId="{A959FAE3-E532-4242-895B-341B3C7B66F4}" srcOrd="0" destOrd="0" presId="urn:microsoft.com/office/officeart/2008/layout/LinedList"/>
    <dgm:cxn modelId="{8488AFBC-6DE9-4B9C-8E8C-7F3BA6972A9B}" srcId="{590C8972-E81F-45B6-AD50-649C4FCE1F1C}" destId="{5876FA53-73D7-4210-A0C3-5A632614B803}" srcOrd="8" destOrd="0" parTransId="{FB5D1A91-9C8B-4C43-B495-AB8825E1FE60}" sibTransId="{49F07E0C-5205-48FA-B160-7EBF2297E156}"/>
    <dgm:cxn modelId="{B011517D-170B-4A08-8D37-82448761D725}" type="presOf" srcId="{A4FDA1B6-2DE4-464D-BA46-918E5281CB7D}" destId="{4F328CAF-AF95-4495-915E-1E5A426088B3}" srcOrd="0" destOrd="0" presId="urn:microsoft.com/office/officeart/2008/layout/LinedList"/>
    <dgm:cxn modelId="{99EFB33C-F427-4C74-8360-9C1769868B6D}" type="presOf" srcId="{44E23224-BE3E-47CB-8040-0438ED2630C6}" destId="{AB6BE564-F057-4603-8F0C-A6C4DDEFEC58}" srcOrd="0" destOrd="0" presId="urn:microsoft.com/office/officeart/2008/layout/LinedList"/>
    <dgm:cxn modelId="{37544BF4-94C6-496B-A3C2-E7BC30FF0462}" type="presOf" srcId="{ADBE2AE8-63AC-4863-942B-C0641270B519}" destId="{0840DC8D-3167-437B-B6E9-9C76D7714A67}" srcOrd="0" destOrd="0" presId="urn:microsoft.com/office/officeart/2008/layout/LinedList"/>
    <dgm:cxn modelId="{F203E72D-AF4D-4B6A-BE6E-A77052F3B9EE}" type="presOf" srcId="{EDD43138-614D-4CF7-8452-0FCE9CA4C01F}" destId="{153FED85-26F8-40E9-AC6E-C1159F9C7091}" srcOrd="0" destOrd="0" presId="urn:microsoft.com/office/officeart/2008/layout/LinedList"/>
    <dgm:cxn modelId="{E51F806C-3981-436C-A68A-4EBE556C51BE}" srcId="{590C8972-E81F-45B6-AD50-649C4FCE1F1C}" destId="{EDD43138-614D-4CF7-8452-0FCE9CA4C01F}" srcOrd="1" destOrd="0" parTransId="{378710ED-DDF5-4060-A238-92258466C8F1}" sibTransId="{487812D1-881C-407E-9277-D213FFEE6400}"/>
    <dgm:cxn modelId="{49803987-D821-4DA6-88A4-6A828B943CAD}" type="presOf" srcId="{590C8972-E81F-45B6-AD50-649C4FCE1F1C}" destId="{4CA2F534-79B7-49BF-8CBD-06BF02B3CC15}" srcOrd="0" destOrd="0" presId="urn:microsoft.com/office/officeart/2008/layout/LinedList"/>
    <dgm:cxn modelId="{AB98FF90-0492-49E4-9E2A-DA96AAFEE86C}" type="presOf" srcId="{5F880220-08DA-4D51-B321-52F03971139A}" destId="{EFDE2153-A33E-4B15-B27B-AB7995F99AE2}" srcOrd="0" destOrd="0" presId="urn:microsoft.com/office/officeart/2008/layout/LinedList"/>
    <dgm:cxn modelId="{4341F2B7-436E-4F80-BC58-E9F279043151}" type="presOf" srcId="{27556230-5C21-455C-BCB2-BC5A3ED9C821}" destId="{4EB93719-5A87-4F98-9482-BEE9FB198F38}" srcOrd="0" destOrd="0" presId="urn:microsoft.com/office/officeart/2008/layout/LinedList"/>
    <dgm:cxn modelId="{4AFBD5FF-A215-46D2-8E07-6A1C4DE395EE}" type="presOf" srcId="{6C5A7379-8575-4FCE-BDCD-7D60323078A9}" destId="{B28CF7E8-9E2C-47FA-A666-03EAAC3B14C7}" srcOrd="0" destOrd="0" presId="urn:microsoft.com/office/officeart/2008/layout/LinedList"/>
    <dgm:cxn modelId="{D4A5D5F8-F6F5-4032-9407-121E789ABE20}" srcId="{590C8972-E81F-45B6-AD50-649C4FCE1F1C}" destId="{8C0C909A-8564-4C3C-B5CC-EB3865FC3703}" srcOrd="2" destOrd="0" parTransId="{F29F5F2D-93CF-4A16-A7DF-EF1F6485EC1A}" sibTransId="{C9BAD984-23D3-4DD0-B2AA-03E857547928}"/>
    <dgm:cxn modelId="{3BC366F8-B1B7-402B-AB42-76F65AC2F236}" srcId="{590C8972-E81F-45B6-AD50-649C4FCE1F1C}" destId="{6C5A7379-8575-4FCE-BDCD-7D60323078A9}" srcOrd="9" destOrd="0" parTransId="{A5DB8D89-4360-4D88-A55F-C34C9088F644}" sibTransId="{A787C005-C733-4A5E-844E-BD82B113D357}"/>
    <dgm:cxn modelId="{B512A09B-20BA-41EE-92C3-6DBF75C82545}" srcId="{590C8972-E81F-45B6-AD50-649C4FCE1F1C}" destId="{F6B65B4B-C1C8-4128-92C9-38105037C4EE}" srcOrd="5" destOrd="0" parTransId="{6A1E0BB9-4E32-43E3-8A35-F693B56874DD}" sibTransId="{1E5A6724-ECC0-47C9-9176-78202E5FCB5B}"/>
    <dgm:cxn modelId="{FD102DDD-F392-42C3-BA57-2B942FDFB7CE}" srcId="{590C8972-E81F-45B6-AD50-649C4FCE1F1C}" destId="{5F880220-08DA-4D51-B321-52F03971139A}" srcOrd="7" destOrd="0" parTransId="{CF837852-B4A0-4DD4-9FF5-A007D9DAF364}" sibTransId="{CBCA5DB1-94BB-48EF-90D7-09994A7EDC54}"/>
    <dgm:cxn modelId="{777C2A3C-7CA8-4B32-92FC-93867E16DE90}" type="presOf" srcId="{8C0C909A-8564-4C3C-B5CC-EB3865FC3703}" destId="{6FD3D527-6DFA-471C-9F98-365B14EB043A}" srcOrd="0" destOrd="0" presId="urn:microsoft.com/office/officeart/2008/layout/LinedList"/>
    <dgm:cxn modelId="{596241B3-8A41-4835-9E50-14AEB4C3D8A9}" srcId="{590C8972-E81F-45B6-AD50-649C4FCE1F1C}" destId="{A4FDA1B6-2DE4-464D-BA46-918E5281CB7D}" srcOrd="0" destOrd="0" parTransId="{5F397ECA-AE28-4267-A04F-D7F49C5FC8A3}" sibTransId="{BAABD852-124F-412A-B5EE-B8FA968BAB13}"/>
    <dgm:cxn modelId="{200BAD63-ECF0-4FAA-ABAE-2ABA9A18A81B}" type="presOf" srcId="{F6B65B4B-C1C8-4128-92C9-38105037C4EE}" destId="{990074DF-ACE0-44C7-862B-C8BCA2DE6E3F}" srcOrd="0" destOrd="0" presId="urn:microsoft.com/office/officeart/2008/layout/LinedList"/>
    <dgm:cxn modelId="{DF957686-ADFB-4544-A9B9-887E5F0C7795}" srcId="{590C8972-E81F-45B6-AD50-649C4FCE1F1C}" destId="{ADBE2AE8-63AC-4863-942B-C0641270B519}" srcOrd="4" destOrd="0" parTransId="{604BFCB0-9152-45B2-8C70-880ACB8EC2BB}" sibTransId="{4C1462AD-B7F3-43B3-A30F-4F0E12DF173C}"/>
    <dgm:cxn modelId="{F4826420-5DFB-4C45-BBD1-9F35539A9653}" srcId="{590C8972-E81F-45B6-AD50-649C4FCE1F1C}" destId="{27556230-5C21-455C-BCB2-BC5A3ED9C821}" srcOrd="6" destOrd="0" parTransId="{C5653633-9758-4A40-B5DE-40A7916C2DD8}" sibTransId="{BC7B9A03-F570-49FE-AD32-93E67B7E282D}"/>
    <dgm:cxn modelId="{AB18B8CA-C505-4BBB-834D-0282EBED7131}" srcId="{590C8972-E81F-45B6-AD50-649C4FCE1F1C}" destId="{44E23224-BE3E-47CB-8040-0438ED2630C6}" srcOrd="3" destOrd="0" parTransId="{FACF12E3-EC7D-4727-9958-42DFBF82C91A}" sibTransId="{0E3EF185-C241-4304-BD25-B176D03E1355}"/>
    <dgm:cxn modelId="{0A21A965-FD51-4DC3-8838-9DCC420A22E0}" type="presParOf" srcId="{4CA2F534-79B7-49BF-8CBD-06BF02B3CC15}" destId="{6DB4F2C4-8C93-438F-83E8-66277CD21896}" srcOrd="0" destOrd="0" presId="urn:microsoft.com/office/officeart/2008/layout/LinedList"/>
    <dgm:cxn modelId="{61E5C86C-98D0-4548-841D-0909D42DBFF1}" type="presParOf" srcId="{4CA2F534-79B7-49BF-8CBD-06BF02B3CC15}" destId="{419966B0-162A-4C1E-B28B-4E34DF12854F}" srcOrd="1" destOrd="0" presId="urn:microsoft.com/office/officeart/2008/layout/LinedList"/>
    <dgm:cxn modelId="{D74E4A38-5B6D-468E-861A-080219040988}" type="presParOf" srcId="{419966B0-162A-4C1E-B28B-4E34DF12854F}" destId="{4F328CAF-AF95-4495-915E-1E5A426088B3}" srcOrd="0" destOrd="0" presId="urn:microsoft.com/office/officeart/2008/layout/LinedList"/>
    <dgm:cxn modelId="{01DD9728-06B5-406F-BB6E-B5059AD84D8C}" type="presParOf" srcId="{419966B0-162A-4C1E-B28B-4E34DF12854F}" destId="{629E9D02-8D37-4014-AB93-69B6C69E7BE1}" srcOrd="1" destOrd="0" presId="urn:microsoft.com/office/officeart/2008/layout/LinedList"/>
    <dgm:cxn modelId="{3AE15307-726E-417E-B419-E735B737F588}" type="presParOf" srcId="{4CA2F534-79B7-49BF-8CBD-06BF02B3CC15}" destId="{045AA217-7196-4B2F-9C0F-47526B78831B}" srcOrd="2" destOrd="0" presId="urn:microsoft.com/office/officeart/2008/layout/LinedList"/>
    <dgm:cxn modelId="{B9CC0894-A31F-446F-8AC1-51DCA821D636}" type="presParOf" srcId="{4CA2F534-79B7-49BF-8CBD-06BF02B3CC15}" destId="{0EFD3A0A-B166-4B0B-8D57-E26671AF3D3D}" srcOrd="3" destOrd="0" presId="urn:microsoft.com/office/officeart/2008/layout/LinedList"/>
    <dgm:cxn modelId="{182422AA-FADB-4F53-AEA1-64083E9ACBD8}" type="presParOf" srcId="{0EFD3A0A-B166-4B0B-8D57-E26671AF3D3D}" destId="{153FED85-26F8-40E9-AC6E-C1159F9C7091}" srcOrd="0" destOrd="0" presId="urn:microsoft.com/office/officeart/2008/layout/LinedList"/>
    <dgm:cxn modelId="{FA41AB55-8CF4-4C21-86B6-83FEBB31E8E2}" type="presParOf" srcId="{0EFD3A0A-B166-4B0B-8D57-E26671AF3D3D}" destId="{B117E26E-1311-4D7A-B6B1-0B78DE2D86E4}" srcOrd="1" destOrd="0" presId="urn:microsoft.com/office/officeart/2008/layout/LinedList"/>
    <dgm:cxn modelId="{7C95566F-B1EA-4107-B341-858526E2AE88}" type="presParOf" srcId="{4CA2F534-79B7-49BF-8CBD-06BF02B3CC15}" destId="{75181DF5-6D3E-4949-B932-E8CAFC4CC7F2}" srcOrd="4" destOrd="0" presId="urn:microsoft.com/office/officeart/2008/layout/LinedList"/>
    <dgm:cxn modelId="{529E57E1-8BB9-44E1-AE57-47A49A1AD84B}" type="presParOf" srcId="{4CA2F534-79B7-49BF-8CBD-06BF02B3CC15}" destId="{6A6AF27F-9902-4CA6-A878-AE4AE33424D0}" srcOrd="5" destOrd="0" presId="urn:microsoft.com/office/officeart/2008/layout/LinedList"/>
    <dgm:cxn modelId="{2E77F047-F045-4EBF-B2C0-49E0D20FE643}" type="presParOf" srcId="{6A6AF27F-9902-4CA6-A878-AE4AE33424D0}" destId="{6FD3D527-6DFA-471C-9F98-365B14EB043A}" srcOrd="0" destOrd="0" presId="urn:microsoft.com/office/officeart/2008/layout/LinedList"/>
    <dgm:cxn modelId="{84A1D8A0-C6DF-4747-9A8A-6D3AD04A67F1}" type="presParOf" srcId="{6A6AF27F-9902-4CA6-A878-AE4AE33424D0}" destId="{9FAC7D6B-3FD0-40B6-8663-11D6060E0216}" srcOrd="1" destOrd="0" presId="urn:microsoft.com/office/officeart/2008/layout/LinedList"/>
    <dgm:cxn modelId="{D0FFEFD2-70AF-4D91-B910-1C89E402B01D}" type="presParOf" srcId="{4CA2F534-79B7-49BF-8CBD-06BF02B3CC15}" destId="{727AF5E1-C9BB-4E9F-8E21-B77D8A259E0B}" srcOrd="6" destOrd="0" presId="urn:microsoft.com/office/officeart/2008/layout/LinedList"/>
    <dgm:cxn modelId="{2AC732BD-BFDC-480A-A731-4F553EDB0005}" type="presParOf" srcId="{4CA2F534-79B7-49BF-8CBD-06BF02B3CC15}" destId="{A6E62DBE-CB5A-4AE6-B330-5D0199E5E9E8}" srcOrd="7" destOrd="0" presId="urn:microsoft.com/office/officeart/2008/layout/LinedList"/>
    <dgm:cxn modelId="{71B5554E-9757-4CC1-9FB5-B1414EACDC17}" type="presParOf" srcId="{A6E62DBE-CB5A-4AE6-B330-5D0199E5E9E8}" destId="{AB6BE564-F057-4603-8F0C-A6C4DDEFEC58}" srcOrd="0" destOrd="0" presId="urn:microsoft.com/office/officeart/2008/layout/LinedList"/>
    <dgm:cxn modelId="{293B5974-D99F-46F5-BA71-3D0606EC646F}" type="presParOf" srcId="{A6E62DBE-CB5A-4AE6-B330-5D0199E5E9E8}" destId="{DB2958DF-4B82-42DE-B152-6C55AB6C5FB8}" srcOrd="1" destOrd="0" presId="urn:microsoft.com/office/officeart/2008/layout/LinedList"/>
    <dgm:cxn modelId="{DF47845D-01FF-45EA-9920-B4AF021EEF1A}" type="presParOf" srcId="{4CA2F534-79B7-49BF-8CBD-06BF02B3CC15}" destId="{ACC5E229-75A0-44A2-890F-4B9919A6AC76}" srcOrd="8" destOrd="0" presId="urn:microsoft.com/office/officeart/2008/layout/LinedList"/>
    <dgm:cxn modelId="{EB7E3733-C291-4CBA-A0ED-E9CC634D6C2F}" type="presParOf" srcId="{4CA2F534-79B7-49BF-8CBD-06BF02B3CC15}" destId="{578CE4D6-3417-4473-AEF7-516DA64A98C4}" srcOrd="9" destOrd="0" presId="urn:microsoft.com/office/officeart/2008/layout/LinedList"/>
    <dgm:cxn modelId="{4E1ABCD0-5464-463A-849D-790A9C17508E}" type="presParOf" srcId="{578CE4D6-3417-4473-AEF7-516DA64A98C4}" destId="{0840DC8D-3167-437B-B6E9-9C76D7714A67}" srcOrd="0" destOrd="0" presId="urn:microsoft.com/office/officeart/2008/layout/LinedList"/>
    <dgm:cxn modelId="{EAE33FE4-29FB-42DE-AD12-72B2A5B57C1F}" type="presParOf" srcId="{578CE4D6-3417-4473-AEF7-516DA64A98C4}" destId="{C4445042-10C2-4418-811F-83146C5061AE}" srcOrd="1" destOrd="0" presId="urn:microsoft.com/office/officeart/2008/layout/LinedList"/>
    <dgm:cxn modelId="{3EFCC711-C642-4C46-92A1-D7BB9D3F0682}" type="presParOf" srcId="{4CA2F534-79B7-49BF-8CBD-06BF02B3CC15}" destId="{A071C128-583E-4F6A-B037-911C69117B88}" srcOrd="10" destOrd="0" presId="urn:microsoft.com/office/officeart/2008/layout/LinedList"/>
    <dgm:cxn modelId="{EBD4DE72-D947-42FF-B1CA-0A7C31F0E50F}" type="presParOf" srcId="{4CA2F534-79B7-49BF-8CBD-06BF02B3CC15}" destId="{6157D360-F377-4E77-A765-196F86B81AFB}" srcOrd="11" destOrd="0" presId="urn:microsoft.com/office/officeart/2008/layout/LinedList"/>
    <dgm:cxn modelId="{DD641A0E-B865-4BEF-B64D-72863D467A7B}" type="presParOf" srcId="{6157D360-F377-4E77-A765-196F86B81AFB}" destId="{990074DF-ACE0-44C7-862B-C8BCA2DE6E3F}" srcOrd="0" destOrd="0" presId="urn:microsoft.com/office/officeart/2008/layout/LinedList"/>
    <dgm:cxn modelId="{AB3C50AB-19EE-4D8C-93AF-A8A33DF0ECAB}" type="presParOf" srcId="{6157D360-F377-4E77-A765-196F86B81AFB}" destId="{B2839F89-561E-44A1-84CE-4E75182DB884}" srcOrd="1" destOrd="0" presId="urn:microsoft.com/office/officeart/2008/layout/LinedList"/>
    <dgm:cxn modelId="{313FE783-B32D-4DEC-9064-16B56A4D6638}" type="presParOf" srcId="{4CA2F534-79B7-49BF-8CBD-06BF02B3CC15}" destId="{377DFDB2-9CE4-40E4-8738-213E51D9EE96}" srcOrd="12" destOrd="0" presId="urn:microsoft.com/office/officeart/2008/layout/LinedList"/>
    <dgm:cxn modelId="{394083F4-DEFC-4482-B009-D382D53670E2}" type="presParOf" srcId="{4CA2F534-79B7-49BF-8CBD-06BF02B3CC15}" destId="{EBF2BE47-C3B3-420B-90D8-160E57BEDFF3}" srcOrd="13" destOrd="0" presId="urn:microsoft.com/office/officeart/2008/layout/LinedList"/>
    <dgm:cxn modelId="{DFA85650-1F69-47DB-8F0B-21CF014C0283}" type="presParOf" srcId="{EBF2BE47-C3B3-420B-90D8-160E57BEDFF3}" destId="{4EB93719-5A87-4F98-9482-BEE9FB198F38}" srcOrd="0" destOrd="0" presId="urn:microsoft.com/office/officeart/2008/layout/LinedList"/>
    <dgm:cxn modelId="{BCAE3ED9-1CE8-4E4E-9EEC-CC34C42BAF6D}" type="presParOf" srcId="{EBF2BE47-C3B3-420B-90D8-160E57BEDFF3}" destId="{188B3908-A0F4-4C3F-B9C5-654BFF063073}" srcOrd="1" destOrd="0" presId="urn:microsoft.com/office/officeart/2008/layout/LinedList"/>
    <dgm:cxn modelId="{0D14F246-3426-42E3-8D4F-5079E38CD961}" type="presParOf" srcId="{4CA2F534-79B7-49BF-8CBD-06BF02B3CC15}" destId="{2E393CCA-4FAA-410E-8775-49E310617B62}" srcOrd="14" destOrd="0" presId="urn:microsoft.com/office/officeart/2008/layout/LinedList"/>
    <dgm:cxn modelId="{7DBCD87F-19A1-4281-B168-4199E65B64DC}" type="presParOf" srcId="{4CA2F534-79B7-49BF-8CBD-06BF02B3CC15}" destId="{90AABB05-9E6A-496A-96BE-3E39C2FE1DF5}" srcOrd="15" destOrd="0" presId="urn:microsoft.com/office/officeart/2008/layout/LinedList"/>
    <dgm:cxn modelId="{D6AFDE88-C9BD-46D5-BEA7-0B6CEA677AC7}" type="presParOf" srcId="{90AABB05-9E6A-496A-96BE-3E39C2FE1DF5}" destId="{EFDE2153-A33E-4B15-B27B-AB7995F99AE2}" srcOrd="0" destOrd="0" presId="urn:microsoft.com/office/officeart/2008/layout/LinedList"/>
    <dgm:cxn modelId="{12D6FF21-D189-46A7-8E07-71B4D834B41B}" type="presParOf" srcId="{90AABB05-9E6A-496A-96BE-3E39C2FE1DF5}" destId="{86E5C466-AEA3-4970-A89C-52E94B47BB26}" srcOrd="1" destOrd="0" presId="urn:microsoft.com/office/officeart/2008/layout/LinedList"/>
    <dgm:cxn modelId="{A7C181DB-8D3C-4BDD-9AEE-4CD2C944B05F}" type="presParOf" srcId="{4CA2F534-79B7-49BF-8CBD-06BF02B3CC15}" destId="{D93F155E-2323-490C-8C63-C46BC3A7B1EB}" srcOrd="16" destOrd="0" presId="urn:microsoft.com/office/officeart/2008/layout/LinedList"/>
    <dgm:cxn modelId="{1671BAC2-384C-4D12-BFA6-0AA9A71A4C2D}" type="presParOf" srcId="{4CA2F534-79B7-49BF-8CBD-06BF02B3CC15}" destId="{BFCCC840-DAB7-457B-A24A-CAA8162D37B4}" srcOrd="17" destOrd="0" presId="urn:microsoft.com/office/officeart/2008/layout/LinedList"/>
    <dgm:cxn modelId="{1DD143E2-5506-4A3C-9437-FA8E8CE9AA6C}" type="presParOf" srcId="{BFCCC840-DAB7-457B-A24A-CAA8162D37B4}" destId="{A959FAE3-E532-4242-895B-341B3C7B66F4}" srcOrd="0" destOrd="0" presId="urn:microsoft.com/office/officeart/2008/layout/LinedList"/>
    <dgm:cxn modelId="{9CC57EF3-9B1F-4957-8BCE-348E7B332152}" type="presParOf" srcId="{BFCCC840-DAB7-457B-A24A-CAA8162D37B4}" destId="{02FF8876-323A-40FC-8679-8C1356E7D907}" srcOrd="1" destOrd="0" presId="urn:microsoft.com/office/officeart/2008/layout/LinedList"/>
    <dgm:cxn modelId="{1C88A49A-CE4A-48F8-8E69-BA209743A8F6}" type="presParOf" srcId="{4CA2F534-79B7-49BF-8CBD-06BF02B3CC15}" destId="{D609F8F1-8197-4315-83D1-9E9116DD38B8}" srcOrd="18" destOrd="0" presId="urn:microsoft.com/office/officeart/2008/layout/LinedList"/>
    <dgm:cxn modelId="{DE6F56DE-5E39-40B4-992D-E686C4F68F70}" type="presParOf" srcId="{4CA2F534-79B7-49BF-8CBD-06BF02B3CC15}" destId="{8B9E7C16-43BB-4014-928B-FF06BDC1B39B}" srcOrd="19" destOrd="0" presId="urn:microsoft.com/office/officeart/2008/layout/LinedList"/>
    <dgm:cxn modelId="{572C3787-A80A-45F5-ABB0-EF5073B84514}" type="presParOf" srcId="{8B9E7C16-43BB-4014-928B-FF06BDC1B39B}" destId="{B28CF7E8-9E2C-47FA-A666-03EAAC3B14C7}" srcOrd="0" destOrd="0" presId="urn:microsoft.com/office/officeart/2008/layout/LinedList"/>
    <dgm:cxn modelId="{BFAEA4CC-C0E1-4F5F-8999-0229930E8128}" type="presParOf" srcId="{8B9E7C16-43BB-4014-928B-FF06BDC1B39B}" destId="{D21FB051-D0C1-445D-A997-FD1AFF13F5D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6602AF-49AC-41E0-8291-C43A7256407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44FC69-F3E0-4097-8C9F-64839510091E}">
      <dgm:prSet/>
      <dgm:spPr/>
      <dgm:t>
        <a:bodyPr/>
        <a:lstStyle/>
        <a:p>
          <a:r>
            <a:rPr lang="en-US"/>
            <a:t>AND BREATHING</a:t>
          </a:r>
          <a:r>
            <a:rPr lang="en-US">
              <a:latin typeface="Calibri Light" panose="020F0302020204030204"/>
            </a:rPr>
            <a:t> = RECOVERY POSITION + NALOXONE</a:t>
          </a:r>
        </a:p>
      </dgm:t>
    </dgm:pt>
    <dgm:pt modelId="{EA7755C6-8A48-42D0-8317-AD50002045CF}" type="parTrans" cxnId="{E483C96A-1E37-4CAE-99B9-066327B54333}">
      <dgm:prSet/>
      <dgm:spPr/>
      <dgm:t>
        <a:bodyPr/>
        <a:lstStyle/>
        <a:p>
          <a:endParaRPr lang="en-US"/>
        </a:p>
      </dgm:t>
    </dgm:pt>
    <dgm:pt modelId="{55D12F89-683F-439A-AEFA-AAA9926C2F30}" type="sibTrans" cxnId="{E483C96A-1E37-4CAE-99B9-066327B54333}">
      <dgm:prSet/>
      <dgm:spPr/>
      <dgm:t>
        <a:bodyPr/>
        <a:lstStyle/>
        <a:p>
          <a:endParaRPr lang="en-US"/>
        </a:p>
      </dgm:t>
    </dgm:pt>
    <dgm:pt modelId="{B7C3E823-9133-4C22-A2AF-CCC044E2748C}">
      <dgm:prSet/>
      <dgm:spPr/>
      <dgm:t>
        <a:bodyPr/>
        <a:lstStyle/>
        <a:p>
          <a:r>
            <a:rPr lang="en-US">
              <a:latin typeface="Calibri Light" panose="020F0302020204030204"/>
            </a:rPr>
            <a:t>OR</a:t>
          </a:r>
          <a:r>
            <a:rPr lang="en-US"/>
            <a:t> NOT BREATHING</a:t>
          </a:r>
          <a:r>
            <a:rPr lang="en-US">
              <a:latin typeface="Calibri Light" panose="020F0302020204030204"/>
            </a:rPr>
            <a:t> = BASIC LIFE SUPPORT + NALOXONE </a:t>
          </a:r>
        </a:p>
      </dgm:t>
    </dgm:pt>
    <dgm:pt modelId="{35A25281-2D73-407B-A253-BCA1A768FA27}" type="parTrans" cxnId="{4BBF3D6F-FCCA-4FBF-97DE-182B38E14EA9}">
      <dgm:prSet/>
      <dgm:spPr/>
      <dgm:t>
        <a:bodyPr/>
        <a:lstStyle/>
        <a:p>
          <a:endParaRPr lang="en-US"/>
        </a:p>
      </dgm:t>
    </dgm:pt>
    <dgm:pt modelId="{B591305C-BE0B-4EE9-9480-593A3822353F}" type="sibTrans" cxnId="{4BBF3D6F-FCCA-4FBF-97DE-182B38E14EA9}">
      <dgm:prSet/>
      <dgm:spPr/>
      <dgm:t>
        <a:bodyPr/>
        <a:lstStyle/>
        <a:p>
          <a:endParaRPr lang="en-US"/>
        </a:p>
      </dgm:t>
    </dgm:pt>
    <dgm:pt modelId="{8C9F7DA1-CB71-4F06-B3E3-6C18160AFEEE}" type="pres">
      <dgm:prSet presAssocID="{1E6602AF-49AC-41E0-8291-C43A7256407A}" presName="root" presStyleCnt="0">
        <dgm:presLayoutVars>
          <dgm:dir/>
          <dgm:resizeHandles val="exact"/>
        </dgm:presLayoutVars>
      </dgm:prSet>
      <dgm:spPr/>
      <dgm:t>
        <a:bodyPr/>
        <a:lstStyle/>
        <a:p>
          <a:endParaRPr lang="en-US"/>
        </a:p>
      </dgm:t>
    </dgm:pt>
    <dgm:pt modelId="{5CE56495-FB2A-4C99-8EB2-6E865611E17E}" type="pres">
      <dgm:prSet presAssocID="{0944FC69-F3E0-4097-8C9F-64839510091E}" presName="compNode" presStyleCnt="0"/>
      <dgm:spPr/>
    </dgm:pt>
    <dgm:pt modelId="{B8F1D8EB-DD80-44F3-A2B5-8A25228DF7E5}" type="pres">
      <dgm:prSet presAssocID="{0944FC69-F3E0-4097-8C9F-64839510091E}" presName="bgRect" presStyleLbl="bgShp" presStyleIdx="0" presStyleCnt="2"/>
      <dgm:spPr/>
    </dgm:pt>
    <dgm:pt modelId="{6A24F088-8D6F-475E-8066-D55169A1E1EB}" type="pres">
      <dgm:prSet presAssocID="{0944FC69-F3E0-4097-8C9F-64839510091E}"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26169BF7-0F07-41B9-B34F-F7E5F5D95246}" type="pres">
      <dgm:prSet presAssocID="{0944FC69-F3E0-4097-8C9F-64839510091E}" presName="spaceRect" presStyleCnt="0"/>
      <dgm:spPr/>
    </dgm:pt>
    <dgm:pt modelId="{5D389BB8-4CFF-43D0-B6CF-C5DCCC0D9760}" type="pres">
      <dgm:prSet presAssocID="{0944FC69-F3E0-4097-8C9F-64839510091E}" presName="parTx" presStyleLbl="revTx" presStyleIdx="0" presStyleCnt="2">
        <dgm:presLayoutVars>
          <dgm:chMax val="0"/>
          <dgm:chPref val="0"/>
        </dgm:presLayoutVars>
      </dgm:prSet>
      <dgm:spPr/>
      <dgm:t>
        <a:bodyPr/>
        <a:lstStyle/>
        <a:p>
          <a:endParaRPr lang="en-US"/>
        </a:p>
      </dgm:t>
    </dgm:pt>
    <dgm:pt modelId="{5771DD6F-71C5-4EEC-955A-417F841E926A}" type="pres">
      <dgm:prSet presAssocID="{55D12F89-683F-439A-AEFA-AAA9926C2F30}" presName="sibTrans" presStyleCnt="0"/>
      <dgm:spPr/>
    </dgm:pt>
    <dgm:pt modelId="{FD0A83A6-D491-413A-8E6B-601F128CB4AE}" type="pres">
      <dgm:prSet presAssocID="{B7C3E823-9133-4C22-A2AF-CCC044E2748C}" presName="compNode" presStyleCnt="0"/>
      <dgm:spPr/>
    </dgm:pt>
    <dgm:pt modelId="{80C82437-688C-4FA0-B95A-F1E841E8F367}" type="pres">
      <dgm:prSet presAssocID="{B7C3E823-9133-4C22-A2AF-CCC044E2748C}" presName="bgRect" presStyleLbl="bgShp" presStyleIdx="1" presStyleCnt="2"/>
      <dgm:spPr/>
    </dgm:pt>
    <dgm:pt modelId="{07F95AB3-B96E-4739-AE93-54F205277A5D}" type="pres">
      <dgm:prSet presAssocID="{B7C3E823-9133-4C22-A2AF-CCC044E2748C}"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A95ECB51-0D4C-4208-AD77-7E940850A3CA}" type="pres">
      <dgm:prSet presAssocID="{B7C3E823-9133-4C22-A2AF-CCC044E2748C}" presName="spaceRect" presStyleCnt="0"/>
      <dgm:spPr/>
    </dgm:pt>
    <dgm:pt modelId="{338C543E-5366-43CD-910F-70B8F43CEF74}" type="pres">
      <dgm:prSet presAssocID="{B7C3E823-9133-4C22-A2AF-CCC044E2748C}" presName="parTx" presStyleLbl="revTx" presStyleIdx="1" presStyleCnt="2">
        <dgm:presLayoutVars>
          <dgm:chMax val="0"/>
          <dgm:chPref val="0"/>
        </dgm:presLayoutVars>
      </dgm:prSet>
      <dgm:spPr/>
      <dgm:t>
        <a:bodyPr/>
        <a:lstStyle/>
        <a:p>
          <a:endParaRPr lang="en-US"/>
        </a:p>
      </dgm:t>
    </dgm:pt>
  </dgm:ptLst>
  <dgm:cxnLst>
    <dgm:cxn modelId="{09306A3C-5BF3-4BB8-9209-23946409ECD0}" type="presOf" srcId="{B7C3E823-9133-4C22-A2AF-CCC044E2748C}" destId="{338C543E-5366-43CD-910F-70B8F43CEF74}" srcOrd="0" destOrd="0" presId="urn:microsoft.com/office/officeart/2018/2/layout/IconVerticalSolidList"/>
    <dgm:cxn modelId="{4BBF3D6F-FCCA-4FBF-97DE-182B38E14EA9}" srcId="{1E6602AF-49AC-41E0-8291-C43A7256407A}" destId="{B7C3E823-9133-4C22-A2AF-CCC044E2748C}" srcOrd="1" destOrd="0" parTransId="{35A25281-2D73-407B-A253-BCA1A768FA27}" sibTransId="{B591305C-BE0B-4EE9-9480-593A3822353F}"/>
    <dgm:cxn modelId="{C3F94584-7CCA-4300-A8DC-CCA600A93EC2}" type="presOf" srcId="{0944FC69-F3E0-4097-8C9F-64839510091E}" destId="{5D389BB8-4CFF-43D0-B6CF-C5DCCC0D9760}" srcOrd="0" destOrd="0" presId="urn:microsoft.com/office/officeart/2018/2/layout/IconVerticalSolidList"/>
    <dgm:cxn modelId="{91557435-CEA0-4BDF-AB41-67C5E76A60BF}" type="presOf" srcId="{1E6602AF-49AC-41E0-8291-C43A7256407A}" destId="{8C9F7DA1-CB71-4F06-B3E3-6C18160AFEEE}" srcOrd="0" destOrd="0" presId="urn:microsoft.com/office/officeart/2018/2/layout/IconVerticalSolidList"/>
    <dgm:cxn modelId="{E483C96A-1E37-4CAE-99B9-066327B54333}" srcId="{1E6602AF-49AC-41E0-8291-C43A7256407A}" destId="{0944FC69-F3E0-4097-8C9F-64839510091E}" srcOrd="0" destOrd="0" parTransId="{EA7755C6-8A48-42D0-8317-AD50002045CF}" sibTransId="{55D12F89-683F-439A-AEFA-AAA9926C2F30}"/>
    <dgm:cxn modelId="{E85FA82B-4EA9-4B4A-8755-84D6CC5A0215}" type="presParOf" srcId="{8C9F7DA1-CB71-4F06-B3E3-6C18160AFEEE}" destId="{5CE56495-FB2A-4C99-8EB2-6E865611E17E}" srcOrd="0" destOrd="0" presId="urn:microsoft.com/office/officeart/2018/2/layout/IconVerticalSolidList"/>
    <dgm:cxn modelId="{EE174ACC-E78F-4C05-A8D6-9DA75F32525A}" type="presParOf" srcId="{5CE56495-FB2A-4C99-8EB2-6E865611E17E}" destId="{B8F1D8EB-DD80-44F3-A2B5-8A25228DF7E5}" srcOrd="0" destOrd="0" presId="urn:microsoft.com/office/officeart/2018/2/layout/IconVerticalSolidList"/>
    <dgm:cxn modelId="{111F4851-F390-44BA-88C3-664B734D095F}" type="presParOf" srcId="{5CE56495-FB2A-4C99-8EB2-6E865611E17E}" destId="{6A24F088-8D6F-475E-8066-D55169A1E1EB}" srcOrd="1" destOrd="0" presId="urn:microsoft.com/office/officeart/2018/2/layout/IconVerticalSolidList"/>
    <dgm:cxn modelId="{8C231BE8-1EF7-4870-AB1C-AA846B5429FC}" type="presParOf" srcId="{5CE56495-FB2A-4C99-8EB2-6E865611E17E}" destId="{26169BF7-0F07-41B9-B34F-F7E5F5D95246}" srcOrd="2" destOrd="0" presId="urn:microsoft.com/office/officeart/2018/2/layout/IconVerticalSolidList"/>
    <dgm:cxn modelId="{3310E5C6-DB12-4D6C-BF1A-9ECCF79642A1}" type="presParOf" srcId="{5CE56495-FB2A-4C99-8EB2-6E865611E17E}" destId="{5D389BB8-4CFF-43D0-B6CF-C5DCCC0D9760}" srcOrd="3" destOrd="0" presId="urn:microsoft.com/office/officeart/2018/2/layout/IconVerticalSolidList"/>
    <dgm:cxn modelId="{B5EC8D2E-8A21-453A-965A-2EDDC8F755FF}" type="presParOf" srcId="{8C9F7DA1-CB71-4F06-B3E3-6C18160AFEEE}" destId="{5771DD6F-71C5-4EEC-955A-417F841E926A}" srcOrd="1" destOrd="0" presId="urn:microsoft.com/office/officeart/2018/2/layout/IconVerticalSolidList"/>
    <dgm:cxn modelId="{49EDDD07-88D5-45BF-A24D-C58285F41EFD}" type="presParOf" srcId="{8C9F7DA1-CB71-4F06-B3E3-6C18160AFEEE}" destId="{FD0A83A6-D491-413A-8E6B-601F128CB4AE}" srcOrd="2" destOrd="0" presId="urn:microsoft.com/office/officeart/2018/2/layout/IconVerticalSolidList"/>
    <dgm:cxn modelId="{246CE4A2-C4B9-421D-9592-476E0DB5485F}" type="presParOf" srcId="{FD0A83A6-D491-413A-8E6B-601F128CB4AE}" destId="{80C82437-688C-4FA0-B95A-F1E841E8F367}" srcOrd="0" destOrd="0" presId="urn:microsoft.com/office/officeart/2018/2/layout/IconVerticalSolidList"/>
    <dgm:cxn modelId="{8D79FA12-0D0E-42AD-BDAF-D365DDDEF106}" type="presParOf" srcId="{FD0A83A6-D491-413A-8E6B-601F128CB4AE}" destId="{07F95AB3-B96E-4739-AE93-54F205277A5D}" srcOrd="1" destOrd="0" presId="urn:microsoft.com/office/officeart/2018/2/layout/IconVerticalSolidList"/>
    <dgm:cxn modelId="{12006876-A2BB-48A7-8821-CA6AAF7644B1}" type="presParOf" srcId="{FD0A83A6-D491-413A-8E6B-601F128CB4AE}" destId="{A95ECB51-0D4C-4208-AD77-7E940850A3CA}" srcOrd="2" destOrd="0" presId="urn:microsoft.com/office/officeart/2018/2/layout/IconVerticalSolidList"/>
    <dgm:cxn modelId="{85D44D79-76BD-4634-A47C-14B6E47F63E9}" type="presParOf" srcId="{FD0A83A6-D491-413A-8E6B-601F128CB4AE}" destId="{338C543E-5366-43CD-910F-70B8F43CEF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B461E-C3C3-4852-B51E-78BB28C777BC}">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31799-7CCC-4630-87F4-C5E58B4B746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FC9516-300A-4CDB-88CF-2CD48911BC3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889000">
            <a:lnSpc>
              <a:spcPct val="90000"/>
            </a:lnSpc>
            <a:spcBef>
              <a:spcPct val="0"/>
            </a:spcBef>
            <a:spcAft>
              <a:spcPct val="35000"/>
            </a:spcAft>
          </a:pPr>
          <a:r>
            <a:rPr lang="en-GB" sz="2000" kern="1200" err="1">
              <a:latin typeface="Arial"/>
              <a:cs typeface="Arial"/>
            </a:rPr>
            <a:t>Nitazenes</a:t>
          </a:r>
          <a:r>
            <a:rPr lang="en-GB" sz="2000" kern="1200">
              <a:latin typeface="Arial"/>
              <a:cs typeface="Arial"/>
            </a:rPr>
            <a:t>, which are illegal in the UK, are synthetic drugs produced in laboratories. They are similar to heroin and morphine, but can be </a:t>
          </a:r>
          <a:r>
            <a:rPr lang="en-GB" sz="2000" b="1" kern="1200">
              <a:latin typeface="Arial"/>
              <a:cs typeface="Arial"/>
            </a:rPr>
            <a:t>several hundred times more potent, so overdose can be rapid!!</a:t>
          </a:r>
          <a:endParaRPr lang="en-GB" sz="2000" kern="1200">
            <a:latin typeface="Arial"/>
            <a:cs typeface="Arial"/>
          </a:endParaRPr>
        </a:p>
      </dsp:txBody>
      <dsp:txXfrm>
        <a:off x="1435590" y="531"/>
        <a:ext cx="9080009" cy="1242935"/>
      </dsp:txXfrm>
    </dsp:sp>
    <dsp:sp modelId="{39C539C6-5B47-46D2-9664-4005E263A674}">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7406F-F539-4304-B7B3-EC2B8C3DE79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F5B62F-96B2-4AA2-96DE-9B3DF195BFD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889000">
            <a:lnSpc>
              <a:spcPct val="90000"/>
            </a:lnSpc>
            <a:spcBef>
              <a:spcPct val="0"/>
            </a:spcBef>
            <a:spcAft>
              <a:spcPct val="35000"/>
            </a:spcAft>
          </a:pPr>
          <a:r>
            <a:rPr lang="en-GB" sz="2000" kern="1200">
              <a:latin typeface="Arial"/>
              <a:cs typeface="Arial"/>
            </a:rPr>
            <a:t>This increased potency added to the fact that majority of people are using/and or prescribed more than one central nervous system depressant, leads to a much greater risk of a sudden rapid overdose occurring .</a:t>
          </a:r>
          <a:endParaRPr lang="en-US" sz="2000" kern="1200">
            <a:latin typeface="Arial"/>
            <a:cs typeface="Arial"/>
          </a:endParaRPr>
        </a:p>
      </dsp:txBody>
      <dsp:txXfrm>
        <a:off x="1435590" y="1554201"/>
        <a:ext cx="9080009" cy="1242935"/>
      </dsp:txXfrm>
    </dsp:sp>
    <dsp:sp modelId="{B2F87DC4-9AAD-4AA9-9E31-8365CE8515ED}">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92199-F779-4212-8C31-5D78F09BA4E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D1DE6F-2662-4499-ADD9-0EB320B0CFE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889000">
            <a:lnSpc>
              <a:spcPct val="90000"/>
            </a:lnSpc>
            <a:spcBef>
              <a:spcPct val="0"/>
            </a:spcBef>
            <a:spcAft>
              <a:spcPct val="35000"/>
            </a:spcAft>
          </a:pPr>
          <a:r>
            <a:rPr lang="en-GB" sz="2000" kern="1200">
              <a:latin typeface="Arial"/>
              <a:cs typeface="Arial"/>
            </a:rPr>
            <a:t>The vast majority of people taking drugs do not expect to die from an overdose!!</a:t>
          </a:r>
        </a:p>
      </dsp:txBody>
      <dsp:txXfrm>
        <a:off x="1435590" y="3107870"/>
        <a:ext cx="9080009" cy="12429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D3B7D-64F8-4598-8A41-546D8733BBD4}">
      <dsp:nvSpPr>
        <dsp:cNvPr id="0" name=""/>
        <dsp:cNvSpPr/>
      </dsp:nvSpPr>
      <dsp:spPr>
        <a:xfrm>
          <a:off x="0" y="34945"/>
          <a:ext cx="6713552" cy="636480"/>
        </a:xfrm>
        <a:prstGeom prst="roundRect">
          <a:avLst/>
        </a:prstGeom>
        <a:solidFill>
          <a:srgbClr val="FF7300">
            <a:alpha val="64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solidFill>
                <a:srgbClr val="002060"/>
              </a:solidFill>
            </a:rPr>
            <a:t>Box contains one pre-filled syringe with 5 x doses of naloxone (0.4mg) plus 2 needles</a:t>
          </a:r>
          <a:endParaRPr lang="en-US" sz="1600" kern="1200">
            <a:solidFill>
              <a:srgbClr val="002060"/>
            </a:solidFill>
          </a:endParaRPr>
        </a:p>
      </dsp:txBody>
      <dsp:txXfrm>
        <a:off x="31070" y="66015"/>
        <a:ext cx="6651412" cy="574340"/>
      </dsp:txXfrm>
    </dsp:sp>
    <dsp:sp modelId="{97729771-1D72-4CDE-AC18-A23A9F214A39}">
      <dsp:nvSpPr>
        <dsp:cNvPr id="0" name=""/>
        <dsp:cNvSpPr/>
      </dsp:nvSpPr>
      <dsp:spPr>
        <a:xfrm>
          <a:off x="0" y="717505"/>
          <a:ext cx="6713552" cy="636480"/>
        </a:xfrm>
        <a:prstGeom prst="roundRect">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solidFill>
                <a:srgbClr val="002060"/>
              </a:solidFill>
            </a:rPr>
            <a:t>Must be PRENOXAD brand of naloxone - others don’t contain needles</a:t>
          </a:r>
          <a:endParaRPr lang="en-US" sz="1600" kern="1200">
            <a:solidFill>
              <a:srgbClr val="002060"/>
            </a:solidFill>
          </a:endParaRPr>
        </a:p>
      </dsp:txBody>
      <dsp:txXfrm>
        <a:off x="31070" y="748575"/>
        <a:ext cx="6651412" cy="574340"/>
      </dsp:txXfrm>
    </dsp:sp>
    <dsp:sp modelId="{C4720162-ED66-4E01-BE53-B0B5EB7F12DC}">
      <dsp:nvSpPr>
        <dsp:cNvPr id="0" name=""/>
        <dsp:cNvSpPr/>
      </dsp:nvSpPr>
      <dsp:spPr>
        <a:xfrm>
          <a:off x="0" y="1400065"/>
          <a:ext cx="6713552" cy="636480"/>
        </a:xfrm>
        <a:prstGeom prst="roundRect">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a:solidFill>
                <a:srgbClr val="002060"/>
              </a:solidFill>
            </a:rPr>
            <a:t>INTO MUSCLES  - Administer in thigh or upper arm muscle</a:t>
          </a:r>
          <a:r>
            <a:rPr lang="en-GB" sz="1600" kern="1200">
              <a:solidFill>
                <a:srgbClr val="002060"/>
              </a:solidFill>
              <a:latin typeface="Calibri Light" panose="020F0302020204030204"/>
            </a:rPr>
            <a:t>, through clothes is fine!</a:t>
          </a:r>
          <a:endParaRPr lang="en-US" sz="1600" kern="1200">
            <a:solidFill>
              <a:srgbClr val="002060"/>
            </a:solidFill>
          </a:endParaRPr>
        </a:p>
      </dsp:txBody>
      <dsp:txXfrm>
        <a:off x="31070" y="1431135"/>
        <a:ext cx="6651412" cy="574340"/>
      </dsp:txXfrm>
    </dsp:sp>
    <dsp:sp modelId="{F6DF160B-E6D1-4074-9FC6-FA640FCE4A2D}">
      <dsp:nvSpPr>
        <dsp:cNvPr id="0" name=""/>
        <dsp:cNvSpPr/>
      </dsp:nvSpPr>
      <dsp:spPr>
        <a:xfrm>
          <a:off x="0" y="2082625"/>
          <a:ext cx="6713552" cy="636480"/>
        </a:xfrm>
        <a:prstGeom prst="roundRect">
          <a:avLst/>
        </a:prstGeom>
        <a:solidFill>
          <a:srgbClr val="FF7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solidFill>
                <a:srgbClr val="002060"/>
              </a:solidFill>
            </a:rPr>
            <a:t>Put back in yellow plastic box to dispose of / protect from needles after use</a:t>
          </a:r>
          <a:endParaRPr lang="en-US" sz="1600" kern="1200">
            <a:solidFill>
              <a:srgbClr val="002060"/>
            </a:solidFill>
          </a:endParaRPr>
        </a:p>
      </dsp:txBody>
      <dsp:txXfrm>
        <a:off x="31070" y="2113695"/>
        <a:ext cx="6651412" cy="574340"/>
      </dsp:txXfrm>
    </dsp:sp>
    <dsp:sp modelId="{7C25C85A-87F7-4FDA-ADD2-6654F302CEA0}">
      <dsp:nvSpPr>
        <dsp:cNvPr id="0" name=""/>
        <dsp:cNvSpPr/>
      </dsp:nvSpPr>
      <dsp:spPr>
        <a:xfrm>
          <a:off x="0" y="2765185"/>
          <a:ext cx="6713552" cy="636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solidFill>
                <a:schemeClr val="tx1"/>
              </a:solidFill>
            </a:rPr>
            <a:t>Dosing on the side of the barrel is in dose number – not volume </a:t>
          </a:r>
        </a:p>
      </dsp:txBody>
      <dsp:txXfrm>
        <a:off x="31070" y="2796255"/>
        <a:ext cx="6651412" cy="574340"/>
      </dsp:txXfrm>
    </dsp:sp>
    <dsp:sp modelId="{8200AFAB-1D88-41F1-A67B-F2AFDE812F0E}">
      <dsp:nvSpPr>
        <dsp:cNvPr id="0" name=""/>
        <dsp:cNvSpPr/>
      </dsp:nvSpPr>
      <dsp:spPr>
        <a:xfrm>
          <a:off x="0" y="3447746"/>
          <a:ext cx="6713552" cy="636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a:solidFill>
                <a:schemeClr val="tx1"/>
              </a:solidFill>
              <a:latin typeface="Calibri Light" panose="020F0302020204030204"/>
            </a:rPr>
            <a:t>Licensed from 18 years old</a:t>
          </a:r>
        </a:p>
      </dsp:txBody>
      <dsp:txXfrm>
        <a:off x="31070" y="3478816"/>
        <a:ext cx="6651412" cy="5743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BEEFE-4CA2-4354-A01B-4EB8E427E637}">
      <dsp:nvSpPr>
        <dsp:cNvPr id="0" name=""/>
        <dsp:cNvSpPr/>
      </dsp:nvSpPr>
      <dsp:spPr>
        <a:xfrm>
          <a:off x="0" y="470392"/>
          <a:ext cx="6900512" cy="428400"/>
        </a:xfrm>
        <a:prstGeom prst="rect">
          <a:avLst/>
        </a:prstGeom>
        <a:solidFill>
          <a:schemeClr val="lt1">
            <a:alpha val="9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F8DDB9-0A73-420A-AEDF-077DEE59EE32}">
      <dsp:nvSpPr>
        <dsp:cNvPr id="0" name=""/>
        <dsp:cNvSpPr/>
      </dsp:nvSpPr>
      <dsp:spPr>
        <a:xfrm>
          <a:off x="345025" y="219472"/>
          <a:ext cx="4830358" cy="501840"/>
        </a:xfrm>
        <a:prstGeom prst="roundRect">
          <a:avLst/>
        </a:prstGeom>
        <a:solidFill>
          <a:srgbClr val="ED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lvl="0" algn="l" defTabSz="755650">
            <a:lnSpc>
              <a:spcPct val="90000"/>
            </a:lnSpc>
            <a:spcBef>
              <a:spcPct val="0"/>
            </a:spcBef>
            <a:spcAft>
              <a:spcPct val="35000"/>
            </a:spcAft>
          </a:pPr>
          <a:r>
            <a:rPr lang="en-US" sz="1700" b="1" kern="1200">
              <a:solidFill>
                <a:schemeClr val="accent1">
                  <a:lumMod val="50000"/>
                </a:schemeClr>
              </a:solidFill>
              <a:latin typeface="Calibri"/>
              <a:cs typeface="Calibri"/>
            </a:rPr>
            <a:t>How to identify overdose</a:t>
          </a:r>
        </a:p>
      </dsp:txBody>
      <dsp:txXfrm>
        <a:off x="369523" y="243970"/>
        <a:ext cx="4781362" cy="452844"/>
      </dsp:txXfrm>
    </dsp:sp>
    <dsp:sp modelId="{F2DA7619-AE70-4833-AA1B-43389F0BFFF6}">
      <dsp:nvSpPr>
        <dsp:cNvPr id="0" name=""/>
        <dsp:cNvSpPr/>
      </dsp:nvSpPr>
      <dsp:spPr>
        <a:xfrm>
          <a:off x="0" y="1241512"/>
          <a:ext cx="6900512" cy="990675"/>
        </a:xfrm>
        <a:prstGeom prst="rect">
          <a:avLst/>
        </a:prstGeom>
        <a:solidFill>
          <a:schemeClr val="lt1">
            <a:alpha val="90000"/>
            <a:hueOff val="0"/>
            <a:satOff val="0"/>
            <a:lumOff val="0"/>
            <a:alphaOff val="0"/>
          </a:schemeClr>
        </a:solidFill>
        <a:ln w="12700" cap="flat" cmpd="sng" algn="ctr">
          <a:solidFill>
            <a:schemeClr val="accent4">
              <a:shade val="80000"/>
              <a:hueOff val="-102657"/>
              <a:satOff val="0"/>
              <a:lumOff val="67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l" defTabSz="755650">
            <a:lnSpc>
              <a:spcPct val="90000"/>
            </a:lnSpc>
            <a:spcBef>
              <a:spcPct val="0"/>
            </a:spcBef>
            <a:spcAft>
              <a:spcPct val="15000"/>
            </a:spcAft>
            <a:buChar char="••"/>
          </a:pPr>
          <a:r>
            <a:rPr lang="en-US" sz="1700" b="0" kern="1200">
              <a:solidFill>
                <a:schemeClr val="accent1">
                  <a:lumMod val="50000"/>
                </a:schemeClr>
              </a:solidFill>
              <a:latin typeface="Calibri"/>
              <a:cs typeface="Calibri"/>
            </a:rPr>
            <a:t>Call an ambulance</a:t>
          </a:r>
        </a:p>
        <a:p>
          <a:pPr marL="171450" lvl="1" indent="-171450" algn="l" defTabSz="755650">
            <a:lnSpc>
              <a:spcPct val="90000"/>
            </a:lnSpc>
            <a:spcBef>
              <a:spcPct val="0"/>
            </a:spcBef>
            <a:spcAft>
              <a:spcPct val="15000"/>
            </a:spcAft>
            <a:buChar char="••"/>
          </a:pPr>
          <a:r>
            <a:rPr lang="en-US" sz="1700" b="0" kern="1200">
              <a:solidFill>
                <a:schemeClr val="accent1">
                  <a:lumMod val="50000"/>
                </a:schemeClr>
              </a:solidFill>
              <a:latin typeface="Calibri"/>
              <a:cs typeface="Calibri"/>
            </a:rPr>
            <a:t>Basic Life Support or Recovery Position if you know how to do it</a:t>
          </a:r>
        </a:p>
      </dsp:txBody>
      <dsp:txXfrm>
        <a:off x="0" y="1241512"/>
        <a:ext cx="6900512" cy="990675"/>
      </dsp:txXfrm>
    </dsp:sp>
    <dsp:sp modelId="{F03DB930-F77C-4B65-A5AF-4A893FBE1209}">
      <dsp:nvSpPr>
        <dsp:cNvPr id="0" name=""/>
        <dsp:cNvSpPr/>
      </dsp:nvSpPr>
      <dsp:spPr>
        <a:xfrm>
          <a:off x="345025" y="990592"/>
          <a:ext cx="4830358" cy="501840"/>
        </a:xfrm>
        <a:prstGeom prst="roundRect">
          <a:avLst/>
        </a:prstGeom>
        <a:solidFill>
          <a:schemeClr val="accent4">
            <a:shade val="80000"/>
            <a:hueOff val="-102657"/>
            <a:satOff val="0"/>
            <a:lumOff val="67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lvl="0" algn="l" defTabSz="755650">
            <a:lnSpc>
              <a:spcPct val="90000"/>
            </a:lnSpc>
            <a:spcBef>
              <a:spcPct val="0"/>
            </a:spcBef>
            <a:spcAft>
              <a:spcPct val="35000"/>
            </a:spcAft>
          </a:pPr>
          <a:r>
            <a:rPr lang="en-US" sz="1700" b="1" kern="1200">
              <a:solidFill>
                <a:schemeClr val="accent1">
                  <a:lumMod val="50000"/>
                </a:schemeClr>
              </a:solidFill>
              <a:latin typeface="Calibri"/>
              <a:cs typeface="Calibri"/>
            </a:rPr>
            <a:t>How to respond</a:t>
          </a:r>
        </a:p>
      </dsp:txBody>
      <dsp:txXfrm>
        <a:off x="369523" y="1015090"/>
        <a:ext cx="4781362" cy="452844"/>
      </dsp:txXfrm>
    </dsp:sp>
    <dsp:sp modelId="{BE74E914-531A-484F-B472-E0CC930AA4E7}">
      <dsp:nvSpPr>
        <dsp:cNvPr id="0" name=""/>
        <dsp:cNvSpPr/>
      </dsp:nvSpPr>
      <dsp:spPr>
        <a:xfrm>
          <a:off x="0" y="2574907"/>
          <a:ext cx="6900512" cy="428400"/>
        </a:xfrm>
        <a:prstGeom prst="rect">
          <a:avLst/>
        </a:prstGeom>
        <a:solidFill>
          <a:schemeClr val="lt1">
            <a:alpha val="90000"/>
            <a:hueOff val="0"/>
            <a:satOff val="0"/>
            <a:lumOff val="0"/>
            <a:alphaOff val="0"/>
          </a:schemeClr>
        </a:solidFill>
        <a:ln w="12700" cap="flat" cmpd="sng" algn="ctr">
          <a:solidFill>
            <a:schemeClr val="accent4">
              <a:shade val="80000"/>
              <a:hueOff val="-205313"/>
              <a:satOff val="0"/>
              <a:lumOff val="1355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03BB73-BF7A-47AD-ADCB-3A0B034B59FD}">
      <dsp:nvSpPr>
        <dsp:cNvPr id="0" name=""/>
        <dsp:cNvSpPr/>
      </dsp:nvSpPr>
      <dsp:spPr>
        <a:xfrm>
          <a:off x="345025" y="2323987"/>
          <a:ext cx="4830358" cy="501840"/>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lvl="0" algn="l" defTabSz="755650">
            <a:lnSpc>
              <a:spcPct val="90000"/>
            </a:lnSpc>
            <a:spcBef>
              <a:spcPct val="0"/>
            </a:spcBef>
            <a:spcAft>
              <a:spcPct val="35000"/>
            </a:spcAft>
          </a:pPr>
          <a:r>
            <a:rPr lang="en-US" sz="1700" b="1" kern="1200">
              <a:solidFill>
                <a:schemeClr val="accent1">
                  <a:lumMod val="50000"/>
                </a:schemeClr>
              </a:solidFill>
              <a:latin typeface="Calibri"/>
              <a:cs typeface="Calibri"/>
            </a:rPr>
            <a:t>What does naloxone do?</a:t>
          </a:r>
        </a:p>
      </dsp:txBody>
      <dsp:txXfrm>
        <a:off x="369523" y="2348485"/>
        <a:ext cx="4781362" cy="452844"/>
      </dsp:txXfrm>
    </dsp:sp>
    <dsp:sp modelId="{52D2ACE7-3A75-404F-A4DF-0E2ABC11A84A}">
      <dsp:nvSpPr>
        <dsp:cNvPr id="0" name=""/>
        <dsp:cNvSpPr/>
      </dsp:nvSpPr>
      <dsp:spPr>
        <a:xfrm>
          <a:off x="0" y="3346027"/>
          <a:ext cx="6900512" cy="428400"/>
        </a:xfrm>
        <a:prstGeom prst="rect">
          <a:avLst/>
        </a:prstGeom>
        <a:solidFill>
          <a:schemeClr val="lt1">
            <a:alpha val="90000"/>
            <a:hueOff val="0"/>
            <a:satOff val="0"/>
            <a:lumOff val="0"/>
            <a:alphaOff val="0"/>
          </a:schemeClr>
        </a:solidFill>
        <a:ln w="12700" cap="flat" cmpd="sng" algn="ctr">
          <a:solidFill>
            <a:schemeClr val="accent4">
              <a:shade val="80000"/>
              <a:hueOff val="-307970"/>
              <a:satOff val="0"/>
              <a:lumOff val="203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B42FC-C6F5-4978-A981-98BFF4AE3F81}">
      <dsp:nvSpPr>
        <dsp:cNvPr id="0" name=""/>
        <dsp:cNvSpPr/>
      </dsp:nvSpPr>
      <dsp:spPr>
        <a:xfrm>
          <a:off x="345025" y="3095107"/>
          <a:ext cx="4830358" cy="501840"/>
        </a:xfrm>
        <a:prstGeom prst="roundRect">
          <a:avLst/>
        </a:prstGeom>
        <a:solidFill>
          <a:srgbClr val="E369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lvl="0" algn="l" defTabSz="755650" rtl="0">
            <a:lnSpc>
              <a:spcPct val="90000"/>
            </a:lnSpc>
            <a:spcBef>
              <a:spcPct val="0"/>
            </a:spcBef>
            <a:spcAft>
              <a:spcPct val="35000"/>
            </a:spcAft>
          </a:pPr>
          <a:r>
            <a:rPr lang="en-US" sz="1700" b="1" kern="1200" err="1">
              <a:solidFill>
                <a:schemeClr val="accent1">
                  <a:lumMod val="50000"/>
                </a:schemeClr>
              </a:solidFill>
              <a:latin typeface="Calibri"/>
              <a:cs typeface="Calibri"/>
            </a:rPr>
            <a:t>Nyxoid</a:t>
          </a:r>
          <a:r>
            <a:rPr lang="en-US" sz="1700" b="1" kern="1200">
              <a:solidFill>
                <a:schemeClr val="accent1">
                  <a:lumMod val="50000"/>
                </a:schemeClr>
              </a:solidFill>
              <a:latin typeface="Calibri"/>
              <a:cs typeface="Calibri"/>
            </a:rPr>
            <a:t>, </a:t>
          </a:r>
          <a:r>
            <a:rPr lang="en-US" sz="1700" b="1" kern="1200" err="1">
              <a:solidFill>
                <a:schemeClr val="accent1">
                  <a:lumMod val="50000"/>
                </a:schemeClr>
              </a:solidFill>
              <a:latin typeface="Calibri"/>
              <a:cs typeface="Calibri"/>
            </a:rPr>
            <a:t>Prenoxad</a:t>
          </a:r>
          <a:r>
            <a:rPr lang="en-US" sz="1700" b="1" kern="1200">
              <a:solidFill>
                <a:schemeClr val="accent1">
                  <a:lumMod val="50000"/>
                </a:schemeClr>
              </a:solidFill>
              <a:latin typeface="Calibri"/>
              <a:cs typeface="Calibri"/>
            </a:rPr>
            <a:t> or naloxone nasal spray? </a:t>
          </a:r>
        </a:p>
      </dsp:txBody>
      <dsp:txXfrm>
        <a:off x="369523" y="3119605"/>
        <a:ext cx="4781362" cy="452844"/>
      </dsp:txXfrm>
    </dsp:sp>
    <dsp:sp modelId="{CB3303A2-74FA-457E-B196-189EE0410442}">
      <dsp:nvSpPr>
        <dsp:cNvPr id="0" name=""/>
        <dsp:cNvSpPr/>
      </dsp:nvSpPr>
      <dsp:spPr>
        <a:xfrm>
          <a:off x="0" y="4117148"/>
          <a:ext cx="6900512" cy="428400"/>
        </a:xfrm>
        <a:prstGeom prst="rect">
          <a:avLst/>
        </a:prstGeom>
        <a:solidFill>
          <a:schemeClr val="lt1">
            <a:alpha val="90000"/>
            <a:hueOff val="0"/>
            <a:satOff val="0"/>
            <a:lumOff val="0"/>
            <a:alphaOff val="0"/>
          </a:schemeClr>
        </a:solidFill>
        <a:ln w="12700" cap="flat" cmpd="sng" algn="ctr">
          <a:solidFill>
            <a:schemeClr val="accent4">
              <a:shade val="80000"/>
              <a:hueOff val="-410626"/>
              <a:satOff val="0"/>
              <a:lumOff val="271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281DF2-6B40-41AA-9A58-8B75E8F2D306}">
      <dsp:nvSpPr>
        <dsp:cNvPr id="0" name=""/>
        <dsp:cNvSpPr/>
      </dsp:nvSpPr>
      <dsp:spPr>
        <a:xfrm>
          <a:off x="345025" y="3866228"/>
          <a:ext cx="4830358" cy="501840"/>
        </a:xfrm>
        <a:prstGeom prst="roundRect">
          <a:avLst/>
        </a:prstGeom>
        <a:solidFill>
          <a:srgbClr val="E38605">
            <a:alpha val="7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lvl="0" algn="l" defTabSz="755650">
            <a:lnSpc>
              <a:spcPct val="90000"/>
            </a:lnSpc>
            <a:spcBef>
              <a:spcPct val="0"/>
            </a:spcBef>
            <a:spcAft>
              <a:spcPct val="35000"/>
            </a:spcAft>
          </a:pPr>
          <a:r>
            <a:rPr lang="en-US" sz="1700" b="1" kern="1200">
              <a:solidFill>
                <a:schemeClr val="accent1">
                  <a:lumMod val="50000"/>
                </a:schemeClr>
              </a:solidFill>
              <a:latin typeface="Calibri"/>
              <a:cs typeface="Calibri"/>
            </a:rPr>
            <a:t>How to use it</a:t>
          </a:r>
        </a:p>
      </dsp:txBody>
      <dsp:txXfrm>
        <a:off x="369523" y="3890726"/>
        <a:ext cx="4781362" cy="452844"/>
      </dsp:txXfrm>
    </dsp:sp>
    <dsp:sp modelId="{CAC84DC2-FC6C-4AAB-BB20-0533921E0707}">
      <dsp:nvSpPr>
        <dsp:cNvPr id="0" name=""/>
        <dsp:cNvSpPr/>
      </dsp:nvSpPr>
      <dsp:spPr>
        <a:xfrm>
          <a:off x="0" y="4888268"/>
          <a:ext cx="6900512" cy="428400"/>
        </a:xfrm>
        <a:prstGeom prst="rect">
          <a:avLst/>
        </a:prstGeom>
        <a:solidFill>
          <a:schemeClr val="lt1">
            <a:alpha val="90000"/>
            <a:hueOff val="0"/>
            <a:satOff val="0"/>
            <a:lumOff val="0"/>
            <a:alphaOff val="0"/>
          </a:schemeClr>
        </a:solidFill>
        <a:ln w="12700" cap="flat" cmpd="sng" algn="ctr">
          <a:solidFill>
            <a:schemeClr val="accent4">
              <a:shade val="80000"/>
              <a:hueOff val="-513283"/>
              <a:satOff val="0"/>
              <a:lumOff val="338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02C17F-B51B-4F23-A4C6-36E0EA8BAD59}">
      <dsp:nvSpPr>
        <dsp:cNvPr id="0" name=""/>
        <dsp:cNvSpPr/>
      </dsp:nvSpPr>
      <dsp:spPr>
        <a:xfrm>
          <a:off x="345025" y="4637348"/>
          <a:ext cx="4830358" cy="501840"/>
        </a:xfrm>
        <a:prstGeom prst="roundRect">
          <a:avLst/>
        </a:prstGeom>
        <a:solidFill>
          <a:srgbClr val="F0A132">
            <a:alpha val="8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lvl="0" algn="l" defTabSz="755650" rtl="0">
            <a:lnSpc>
              <a:spcPct val="90000"/>
            </a:lnSpc>
            <a:spcBef>
              <a:spcPct val="0"/>
            </a:spcBef>
            <a:spcAft>
              <a:spcPct val="35000"/>
            </a:spcAft>
          </a:pPr>
          <a:r>
            <a:rPr lang="en-US" sz="1700" b="1" kern="1200">
              <a:solidFill>
                <a:schemeClr val="accent1">
                  <a:lumMod val="50000"/>
                </a:schemeClr>
              </a:solidFill>
              <a:latin typeface="Calibri"/>
              <a:cs typeface="Calibri"/>
            </a:rPr>
            <a:t>Issue and record supply  </a:t>
          </a:r>
        </a:p>
      </dsp:txBody>
      <dsp:txXfrm>
        <a:off x="369523" y="4661846"/>
        <a:ext cx="4781362"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E6D1B-A539-4297-BB24-3964A0CD2CE7}">
      <dsp:nvSpPr>
        <dsp:cNvPr id="0" name=""/>
        <dsp:cNvSpPr/>
      </dsp:nvSpPr>
      <dsp:spPr>
        <a:xfrm>
          <a:off x="0" y="24870"/>
          <a:ext cx="6900512" cy="959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a:latin typeface="Calibri Light" panose="020F0302020204030204"/>
            </a:rPr>
            <a:t>BRIEF</a:t>
          </a:r>
          <a:endParaRPr lang="en-US" sz="4000" b="1" kern="1200"/>
        </a:p>
      </dsp:txBody>
      <dsp:txXfrm>
        <a:off x="46834" y="71704"/>
        <a:ext cx="6806844" cy="865732"/>
      </dsp:txXfrm>
    </dsp:sp>
    <dsp:sp modelId="{E3BB24C9-3D31-404E-AAF7-61313601D9F9}">
      <dsp:nvSpPr>
        <dsp:cNvPr id="0" name=""/>
        <dsp:cNvSpPr/>
      </dsp:nvSpPr>
      <dsp:spPr>
        <a:xfrm>
          <a:off x="0" y="984270"/>
          <a:ext cx="6900512"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t>Deliver as a brief intervention</a:t>
          </a:r>
        </a:p>
      </dsp:txBody>
      <dsp:txXfrm>
        <a:off x="0" y="984270"/>
        <a:ext cx="6900512" cy="662400"/>
      </dsp:txXfrm>
    </dsp:sp>
    <dsp:sp modelId="{FCCF06F1-B728-4C55-8E3A-E1AED765ECB6}">
      <dsp:nvSpPr>
        <dsp:cNvPr id="0" name=""/>
        <dsp:cNvSpPr/>
      </dsp:nvSpPr>
      <dsp:spPr>
        <a:xfrm>
          <a:off x="0" y="1646670"/>
          <a:ext cx="6900512" cy="9594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a:latin typeface="Calibri Light" panose="020F0302020204030204"/>
            </a:rPr>
            <a:t>SIMPLE</a:t>
          </a:r>
          <a:endParaRPr lang="en-US" sz="4000" b="1" kern="1200"/>
        </a:p>
      </dsp:txBody>
      <dsp:txXfrm>
        <a:off x="46834" y="1693504"/>
        <a:ext cx="6806844" cy="865732"/>
      </dsp:txXfrm>
    </dsp:sp>
    <dsp:sp modelId="{4DEE6ACA-57A7-4F1C-8D3F-08BBFE986D5C}">
      <dsp:nvSpPr>
        <dsp:cNvPr id="0" name=""/>
        <dsp:cNvSpPr/>
      </dsp:nvSpPr>
      <dsp:spPr>
        <a:xfrm>
          <a:off x="0" y="2606070"/>
          <a:ext cx="6900512" cy="97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0800" rIns="284480" bIns="50800" numCol="1" spcCol="1270" anchor="t" anchorCtr="0">
          <a:noAutofit/>
        </a:bodyPr>
        <a:lstStyle/>
        <a:p>
          <a:pPr marL="285750" lvl="1" indent="-285750" algn="l" defTabSz="1377950" rtl="0">
            <a:lnSpc>
              <a:spcPct val="90000"/>
            </a:lnSpc>
            <a:spcBef>
              <a:spcPct val="0"/>
            </a:spcBef>
            <a:spcAft>
              <a:spcPct val="20000"/>
            </a:spcAft>
            <a:buChar char="••"/>
          </a:pPr>
          <a:r>
            <a:rPr lang="en-US" sz="3100" kern="1200"/>
            <a:t>Keep it simple – </a:t>
          </a:r>
          <a:r>
            <a:rPr lang="en-US" sz="3100" kern="1200">
              <a:latin typeface="Calibri Light" panose="020F0302020204030204"/>
            </a:rPr>
            <a:t>focus on the key points </a:t>
          </a:r>
          <a:endParaRPr lang="en-US" sz="3100" kern="1200"/>
        </a:p>
      </dsp:txBody>
      <dsp:txXfrm>
        <a:off x="0" y="2606070"/>
        <a:ext cx="6900512" cy="972900"/>
      </dsp:txXfrm>
    </dsp:sp>
    <dsp:sp modelId="{3B1D0AB7-AEDB-4D38-A897-DEF36F03B74C}">
      <dsp:nvSpPr>
        <dsp:cNvPr id="0" name=""/>
        <dsp:cNvSpPr/>
      </dsp:nvSpPr>
      <dsp:spPr>
        <a:xfrm>
          <a:off x="0" y="3578970"/>
          <a:ext cx="6900512" cy="959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a:latin typeface="Calibri Light" panose="020F0302020204030204"/>
            </a:rPr>
            <a:t>HAVE EVERYTHING HANDY</a:t>
          </a:r>
          <a:endParaRPr lang="en-US" sz="4000" b="1" kern="1200"/>
        </a:p>
      </dsp:txBody>
      <dsp:txXfrm>
        <a:off x="46834" y="3625804"/>
        <a:ext cx="6806844" cy="865732"/>
      </dsp:txXfrm>
    </dsp:sp>
    <dsp:sp modelId="{58F87F12-45FC-4CD2-BCD7-B6AC09634319}">
      <dsp:nvSpPr>
        <dsp:cNvPr id="0" name=""/>
        <dsp:cNvSpPr/>
      </dsp:nvSpPr>
      <dsp:spPr>
        <a:xfrm>
          <a:off x="0" y="4538370"/>
          <a:ext cx="6900512" cy="97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0800" rIns="284480" bIns="50800" numCol="1" spcCol="1270" anchor="t" anchorCtr="0">
          <a:noAutofit/>
        </a:bodyPr>
        <a:lstStyle/>
        <a:p>
          <a:pPr marL="285750" lvl="1" indent="-285750" algn="l" defTabSz="1377950" rtl="0">
            <a:lnSpc>
              <a:spcPct val="90000"/>
            </a:lnSpc>
            <a:spcBef>
              <a:spcPct val="0"/>
            </a:spcBef>
            <a:spcAft>
              <a:spcPct val="20000"/>
            </a:spcAft>
            <a:buChar char="••"/>
          </a:pPr>
          <a:r>
            <a:rPr lang="en-US" sz="3100" kern="1200">
              <a:latin typeface="Calibri Light" panose="020F0302020204030204"/>
            </a:rPr>
            <a:t>Naloxone kits, leaflet, Key</a:t>
          </a:r>
          <a:r>
            <a:rPr lang="en-US" sz="3100" kern="1200"/>
            <a:t> information sheet</a:t>
          </a:r>
        </a:p>
      </dsp:txBody>
      <dsp:txXfrm>
        <a:off x="0" y="4538370"/>
        <a:ext cx="6900512" cy="972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2EDA8-2588-402F-A9E2-DBF9CFE2FE61}">
      <dsp:nvSpPr>
        <dsp:cNvPr id="0" name=""/>
        <dsp:cNvSpPr/>
      </dsp:nvSpPr>
      <dsp:spPr>
        <a:xfrm>
          <a:off x="0" y="177225"/>
          <a:ext cx="6245265" cy="1834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F11D83-FCB8-4B1C-B875-0B36C4AC9173}">
      <dsp:nvSpPr>
        <dsp:cNvPr id="0" name=""/>
        <dsp:cNvSpPr/>
      </dsp:nvSpPr>
      <dsp:spPr>
        <a:xfrm>
          <a:off x="554998" y="590034"/>
          <a:ext cx="1009088" cy="10090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39D9B7-A78B-4CA2-B469-2D592F8E2B0C}">
      <dsp:nvSpPr>
        <dsp:cNvPr id="0" name=""/>
        <dsp:cNvSpPr/>
      </dsp:nvSpPr>
      <dsp:spPr>
        <a:xfrm>
          <a:off x="2119085" y="177225"/>
          <a:ext cx="3809544" cy="240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852" tIns="254852" rIns="254852" bIns="254852" numCol="1" spcCol="1270" anchor="ctr" anchorCtr="0">
          <a:noAutofit/>
        </a:bodyPr>
        <a:lstStyle/>
        <a:p>
          <a:pPr lvl="0" algn="l" defTabSz="889000" rtl="0">
            <a:lnSpc>
              <a:spcPct val="100000"/>
            </a:lnSpc>
            <a:spcBef>
              <a:spcPct val="0"/>
            </a:spcBef>
            <a:spcAft>
              <a:spcPct val="35000"/>
            </a:spcAft>
          </a:pPr>
          <a:r>
            <a:rPr lang="en-US" sz="2000" kern="1200">
              <a:latin typeface="Calibri Light" panose="020F0302020204030204"/>
            </a:rPr>
            <a:t>Latest </a:t>
          </a:r>
          <a:r>
            <a:rPr lang="en-US" sz="2000" kern="1200"/>
            <a:t>update</a:t>
          </a:r>
          <a:r>
            <a:rPr lang="en-US" sz="2000" kern="1200">
              <a:latin typeface="Calibri Light" panose="020F0302020204030204"/>
            </a:rPr>
            <a:t> released July 25 </a:t>
          </a:r>
          <a:r>
            <a:rPr lang="en-US" sz="2000" kern="1200"/>
            <a:t>from Public Health Scotland (PHS) revealed there were 312 suspected drug-related fatalities between March and May</a:t>
          </a:r>
          <a:r>
            <a:rPr lang="en-US" sz="2000" kern="1200">
              <a:latin typeface="Calibri Light" panose="020F0302020204030204"/>
            </a:rPr>
            <a:t> 2025</a:t>
          </a:r>
          <a:r>
            <a:rPr lang="en-US" sz="2000" kern="1200"/>
            <a:t>, a 15% rise on the previous quarter</a:t>
          </a:r>
          <a:endParaRPr lang="en-US" sz="2000" kern="1200">
            <a:latin typeface="Calibri Light" panose="020F0302020204030204"/>
          </a:endParaRPr>
        </a:p>
      </dsp:txBody>
      <dsp:txXfrm>
        <a:off x="2119085" y="177225"/>
        <a:ext cx="3809544" cy="2408051"/>
      </dsp:txXfrm>
    </dsp:sp>
    <dsp:sp modelId="{CBFA2D93-515A-466F-80BB-634E582C22B0}">
      <dsp:nvSpPr>
        <dsp:cNvPr id="0" name=""/>
        <dsp:cNvSpPr/>
      </dsp:nvSpPr>
      <dsp:spPr>
        <a:xfrm>
          <a:off x="0" y="3004069"/>
          <a:ext cx="6245265" cy="1834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E89CA-88B5-48D0-8D8E-9456278D845A}">
      <dsp:nvSpPr>
        <dsp:cNvPr id="0" name=""/>
        <dsp:cNvSpPr/>
      </dsp:nvSpPr>
      <dsp:spPr>
        <a:xfrm>
          <a:off x="554998" y="3416878"/>
          <a:ext cx="1009088" cy="100908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E4570C-995C-44B9-9D8A-33623068F3EA}">
      <dsp:nvSpPr>
        <dsp:cNvPr id="0" name=""/>
        <dsp:cNvSpPr/>
      </dsp:nvSpPr>
      <dsp:spPr>
        <a:xfrm>
          <a:off x="2119085" y="3004069"/>
          <a:ext cx="3809544" cy="240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852" tIns="254852" rIns="254852" bIns="254852" numCol="1" spcCol="1270" anchor="ctr" anchorCtr="0">
          <a:noAutofit/>
        </a:bodyPr>
        <a:lstStyle/>
        <a:p>
          <a:pPr lvl="0" algn="l" defTabSz="889000" rtl="0">
            <a:lnSpc>
              <a:spcPct val="100000"/>
            </a:lnSpc>
            <a:spcBef>
              <a:spcPct val="0"/>
            </a:spcBef>
            <a:spcAft>
              <a:spcPct val="35000"/>
            </a:spcAft>
          </a:pPr>
          <a:r>
            <a:rPr lang="en-US" sz="2000" kern="1200"/>
            <a:t>PHS suspected drug death data is based on police reports and is different to the finalised</a:t>
          </a:r>
          <a:r>
            <a:rPr lang="en-US" sz="2000" kern="1200">
              <a:latin typeface="Calibri Light" panose="020F0302020204030204"/>
            </a:rPr>
            <a:t> </a:t>
          </a:r>
          <a:r>
            <a:rPr lang="en-US" sz="2000" kern="1200"/>
            <a:t> figures published annually by </a:t>
          </a:r>
          <a:r>
            <a:rPr lang="en-US" sz="2000" b="1" u="sng" kern="1200">
              <a:hlinkClick xmlns:r="http://schemas.openxmlformats.org/officeDocument/2006/relationships" r:id="rId6"/>
            </a:rPr>
            <a:t>National Records of Scotland (NRS), external</a:t>
          </a:r>
          <a:r>
            <a:rPr lang="en-US" sz="2000" kern="1200"/>
            <a:t>.</a:t>
          </a:r>
        </a:p>
      </dsp:txBody>
      <dsp:txXfrm>
        <a:off x="2119085" y="3004069"/>
        <a:ext cx="3809544" cy="2408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73329-ACAB-4D69-8B38-122FEB3409DF}">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52ABC-2725-4468-99F6-2AD1DC1ACCC1}">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(RADAR) is Scotland’s drugs early warning system.</a:t>
          </a:r>
          <a:endParaRPr lang="en-US" sz="2400" kern="1200"/>
        </a:p>
      </dsp:txBody>
      <dsp:txXfrm>
        <a:off x="0" y="531"/>
        <a:ext cx="10515600" cy="870055"/>
      </dsp:txXfrm>
    </dsp:sp>
    <dsp:sp modelId="{06E71167-4B14-4E97-B5D6-187315C55CEF}">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B6D08E-3C90-4B7B-B8C8-7B4C7F3128F4}">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Using innovative data collection methods, RADAR validates, assesses and shares information to reduce the risk of drug-related harm by:</a:t>
          </a:r>
          <a:endParaRPr lang="en-US" sz="2400" kern="1200"/>
        </a:p>
      </dsp:txBody>
      <dsp:txXfrm>
        <a:off x="0" y="870586"/>
        <a:ext cx="10515600" cy="870055"/>
      </dsp:txXfrm>
    </dsp:sp>
    <dsp:sp modelId="{12A6660E-B742-4CA2-A66D-5F7D22A2A8E4}">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654C9B-CA87-47A5-A783-F225AF6EC917}">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GB" sz="2400" kern="1200"/>
            <a:t>identifying new and emerging </a:t>
          </a:r>
          <a:r>
            <a:rPr lang="en-GB" sz="2400" kern="1200">
              <a:latin typeface="Calibri Light" panose="020F0302020204030204"/>
            </a:rPr>
            <a:t>harms, recommending</a:t>
          </a:r>
          <a:r>
            <a:rPr lang="en-GB" sz="2400" kern="1200"/>
            <a:t> rapid and targeted </a:t>
          </a:r>
          <a:r>
            <a:rPr lang="en-GB" sz="2400" kern="1200">
              <a:latin typeface="Calibri Light" panose="020F0302020204030204"/>
            </a:rPr>
            <a:t>interventions</a:t>
          </a:r>
          <a:endParaRPr lang="en-US" sz="2400" kern="1200"/>
        </a:p>
      </dsp:txBody>
      <dsp:txXfrm>
        <a:off x="0" y="1740641"/>
        <a:ext cx="10515600" cy="870055"/>
      </dsp:txXfrm>
    </dsp:sp>
    <dsp:sp modelId="{3F30EE35-5F48-4157-8CE9-29511014BDAB}">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5B832-051A-49B5-B6DC-A7494ED8711E}">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a:latin typeface="Calibri"/>
              <a:ea typeface="Calibri"/>
              <a:cs typeface="Calibri"/>
            </a:rPr>
            <a:t>Reports comprise of a set of Harm Indicators, Toxicology indicators, Testing indicators, Trends and Service Indicators</a:t>
          </a:r>
          <a:endParaRPr lang="en-GB" sz="2400" kern="1200">
            <a:latin typeface="Calibri Light" panose="020F0302020204030204"/>
          </a:endParaRPr>
        </a:p>
      </dsp:txBody>
      <dsp:txXfrm>
        <a:off x="0" y="2610696"/>
        <a:ext cx="10515600" cy="870055"/>
      </dsp:txXfrm>
    </dsp:sp>
    <dsp:sp modelId="{5A92C5F6-ABB7-4AC7-9588-0EF7077B87BF}">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0D7C0-8C0F-4EC2-B085-3CA633BA888B}">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Find out more about </a:t>
          </a:r>
          <a:r>
            <a:rPr lang="en-GB" sz="2400" u="sng" kern="1200">
              <a:hlinkClick xmlns:r="http://schemas.openxmlformats.org/officeDocument/2006/relationships" r:id="rId1"/>
            </a:rPr>
            <a:t>the reporting form and how to get involved.</a:t>
          </a:r>
          <a:endParaRPr lang="en-US" sz="2400" kern="1200"/>
        </a:p>
      </dsp:txBody>
      <dsp:txXfrm>
        <a:off x="0" y="3480751"/>
        <a:ext cx="10515600" cy="870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E39EC-142C-4345-8CF8-91B640690982}">
      <dsp:nvSpPr>
        <dsp:cNvPr id="0" name=""/>
        <dsp:cNvSpPr/>
      </dsp:nvSpPr>
      <dsp:spPr>
        <a:xfrm>
          <a:off x="0" y="2319"/>
          <a:ext cx="6245265" cy="1175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CF48F-A186-459F-9247-AF5D403049A1}">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1D433A-B551-4D45-9005-563DD16E04CD}">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755650">
            <a:lnSpc>
              <a:spcPct val="100000"/>
            </a:lnSpc>
            <a:spcBef>
              <a:spcPct val="0"/>
            </a:spcBef>
            <a:spcAft>
              <a:spcPct val="35000"/>
            </a:spcAft>
          </a:pPr>
          <a:r>
            <a:rPr lang="en-GB" sz="1700" kern="1200"/>
            <a:t>Community Pharmacies are situated in nearly all communities</a:t>
          </a:r>
          <a:endParaRPr lang="en-US" sz="1700" kern="1200"/>
        </a:p>
      </dsp:txBody>
      <dsp:txXfrm>
        <a:off x="1357965" y="2319"/>
        <a:ext cx="4887299" cy="1175727"/>
      </dsp:txXfrm>
    </dsp:sp>
    <dsp:sp modelId="{5E665130-AFBF-4609-9F8A-BF4AE53C5AD5}">
      <dsp:nvSpPr>
        <dsp:cNvPr id="0" name=""/>
        <dsp:cNvSpPr/>
      </dsp:nvSpPr>
      <dsp:spPr>
        <a:xfrm>
          <a:off x="0" y="1471979"/>
          <a:ext cx="6245265" cy="1175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8A354-4B3B-4064-A651-2DFF4B518191}">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B685E1-FBE8-4A7F-BDB2-007CD8515B68}">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755650">
            <a:lnSpc>
              <a:spcPct val="100000"/>
            </a:lnSpc>
            <a:spcBef>
              <a:spcPct val="0"/>
            </a:spcBef>
            <a:spcAft>
              <a:spcPct val="35000"/>
            </a:spcAft>
          </a:pPr>
          <a:r>
            <a:rPr lang="en-GB" sz="1700" kern="1200"/>
            <a:t>Higher number of community pharmacies in deprived areas</a:t>
          </a:r>
          <a:endParaRPr lang="en-US" sz="1700" kern="1200"/>
        </a:p>
      </dsp:txBody>
      <dsp:txXfrm>
        <a:off x="1357965" y="1471979"/>
        <a:ext cx="4887299" cy="1175727"/>
      </dsp:txXfrm>
    </dsp:sp>
    <dsp:sp modelId="{1E750A21-ACB7-4BEF-B8E1-98B749A5EDEE}">
      <dsp:nvSpPr>
        <dsp:cNvPr id="0" name=""/>
        <dsp:cNvSpPr/>
      </dsp:nvSpPr>
      <dsp:spPr>
        <a:xfrm>
          <a:off x="0" y="2941639"/>
          <a:ext cx="6245265" cy="1175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AFC7C-C6BC-429A-8FF7-251E9209D898}">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19787F-69B6-4F05-963A-36C3535B5D31}">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755650">
            <a:lnSpc>
              <a:spcPct val="100000"/>
            </a:lnSpc>
            <a:spcBef>
              <a:spcPct val="0"/>
            </a:spcBef>
            <a:spcAft>
              <a:spcPct val="35000"/>
            </a:spcAft>
          </a:pPr>
          <a:r>
            <a:rPr lang="en-US" sz="1700" b="1" kern="1200"/>
            <a:t>Often have good relationships with people</a:t>
          </a:r>
          <a:endParaRPr lang="en-US" sz="1700" kern="1200"/>
        </a:p>
      </dsp:txBody>
      <dsp:txXfrm>
        <a:off x="1357965" y="2941639"/>
        <a:ext cx="4887299" cy="1175727"/>
      </dsp:txXfrm>
    </dsp:sp>
    <dsp:sp modelId="{7C6E6E20-F8C6-4126-9D08-7328697CC129}">
      <dsp:nvSpPr>
        <dsp:cNvPr id="0" name=""/>
        <dsp:cNvSpPr/>
      </dsp:nvSpPr>
      <dsp:spPr>
        <a:xfrm>
          <a:off x="0" y="4411299"/>
          <a:ext cx="6245265" cy="1175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696CD-0B3B-41AF-A087-07E30251C93D}">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4EF148-03BF-480F-9F64-AA0B95162FD8}">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755650">
            <a:lnSpc>
              <a:spcPct val="100000"/>
            </a:lnSpc>
            <a:spcBef>
              <a:spcPct val="0"/>
            </a:spcBef>
            <a:spcAft>
              <a:spcPct val="35000"/>
            </a:spcAft>
          </a:pPr>
          <a:r>
            <a:rPr lang="en-US" sz="1700" b="1" kern="1200"/>
            <a:t>Some pharmacies provide injecting equipment </a:t>
          </a:r>
          <a:r>
            <a:rPr lang="en-US" sz="1700" b="1" kern="1200">
              <a:latin typeface="Calibri Light" panose="020F0302020204030204"/>
            </a:rPr>
            <a:t>, it may be the only service and individual is accessing .. therefore only route to naloxone supply...</a:t>
          </a:r>
          <a:endParaRPr lang="en-US" sz="1700" kern="1200"/>
        </a:p>
      </dsp:txBody>
      <dsp:txXfrm>
        <a:off x="1357965" y="4411299"/>
        <a:ext cx="4887299" cy="1175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2EACB-AE5D-4BD7-976B-E1A85362F95D}">
      <dsp:nvSpPr>
        <dsp:cNvPr id="0" name=""/>
        <dsp:cNvSpPr/>
      </dsp:nvSpPr>
      <dsp:spPr>
        <a:xfrm>
          <a:off x="0" y="509719"/>
          <a:ext cx="6666833" cy="14320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a:latin typeface="Calibri Light" panose="020F0302020204030204"/>
            </a:rPr>
            <a:t>All</a:t>
          </a:r>
          <a:r>
            <a:rPr lang="en-US" sz="2000" b="1" kern="1200"/>
            <a:t> Pharmacies that are contracted to provide opioid replacement therapy ,</a:t>
          </a:r>
          <a:r>
            <a:rPr lang="en-US" sz="2000" b="1" kern="1200">
              <a:latin typeface="Calibri Light" panose="020F0302020204030204"/>
            </a:rPr>
            <a:t> Should</a:t>
          </a:r>
          <a:r>
            <a:rPr lang="en-US" sz="2000" b="1" kern="1200"/>
            <a:t> </a:t>
          </a:r>
          <a:r>
            <a:rPr lang="en-US" sz="2000" b="1" kern="1200">
              <a:latin typeface="Calibri Light" panose="020F0302020204030204"/>
            </a:rPr>
            <a:t>be providing</a:t>
          </a:r>
          <a:r>
            <a:rPr lang="en-US" sz="2000" b="1" kern="1200"/>
            <a:t> every patient with overdose awareness advice and </a:t>
          </a:r>
          <a:r>
            <a:rPr lang="en-US" sz="2000" b="1" kern="1200">
              <a:latin typeface="Calibri Light" panose="020F0302020204030204"/>
            </a:rPr>
            <a:t>regular offer to</a:t>
          </a:r>
          <a:r>
            <a:rPr lang="en-US" sz="2000" b="1" kern="1200"/>
            <a:t> provide naloxone</a:t>
          </a:r>
          <a:endParaRPr lang="en-US" sz="2000" kern="1200"/>
        </a:p>
      </dsp:txBody>
      <dsp:txXfrm>
        <a:off x="69908" y="579627"/>
        <a:ext cx="6527017" cy="1292264"/>
      </dsp:txXfrm>
    </dsp:sp>
    <dsp:sp modelId="{6914128D-AEDD-46BE-8A9F-0546FDBD95A8}">
      <dsp:nvSpPr>
        <dsp:cNvPr id="0" name=""/>
        <dsp:cNvSpPr/>
      </dsp:nvSpPr>
      <dsp:spPr>
        <a:xfrm>
          <a:off x="0" y="2010920"/>
          <a:ext cx="6666833" cy="143208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t>Community Pharmacy staff will usually have the most frequent contact with patients on ORT more than any other healthcare professional, thus lots of opportunities to discuss/offer naloxone</a:t>
          </a:r>
          <a:endParaRPr lang="en-US" sz="2000" kern="1200"/>
        </a:p>
      </dsp:txBody>
      <dsp:txXfrm>
        <a:off x="69908" y="2080828"/>
        <a:ext cx="6527017" cy="1292264"/>
      </dsp:txXfrm>
    </dsp:sp>
    <dsp:sp modelId="{D3613910-BF2D-4237-B425-289F3937F20D}">
      <dsp:nvSpPr>
        <dsp:cNvPr id="0" name=""/>
        <dsp:cNvSpPr/>
      </dsp:nvSpPr>
      <dsp:spPr>
        <a:xfrm>
          <a:off x="0" y="3512120"/>
          <a:ext cx="6666833" cy="14320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a:solidFill>
                <a:srgbClr val="44546A"/>
              </a:solidFill>
              <a:latin typeface="Calibri"/>
              <a:ea typeface="Calibri"/>
              <a:cs typeface="Calibri"/>
            </a:rPr>
            <a:t>Research has shown many positive outcomes for people who use substances through interventions made by community pharmacy teams</a:t>
          </a:r>
          <a:r>
            <a:rPr lang="en-US" sz="2400" b="0" kern="1200">
              <a:solidFill>
                <a:srgbClr val="44546A"/>
              </a:solidFill>
              <a:latin typeface="Calibri"/>
              <a:ea typeface="Calibri"/>
              <a:cs typeface="Calibri"/>
            </a:rPr>
            <a:t> </a:t>
          </a:r>
          <a:endParaRPr lang="en-US" sz="2400" b="1" kern="1200">
            <a:latin typeface="Calibri Light" panose="020F0302020204030204"/>
          </a:endParaRPr>
        </a:p>
      </dsp:txBody>
      <dsp:txXfrm>
        <a:off x="69908" y="3582028"/>
        <a:ext cx="6527017" cy="12922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30E0C-6D26-4823-A432-B66D252C39C9}">
      <dsp:nvSpPr>
        <dsp:cNvPr id="0" name=""/>
        <dsp:cNvSpPr/>
      </dsp:nvSpPr>
      <dsp:spPr>
        <a:xfrm>
          <a:off x="0" y="502"/>
          <a:ext cx="671355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FB909DB-3C52-4E99-8E2F-E0434D649211}">
      <dsp:nvSpPr>
        <dsp:cNvPr id="0" name=""/>
        <dsp:cNvSpPr/>
      </dsp:nvSpPr>
      <dsp:spPr>
        <a:xfrm>
          <a:off x="0" y="502"/>
          <a:ext cx="6713552" cy="588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a:latin typeface="Calibri"/>
              <a:ea typeface="Calibri"/>
              <a:cs typeface="Calibri"/>
            </a:rPr>
            <a:t>Specific opioid-antagonist that acts competitively at opioid receptors.</a:t>
          </a:r>
        </a:p>
      </dsp:txBody>
      <dsp:txXfrm>
        <a:off x="0" y="502"/>
        <a:ext cx="6713552" cy="588309"/>
      </dsp:txXfrm>
    </dsp:sp>
    <dsp:sp modelId="{148729E2-BE49-4DB7-B9BA-8518AD34C213}">
      <dsp:nvSpPr>
        <dsp:cNvPr id="0" name=""/>
        <dsp:cNvSpPr/>
      </dsp:nvSpPr>
      <dsp:spPr>
        <a:xfrm>
          <a:off x="0" y="588812"/>
          <a:ext cx="6713552" cy="0"/>
        </a:xfrm>
        <a:prstGeom prst="line">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C9B085-3049-4F9A-8FDD-39368F470FFC}">
      <dsp:nvSpPr>
        <dsp:cNvPr id="0" name=""/>
        <dsp:cNvSpPr/>
      </dsp:nvSpPr>
      <dsp:spPr>
        <a:xfrm>
          <a:off x="0" y="588812"/>
          <a:ext cx="6713552" cy="588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a:solidFill>
                <a:srgbClr val="444444"/>
              </a:solidFill>
              <a:latin typeface="Calibri"/>
              <a:ea typeface="Calibri"/>
              <a:cs typeface="Calibri"/>
            </a:rPr>
            <a:t>Temporarily reduces the effects of opioid drugs for a short time (around 30 to 90 minutes). </a:t>
          </a:r>
        </a:p>
      </dsp:txBody>
      <dsp:txXfrm>
        <a:off x="0" y="588812"/>
        <a:ext cx="6713552" cy="588309"/>
      </dsp:txXfrm>
    </dsp:sp>
    <dsp:sp modelId="{55D5A256-891C-4D95-992B-30AA7DBF723E}">
      <dsp:nvSpPr>
        <dsp:cNvPr id="0" name=""/>
        <dsp:cNvSpPr/>
      </dsp:nvSpPr>
      <dsp:spPr>
        <a:xfrm>
          <a:off x="0" y="1177121"/>
          <a:ext cx="6713552"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74026EE-E7F0-4018-A369-75CEDBE38D30}">
      <dsp:nvSpPr>
        <dsp:cNvPr id="0" name=""/>
        <dsp:cNvSpPr/>
      </dsp:nvSpPr>
      <dsp:spPr>
        <a:xfrm>
          <a:off x="0" y="1177121"/>
          <a:ext cx="6713552" cy="588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a:solidFill>
                <a:srgbClr val="444444"/>
              </a:solidFill>
              <a:latin typeface="Calibri"/>
              <a:ea typeface="Calibri"/>
              <a:cs typeface="Calibri"/>
            </a:rPr>
            <a:t>Helps to restore consciousness and improve breathing.  Buying time for an ambulance to arrive</a:t>
          </a:r>
          <a:endParaRPr lang="en-GB" sz="1100" kern="1200"/>
        </a:p>
      </dsp:txBody>
      <dsp:txXfrm>
        <a:off x="0" y="1177121"/>
        <a:ext cx="6713552" cy="588309"/>
      </dsp:txXfrm>
    </dsp:sp>
    <dsp:sp modelId="{BC5876A0-0AE8-494B-8027-1EBE8EE1DBEE}">
      <dsp:nvSpPr>
        <dsp:cNvPr id="0" name=""/>
        <dsp:cNvSpPr/>
      </dsp:nvSpPr>
      <dsp:spPr>
        <a:xfrm>
          <a:off x="0" y="1765431"/>
          <a:ext cx="6713552"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6C0DA2C-6365-4AFA-BD7A-A11F2FF0DCCC}">
      <dsp:nvSpPr>
        <dsp:cNvPr id="0" name=""/>
        <dsp:cNvSpPr/>
      </dsp:nvSpPr>
      <dsp:spPr>
        <a:xfrm>
          <a:off x="0" y="1765431"/>
          <a:ext cx="6713552" cy="588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GB" sz="1100" kern="1200">
              <a:latin typeface="Calibri"/>
              <a:ea typeface="Calibri"/>
              <a:cs typeface="Calibri"/>
            </a:rPr>
            <a:t>Safe and easy to use -Safe to administer even if you don't know what has been taken. It will NOT reverse the effect of other types of drugs e.g. cocaine or diazepam BUT - If these other drugs are present, it may remove enough </a:t>
          </a:r>
          <a:r>
            <a:rPr lang="en-GB" sz="1100" kern="1200" err="1">
              <a:latin typeface="Calibri"/>
              <a:ea typeface="Calibri"/>
              <a:cs typeface="Calibri"/>
            </a:rPr>
            <a:t>ofthe</a:t>
          </a:r>
          <a:r>
            <a:rPr lang="en-GB" sz="1100" kern="1200">
              <a:latin typeface="Calibri"/>
              <a:ea typeface="Calibri"/>
              <a:cs typeface="Calibri"/>
            </a:rPr>
            <a:t> opioid to help. </a:t>
          </a:r>
        </a:p>
      </dsp:txBody>
      <dsp:txXfrm>
        <a:off x="0" y="1765431"/>
        <a:ext cx="6713552" cy="588309"/>
      </dsp:txXfrm>
    </dsp:sp>
    <dsp:sp modelId="{A0911CC3-4237-4EBD-8123-6290AFC235F5}">
      <dsp:nvSpPr>
        <dsp:cNvPr id="0" name=""/>
        <dsp:cNvSpPr/>
      </dsp:nvSpPr>
      <dsp:spPr>
        <a:xfrm>
          <a:off x="0" y="2353740"/>
          <a:ext cx="6713552"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2A77CE8-BF56-4B2C-8D4C-2E6FE897C694}">
      <dsp:nvSpPr>
        <dsp:cNvPr id="0" name=""/>
        <dsp:cNvSpPr/>
      </dsp:nvSpPr>
      <dsp:spPr>
        <a:xfrm>
          <a:off x="0" y="2353740"/>
          <a:ext cx="6713552" cy="588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b="1" kern="1200">
              <a:latin typeface="Calibri Light" panose="020F0302020204030204"/>
            </a:rPr>
            <a:t>82</a:t>
          </a:r>
          <a:r>
            <a:rPr lang="en-GB" sz="1100" b="1" kern="1200"/>
            <a:t>% people in Scotland (</a:t>
          </a:r>
          <a:r>
            <a:rPr lang="en-GB" sz="1100" b="1" kern="1200">
              <a:latin typeface="Calibri Light" panose="020F0302020204030204"/>
            </a:rPr>
            <a:t>77</a:t>
          </a:r>
          <a:r>
            <a:rPr lang="en-GB" sz="1100" b="1" kern="1200"/>
            <a:t>% Grampian)</a:t>
          </a:r>
          <a:r>
            <a:rPr lang="en-GB" sz="1100" kern="1200"/>
            <a:t> who died had an </a:t>
          </a:r>
          <a:r>
            <a:rPr lang="en-GB" sz="1100" b="1" kern="1200"/>
            <a:t>opioid drug present </a:t>
          </a:r>
          <a:r>
            <a:rPr lang="en-GB" sz="1100" kern="1200"/>
            <a:t>in their system</a:t>
          </a:r>
          <a:endParaRPr lang="en-US" sz="1100" kern="1200"/>
        </a:p>
      </dsp:txBody>
      <dsp:txXfrm>
        <a:off x="0" y="2353740"/>
        <a:ext cx="6713552" cy="588309"/>
      </dsp:txXfrm>
    </dsp:sp>
    <dsp:sp modelId="{1AB6214C-724F-4A98-8743-B3018D59DD77}">
      <dsp:nvSpPr>
        <dsp:cNvPr id="0" name=""/>
        <dsp:cNvSpPr/>
      </dsp:nvSpPr>
      <dsp:spPr>
        <a:xfrm>
          <a:off x="0" y="2942050"/>
          <a:ext cx="6713552" cy="0"/>
        </a:xfrm>
        <a:prstGeom prst="line">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74BF51-9730-40B6-AB87-E794602E5160}">
      <dsp:nvSpPr>
        <dsp:cNvPr id="0" name=""/>
        <dsp:cNvSpPr/>
      </dsp:nvSpPr>
      <dsp:spPr>
        <a:xfrm>
          <a:off x="0" y="2942050"/>
          <a:ext cx="6713552" cy="588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GB" sz="1100" kern="1200"/>
            <a:t>The majority of deaths occur in someone’s </a:t>
          </a:r>
          <a:r>
            <a:rPr lang="en-GB" sz="1100" kern="1200">
              <a:latin typeface="Calibri Light" panose="020F0302020204030204"/>
            </a:rPr>
            <a:t>home - In</a:t>
          </a:r>
          <a:r>
            <a:rPr lang="en-GB" sz="1100" kern="1200"/>
            <a:t> many cases another person is present</a:t>
          </a:r>
          <a:endParaRPr lang="en-US" sz="1100" kern="1200"/>
        </a:p>
      </dsp:txBody>
      <dsp:txXfrm>
        <a:off x="0" y="2942050"/>
        <a:ext cx="6713552" cy="588309"/>
      </dsp:txXfrm>
    </dsp:sp>
    <dsp:sp modelId="{39D04C2D-441E-487A-99ED-0DA302FEC1DD}">
      <dsp:nvSpPr>
        <dsp:cNvPr id="0" name=""/>
        <dsp:cNvSpPr/>
      </dsp:nvSpPr>
      <dsp:spPr>
        <a:xfrm>
          <a:off x="0" y="3530359"/>
          <a:ext cx="6713552"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A4E7487-22A6-4C45-9849-BAAD72768D82}">
      <dsp:nvSpPr>
        <dsp:cNvPr id="0" name=""/>
        <dsp:cNvSpPr/>
      </dsp:nvSpPr>
      <dsp:spPr>
        <a:xfrm>
          <a:off x="0" y="3530359"/>
          <a:ext cx="6713552" cy="588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b="1" i="1" kern="1200"/>
            <a:t>If naloxone was available and those present able to use it, lives may have been saved</a:t>
          </a:r>
          <a:endParaRPr lang="en-US" sz="1100" kern="1200"/>
        </a:p>
      </dsp:txBody>
      <dsp:txXfrm>
        <a:off x="0" y="3530359"/>
        <a:ext cx="6713552" cy="588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9F38A-CCD1-4ABE-9E07-A141E34C0126}">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CC86D1-6670-40AB-89D6-595C56A54AEB}">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a:latin typeface="Calibri Light" panose="020F0302020204030204"/>
            </a:rPr>
            <a:t>People who use prescription opioids – in particular those taking higher doses</a:t>
          </a:r>
        </a:p>
      </dsp:txBody>
      <dsp:txXfrm>
        <a:off x="0" y="675"/>
        <a:ext cx="6900512" cy="790684"/>
      </dsp:txXfrm>
    </dsp:sp>
    <dsp:sp modelId="{CB8AF545-D8DA-4432-AA62-278F7CC0C14A}">
      <dsp:nvSpPr>
        <dsp:cNvPr id="0" name=""/>
        <dsp:cNvSpPr/>
      </dsp:nvSpPr>
      <dsp:spPr>
        <a:xfrm>
          <a:off x="0" y="791359"/>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52063-4BF1-49CA-BD9F-55D23A3891E4}">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a:latin typeface="Calibri Light" panose="020F0302020204030204"/>
            </a:rPr>
            <a:t>People who use any type of opioid in combination with other sedating substances such as benzodiazepines or alcohol</a:t>
          </a:r>
        </a:p>
      </dsp:txBody>
      <dsp:txXfrm>
        <a:off x="0" y="791359"/>
        <a:ext cx="6900512" cy="790684"/>
      </dsp:txXfrm>
    </dsp:sp>
    <dsp:sp modelId="{DAD8CC3F-E61B-40E5-A99E-F498E572572E}">
      <dsp:nvSpPr>
        <dsp:cNvPr id="0" name=""/>
        <dsp:cNvSpPr/>
      </dsp:nvSpPr>
      <dsp:spPr>
        <a:xfrm>
          <a:off x="0" y="158204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D0993-FFA5-4D5A-B9B2-A14A43451750}">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a:latin typeface="Calibri Light" panose="020F0302020204030204"/>
            </a:rPr>
            <a:t>People who us any type of opioid and have medical conditions such as HIV, lung, liver disease or who suffer from depression</a:t>
          </a:r>
        </a:p>
      </dsp:txBody>
      <dsp:txXfrm>
        <a:off x="0" y="1582044"/>
        <a:ext cx="6900512" cy="790684"/>
      </dsp:txXfrm>
    </dsp:sp>
    <dsp:sp modelId="{623CF6A3-0997-490A-8142-219ADB8F0F8F}">
      <dsp:nvSpPr>
        <dsp:cNvPr id="0" name=""/>
        <dsp:cNvSpPr/>
      </dsp:nvSpPr>
      <dsp:spPr>
        <a:xfrm>
          <a:off x="0" y="2372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ABF67-B994-4417-B704-D55E1A10C975}">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a:latin typeface="Calibri Light" panose="020F0302020204030204"/>
            </a:rPr>
            <a:t>People with opioid dependence, in particular following reduced tolerance</a:t>
          </a:r>
        </a:p>
      </dsp:txBody>
      <dsp:txXfrm>
        <a:off x="0" y="2372728"/>
        <a:ext cx="6900512" cy="790684"/>
      </dsp:txXfrm>
    </dsp:sp>
    <dsp:sp modelId="{E3BF6E6A-477A-4956-80D0-044F4942A82C}">
      <dsp:nvSpPr>
        <dsp:cNvPr id="0" name=""/>
        <dsp:cNvSpPr/>
      </dsp:nvSpPr>
      <dsp:spPr>
        <a:xfrm>
          <a:off x="0" y="316341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36C11-EB59-45B0-A769-AC42DA713EDF}">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a:latin typeface="Calibri Light" panose="020F0302020204030204"/>
            </a:rPr>
            <a:t>People who inject opioids</a:t>
          </a:r>
        </a:p>
      </dsp:txBody>
      <dsp:txXfrm>
        <a:off x="0" y="3163412"/>
        <a:ext cx="6900512" cy="790684"/>
      </dsp:txXfrm>
    </dsp:sp>
    <dsp:sp modelId="{CDB45417-6355-4E1E-87DC-FDD30C08B7EF}">
      <dsp:nvSpPr>
        <dsp:cNvPr id="0" name=""/>
        <dsp:cNvSpPr/>
      </dsp:nvSpPr>
      <dsp:spPr>
        <a:xfrm>
          <a:off x="0" y="395409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77D15-5586-470A-BCAD-38D825ABA098}">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a:latin typeface="Calibri Light" panose="020F0302020204030204"/>
            </a:rPr>
            <a:t>Anyone in contact with people who use opioids (in all categories above). Community pharmacies can issue naloxone to people who work for a service on a named basis – but can't issue to a generic service</a:t>
          </a:r>
          <a:endParaRPr lang="en-US" sz="1500" kern="1200"/>
        </a:p>
      </dsp:txBody>
      <dsp:txXfrm>
        <a:off x="0" y="3954096"/>
        <a:ext cx="6900512" cy="790684"/>
      </dsp:txXfrm>
    </dsp:sp>
    <dsp:sp modelId="{D9C42D04-0D98-43A6-A811-AC1C632544D9}">
      <dsp:nvSpPr>
        <dsp:cNvPr id="0" name=""/>
        <dsp:cNvSpPr/>
      </dsp:nvSpPr>
      <dsp:spPr>
        <a:xfrm>
          <a:off x="0" y="4744781"/>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14BC4-7386-47F3-807E-96201155480C}">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b="1" kern="1200">
              <a:latin typeface="Calibri Light" panose="020F0302020204030204"/>
            </a:rPr>
            <a:t>Think about who you should be offering Naloxone to</a:t>
          </a:r>
        </a:p>
      </dsp:txBody>
      <dsp:txXfrm>
        <a:off x="0" y="4744781"/>
        <a:ext cx="6900512" cy="7906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4F2C4-8C93-438F-83E8-66277CD21896}">
      <dsp:nvSpPr>
        <dsp:cNvPr id="0" name=""/>
        <dsp:cNvSpPr/>
      </dsp:nvSpPr>
      <dsp:spPr>
        <a:xfrm>
          <a:off x="0" y="505"/>
          <a:ext cx="709542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F328CAF-AF95-4495-915E-1E5A426088B3}">
      <dsp:nvSpPr>
        <dsp:cNvPr id="0" name=""/>
        <dsp:cNvSpPr/>
      </dsp:nvSpPr>
      <dsp:spPr>
        <a:xfrm>
          <a:off x="0" y="505"/>
          <a:ext cx="7095425" cy="41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a:latin typeface="+mn-lt"/>
            </a:rPr>
            <a:t>Poly-drug use</a:t>
          </a:r>
        </a:p>
      </dsp:txBody>
      <dsp:txXfrm>
        <a:off x="0" y="505"/>
        <a:ext cx="7095425" cy="414274"/>
      </dsp:txXfrm>
    </dsp:sp>
    <dsp:sp modelId="{045AA217-7196-4B2F-9C0F-47526B78831B}">
      <dsp:nvSpPr>
        <dsp:cNvPr id="0" name=""/>
        <dsp:cNvSpPr/>
      </dsp:nvSpPr>
      <dsp:spPr>
        <a:xfrm>
          <a:off x="0" y="414780"/>
          <a:ext cx="709542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53FED85-26F8-40E9-AC6E-C1159F9C7091}">
      <dsp:nvSpPr>
        <dsp:cNvPr id="0" name=""/>
        <dsp:cNvSpPr/>
      </dsp:nvSpPr>
      <dsp:spPr>
        <a:xfrm>
          <a:off x="0" y="414780"/>
          <a:ext cx="7095425" cy="41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a:latin typeface="Calibri"/>
              <a:ea typeface="Calibri"/>
              <a:cs typeface="Calibri"/>
            </a:rPr>
            <a:t>Anything that reduces a person’s </a:t>
          </a:r>
          <a:r>
            <a:rPr lang="en-US" sz="1800" b="1" kern="1200">
              <a:solidFill>
                <a:srgbClr val="C00000"/>
              </a:solidFill>
              <a:latin typeface="Calibri"/>
              <a:ea typeface="Calibri"/>
              <a:cs typeface="Calibri"/>
            </a:rPr>
            <a:t>TOLERANCE</a:t>
          </a:r>
          <a:r>
            <a:rPr lang="en-US" sz="1800" kern="1200">
              <a:latin typeface="Calibri"/>
              <a:ea typeface="Calibri"/>
              <a:cs typeface="Calibri"/>
            </a:rPr>
            <a:t> to drugs</a:t>
          </a:r>
          <a:endParaRPr lang="en-US" sz="1800" kern="1200">
            <a:latin typeface="+mn-lt"/>
          </a:endParaRPr>
        </a:p>
      </dsp:txBody>
      <dsp:txXfrm>
        <a:off x="0" y="414780"/>
        <a:ext cx="7095425" cy="414274"/>
      </dsp:txXfrm>
    </dsp:sp>
    <dsp:sp modelId="{75181DF5-6D3E-4949-B932-E8CAFC4CC7F2}">
      <dsp:nvSpPr>
        <dsp:cNvPr id="0" name=""/>
        <dsp:cNvSpPr/>
      </dsp:nvSpPr>
      <dsp:spPr>
        <a:xfrm>
          <a:off x="0" y="829054"/>
          <a:ext cx="709542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FD3D527-6DFA-471C-9F98-365B14EB043A}">
      <dsp:nvSpPr>
        <dsp:cNvPr id="0" name=""/>
        <dsp:cNvSpPr/>
      </dsp:nvSpPr>
      <dsp:spPr>
        <a:xfrm>
          <a:off x="0" y="829054"/>
          <a:ext cx="7095425" cy="41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a:latin typeface="Calibri"/>
              <a:ea typeface="Calibri"/>
              <a:cs typeface="Calibri"/>
            </a:rPr>
            <a:t>Change in physical or mental health </a:t>
          </a:r>
        </a:p>
      </dsp:txBody>
      <dsp:txXfrm>
        <a:off x="0" y="829054"/>
        <a:ext cx="7095425" cy="414274"/>
      </dsp:txXfrm>
    </dsp:sp>
    <dsp:sp modelId="{727AF5E1-C9BB-4E9F-8E21-B77D8A259E0B}">
      <dsp:nvSpPr>
        <dsp:cNvPr id="0" name=""/>
        <dsp:cNvSpPr/>
      </dsp:nvSpPr>
      <dsp:spPr>
        <a:xfrm>
          <a:off x="0" y="1243328"/>
          <a:ext cx="709542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B6BE564-F057-4603-8F0C-A6C4DDEFEC58}">
      <dsp:nvSpPr>
        <dsp:cNvPr id="0" name=""/>
        <dsp:cNvSpPr/>
      </dsp:nvSpPr>
      <dsp:spPr>
        <a:xfrm>
          <a:off x="0" y="1243328"/>
          <a:ext cx="7095425" cy="41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latin typeface="+mn-lt"/>
            </a:rPr>
            <a:t>Release from prison </a:t>
          </a:r>
          <a:endParaRPr lang="en-US" sz="1800" kern="1200"/>
        </a:p>
      </dsp:txBody>
      <dsp:txXfrm>
        <a:off x="0" y="1243328"/>
        <a:ext cx="7095425" cy="414274"/>
      </dsp:txXfrm>
    </dsp:sp>
    <dsp:sp modelId="{ACC5E229-75A0-44A2-890F-4B9919A6AC76}">
      <dsp:nvSpPr>
        <dsp:cNvPr id="0" name=""/>
        <dsp:cNvSpPr/>
      </dsp:nvSpPr>
      <dsp:spPr>
        <a:xfrm>
          <a:off x="0" y="1657602"/>
          <a:ext cx="709542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840DC8D-3167-437B-B6E9-9C76D7714A67}">
      <dsp:nvSpPr>
        <dsp:cNvPr id="0" name=""/>
        <dsp:cNvSpPr/>
      </dsp:nvSpPr>
      <dsp:spPr>
        <a:xfrm>
          <a:off x="0" y="1657602"/>
          <a:ext cx="7095425" cy="41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a:latin typeface="+mn-lt"/>
            </a:rPr>
            <a:t>Just left residential rehabilitation or hospital</a:t>
          </a:r>
        </a:p>
      </dsp:txBody>
      <dsp:txXfrm>
        <a:off x="0" y="1657602"/>
        <a:ext cx="7095425" cy="414274"/>
      </dsp:txXfrm>
    </dsp:sp>
    <dsp:sp modelId="{A071C128-583E-4F6A-B037-911C69117B88}">
      <dsp:nvSpPr>
        <dsp:cNvPr id="0" name=""/>
        <dsp:cNvSpPr/>
      </dsp:nvSpPr>
      <dsp:spPr>
        <a:xfrm>
          <a:off x="0" y="2071877"/>
          <a:ext cx="709542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90074DF-ACE0-44C7-862B-C8BCA2DE6E3F}">
      <dsp:nvSpPr>
        <dsp:cNvPr id="0" name=""/>
        <dsp:cNvSpPr/>
      </dsp:nvSpPr>
      <dsp:spPr>
        <a:xfrm>
          <a:off x="0" y="2071877"/>
          <a:ext cx="7095425" cy="41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Recent detoxification</a:t>
          </a:r>
        </a:p>
      </dsp:txBody>
      <dsp:txXfrm>
        <a:off x="0" y="2071877"/>
        <a:ext cx="7095425" cy="414274"/>
      </dsp:txXfrm>
    </dsp:sp>
    <dsp:sp modelId="{377DFDB2-9CE4-40E4-8738-213E51D9EE96}">
      <dsp:nvSpPr>
        <dsp:cNvPr id="0" name=""/>
        <dsp:cNvSpPr/>
      </dsp:nvSpPr>
      <dsp:spPr>
        <a:xfrm>
          <a:off x="0" y="2486151"/>
          <a:ext cx="709542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EB93719-5A87-4F98-9482-BEE9FB198F38}">
      <dsp:nvSpPr>
        <dsp:cNvPr id="0" name=""/>
        <dsp:cNvSpPr/>
      </dsp:nvSpPr>
      <dsp:spPr>
        <a:xfrm>
          <a:off x="0" y="2486151"/>
          <a:ext cx="7095425" cy="41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latin typeface="+mn-lt"/>
            </a:rPr>
            <a:t>Periods of relapse</a:t>
          </a:r>
        </a:p>
      </dsp:txBody>
      <dsp:txXfrm>
        <a:off x="0" y="2486151"/>
        <a:ext cx="7095425" cy="414274"/>
      </dsp:txXfrm>
    </dsp:sp>
    <dsp:sp modelId="{2E393CCA-4FAA-410E-8775-49E310617B62}">
      <dsp:nvSpPr>
        <dsp:cNvPr id="0" name=""/>
        <dsp:cNvSpPr/>
      </dsp:nvSpPr>
      <dsp:spPr>
        <a:xfrm>
          <a:off x="0" y="2900425"/>
          <a:ext cx="709542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FDE2153-A33E-4B15-B27B-AB7995F99AE2}">
      <dsp:nvSpPr>
        <dsp:cNvPr id="0" name=""/>
        <dsp:cNvSpPr/>
      </dsp:nvSpPr>
      <dsp:spPr>
        <a:xfrm>
          <a:off x="0" y="2900425"/>
          <a:ext cx="7095425" cy="41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a:latin typeface="+mn-lt"/>
            </a:rPr>
            <a:t>Life events e.g. bereavement, relationship breakdown </a:t>
          </a:r>
        </a:p>
      </dsp:txBody>
      <dsp:txXfrm>
        <a:off x="0" y="2900425"/>
        <a:ext cx="7095425" cy="414274"/>
      </dsp:txXfrm>
    </dsp:sp>
    <dsp:sp modelId="{D93F155E-2323-490C-8C63-C46BC3A7B1EB}">
      <dsp:nvSpPr>
        <dsp:cNvPr id="0" name=""/>
        <dsp:cNvSpPr/>
      </dsp:nvSpPr>
      <dsp:spPr>
        <a:xfrm>
          <a:off x="0" y="3314699"/>
          <a:ext cx="709542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959FAE3-E532-4242-895B-341B3C7B66F4}">
      <dsp:nvSpPr>
        <dsp:cNvPr id="0" name=""/>
        <dsp:cNvSpPr/>
      </dsp:nvSpPr>
      <dsp:spPr>
        <a:xfrm>
          <a:off x="0" y="3314699"/>
          <a:ext cx="7095425" cy="41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a:latin typeface="+mn-lt"/>
            </a:rPr>
            <a:t>Change in social circumstances e.g. Loss of home or job, benefits rebate</a:t>
          </a:r>
        </a:p>
      </dsp:txBody>
      <dsp:txXfrm>
        <a:off x="0" y="3314699"/>
        <a:ext cx="7095425" cy="414274"/>
      </dsp:txXfrm>
    </dsp:sp>
    <dsp:sp modelId="{D609F8F1-8197-4315-83D1-9E9116DD38B8}">
      <dsp:nvSpPr>
        <dsp:cNvPr id="0" name=""/>
        <dsp:cNvSpPr/>
      </dsp:nvSpPr>
      <dsp:spPr>
        <a:xfrm>
          <a:off x="0" y="3728973"/>
          <a:ext cx="709542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28CF7E8-9E2C-47FA-A666-03EAAC3B14C7}">
      <dsp:nvSpPr>
        <dsp:cNvPr id="0" name=""/>
        <dsp:cNvSpPr/>
      </dsp:nvSpPr>
      <dsp:spPr>
        <a:xfrm>
          <a:off x="0" y="3728973"/>
          <a:ext cx="7095425" cy="41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latin typeface="+mn-lt"/>
            </a:rPr>
            <a:t>Festive periods, weekends &amp; holidays</a:t>
          </a:r>
        </a:p>
      </dsp:txBody>
      <dsp:txXfrm>
        <a:off x="0" y="3728973"/>
        <a:ext cx="7095425" cy="4142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1D8EB-DD80-44F3-A2B5-8A25228DF7E5}">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4F088-8D6F-475E-8066-D55169A1E1EB}">
      <dsp:nvSpPr>
        <dsp:cNvPr id="0" name=""/>
        <dsp:cNvSpPr/>
      </dsp:nvSpPr>
      <dsp:spPr>
        <a:xfrm>
          <a:off x="394883" y="1000807"/>
          <a:ext cx="717970" cy="71797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389BB8-4CFF-43D0-B6CF-C5DCCC0D9760}">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111250">
            <a:lnSpc>
              <a:spcPct val="90000"/>
            </a:lnSpc>
            <a:spcBef>
              <a:spcPct val="0"/>
            </a:spcBef>
            <a:spcAft>
              <a:spcPct val="35000"/>
            </a:spcAft>
          </a:pPr>
          <a:r>
            <a:rPr lang="en-US" sz="2500" kern="1200"/>
            <a:t>AND BREATHING</a:t>
          </a:r>
          <a:r>
            <a:rPr lang="en-US" sz="2500" kern="1200">
              <a:latin typeface="Calibri Light" panose="020F0302020204030204"/>
            </a:rPr>
            <a:t> = RECOVERY POSITION + NALOXONE</a:t>
          </a:r>
        </a:p>
      </dsp:txBody>
      <dsp:txXfrm>
        <a:off x="1507738" y="707092"/>
        <a:ext cx="9007861" cy="1305401"/>
      </dsp:txXfrm>
    </dsp:sp>
    <dsp:sp modelId="{80C82437-688C-4FA0-B95A-F1E841E8F367}">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F95AB3-B96E-4739-AE93-54F205277A5D}">
      <dsp:nvSpPr>
        <dsp:cNvPr id="0" name=""/>
        <dsp:cNvSpPr/>
      </dsp:nvSpPr>
      <dsp:spPr>
        <a:xfrm>
          <a:off x="394883" y="2632559"/>
          <a:ext cx="717970" cy="71797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8C543E-5366-43CD-910F-70B8F43CEF74}">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111250">
            <a:lnSpc>
              <a:spcPct val="90000"/>
            </a:lnSpc>
            <a:spcBef>
              <a:spcPct val="0"/>
            </a:spcBef>
            <a:spcAft>
              <a:spcPct val="35000"/>
            </a:spcAft>
          </a:pPr>
          <a:r>
            <a:rPr lang="en-US" sz="2500" kern="1200">
              <a:latin typeface="Calibri Light" panose="020F0302020204030204"/>
            </a:rPr>
            <a:t>OR</a:t>
          </a:r>
          <a:r>
            <a:rPr lang="en-US" sz="2500" kern="1200"/>
            <a:t> NOT BREATHING</a:t>
          </a:r>
          <a:r>
            <a:rPr lang="en-US" sz="2500" kern="1200">
              <a:latin typeface="Calibri Light" panose="020F0302020204030204"/>
            </a:rPr>
            <a:t> = BASIC LIFE SUPPORT + NALOXONE </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7413"/>
          </a:xfrm>
          <a:prstGeom prst="rect">
            <a:avLst/>
          </a:prstGeom>
        </p:spPr>
        <p:txBody>
          <a:bodyPr vert="horz" lIns="88230" tIns="44115" rIns="88230" bIns="44115" rtlCol="0"/>
          <a:lstStyle>
            <a:lvl1pPr algn="l">
              <a:defRPr sz="1200"/>
            </a:lvl1pPr>
          </a:lstStyle>
          <a:p>
            <a:endParaRPr lang="en-GB"/>
          </a:p>
        </p:txBody>
      </p:sp>
      <p:sp>
        <p:nvSpPr>
          <p:cNvPr id="3" name="Date Placeholder 2"/>
          <p:cNvSpPr>
            <a:spLocks noGrp="1"/>
          </p:cNvSpPr>
          <p:nvPr>
            <p:ph type="dt" sz="quarter" idx="1"/>
          </p:nvPr>
        </p:nvSpPr>
        <p:spPr>
          <a:xfrm>
            <a:off x="3850294" y="0"/>
            <a:ext cx="2945862" cy="497413"/>
          </a:xfrm>
          <a:prstGeom prst="rect">
            <a:avLst/>
          </a:prstGeom>
        </p:spPr>
        <p:txBody>
          <a:bodyPr vert="horz" lIns="88230" tIns="44115" rIns="88230" bIns="44115" rtlCol="0"/>
          <a:lstStyle>
            <a:lvl1pPr algn="r">
              <a:defRPr sz="1200"/>
            </a:lvl1pPr>
          </a:lstStyle>
          <a:p>
            <a:fld id="{D5C11CD0-7A0B-4C69-8794-227D39B605F4}" type="datetimeFigureOut">
              <a:rPr lang="en-GB" smtClean="0"/>
              <a:t>13/08/2025</a:t>
            </a:fld>
            <a:endParaRPr lang="en-GB"/>
          </a:p>
        </p:txBody>
      </p:sp>
      <p:sp>
        <p:nvSpPr>
          <p:cNvPr id="4" name="Footer Placeholder 3"/>
          <p:cNvSpPr>
            <a:spLocks noGrp="1"/>
          </p:cNvSpPr>
          <p:nvPr>
            <p:ph type="ftr" sz="quarter" idx="2"/>
          </p:nvPr>
        </p:nvSpPr>
        <p:spPr>
          <a:xfrm>
            <a:off x="0" y="9430813"/>
            <a:ext cx="2945862" cy="497413"/>
          </a:xfrm>
          <a:prstGeom prst="rect">
            <a:avLst/>
          </a:prstGeom>
        </p:spPr>
        <p:txBody>
          <a:bodyPr vert="horz" lIns="88230" tIns="44115" rIns="88230" bIns="44115" rtlCol="0" anchor="b"/>
          <a:lstStyle>
            <a:lvl1pPr algn="l">
              <a:defRPr sz="1200"/>
            </a:lvl1pPr>
          </a:lstStyle>
          <a:p>
            <a:endParaRPr lang="en-GB"/>
          </a:p>
        </p:txBody>
      </p:sp>
      <p:sp>
        <p:nvSpPr>
          <p:cNvPr id="5" name="Slide Number Placeholder 4"/>
          <p:cNvSpPr>
            <a:spLocks noGrp="1"/>
          </p:cNvSpPr>
          <p:nvPr>
            <p:ph type="sldNum" sz="quarter" idx="3"/>
          </p:nvPr>
        </p:nvSpPr>
        <p:spPr>
          <a:xfrm>
            <a:off x="3850294" y="9430813"/>
            <a:ext cx="2945862" cy="497413"/>
          </a:xfrm>
          <a:prstGeom prst="rect">
            <a:avLst/>
          </a:prstGeom>
        </p:spPr>
        <p:txBody>
          <a:bodyPr vert="horz" lIns="88230" tIns="44115" rIns="88230" bIns="44115" rtlCol="0" anchor="b"/>
          <a:lstStyle>
            <a:lvl1pPr algn="r">
              <a:defRPr sz="1200"/>
            </a:lvl1pPr>
          </a:lstStyle>
          <a:p>
            <a:fld id="{DFD2A59C-9CE9-4166-AA8E-B9AAC3B54DAA}" type="slidenum">
              <a:rPr lang="en-GB" smtClean="0"/>
              <a:t>‹#›</a:t>
            </a:fld>
            <a:endParaRPr lang="en-GB"/>
          </a:p>
        </p:txBody>
      </p:sp>
    </p:spTree>
    <p:extLst>
      <p:ext uri="{BB962C8B-B14F-4D97-AF65-F5344CB8AC3E}">
        <p14:creationId xmlns:p14="http://schemas.microsoft.com/office/powerpoint/2010/main" val="1255543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7413"/>
          </a:xfrm>
          <a:prstGeom prst="rect">
            <a:avLst/>
          </a:prstGeom>
        </p:spPr>
        <p:txBody>
          <a:bodyPr vert="horz" lIns="88230" tIns="44115" rIns="88230" bIns="44115" rtlCol="0"/>
          <a:lstStyle>
            <a:lvl1pPr algn="l">
              <a:defRPr sz="1200"/>
            </a:lvl1pPr>
          </a:lstStyle>
          <a:p>
            <a:pPr>
              <a:defRPr/>
            </a:pPr>
            <a:endParaRPr lang="en-GB"/>
          </a:p>
        </p:txBody>
      </p:sp>
      <p:sp>
        <p:nvSpPr>
          <p:cNvPr id="3" name="Date Placeholder 2"/>
          <p:cNvSpPr>
            <a:spLocks noGrp="1"/>
          </p:cNvSpPr>
          <p:nvPr>
            <p:ph type="dt" idx="1"/>
          </p:nvPr>
        </p:nvSpPr>
        <p:spPr>
          <a:xfrm>
            <a:off x="3850294" y="0"/>
            <a:ext cx="2945862" cy="497413"/>
          </a:xfrm>
          <a:prstGeom prst="rect">
            <a:avLst/>
          </a:prstGeom>
        </p:spPr>
        <p:txBody>
          <a:bodyPr vert="horz" lIns="88230" tIns="44115" rIns="88230" bIns="44115" rtlCol="0"/>
          <a:lstStyle>
            <a:lvl1pPr algn="r">
              <a:defRPr sz="1200"/>
            </a:lvl1pPr>
          </a:lstStyle>
          <a:p>
            <a:pPr>
              <a:defRPr/>
            </a:pPr>
            <a:fld id="{230B0D1E-03DD-4488-ABC3-52BF4CBC72C4}" type="datetimeFigureOut">
              <a:rPr lang="en-GB"/>
              <a:pPr>
                <a:defRPr/>
              </a:pPr>
              <a:t>13/08/2025</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88230" tIns="44115" rIns="88230" bIns="44115" rtlCol="0" anchor="ctr"/>
          <a:lstStyle/>
          <a:p>
            <a:pPr lvl="0"/>
            <a:endParaRPr lang="en-GB" noProof="0"/>
          </a:p>
        </p:txBody>
      </p:sp>
      <p:sp>
        <p:nvSpPr>
          <p:cNvPr id="5" name="Notes Placeholder 4"/>
          <p:cNvSpPr>
            <a:spLocks noGrp="1"/>
          </p:cNvSpPr>
          <p:nvPr>
            <p:ph type="body" sz="quarter" idx="3"/>
          </p:nvPr>
        </p:nvSpPr>
        <p:spPr>
          <a:xfrm>
            <a:off x="679464" y="4778546"/>
            <a:ext cx="5438748" cy="3908459"/>
          </a:xfrm>
          <a:prstGeom prst="rect">
            <a:avLst/>
          </a:prstGeom>
        </p:spPr>
        <p:txBody>
          <a:bodyPr vert="horz" lIns="88230" tIns="44115" rIns="88230" bIns="441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0813"/>
            <a:ext cx="2945862" cy="497413"/>
          </a:xfrm>
          <a:prstGeom prst="rect">
            <a:avLst/>
          </a:prstGeom>
        </p:spPr>
        <p:txBody>
          <a:bodyPr vert="horz" lIns="88230" tIns="44115" rIns="88230" bIns="44115"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0294" y="9430813"/>
            <a:ext cx="2945862" cy="497413"/>
          </a:xfrm>
          <a:prstGeom prst="rect">
            <a:avLst/>
          </a:prstGeom>
        </p:spPr>
        <p:txBody>
          <a:bodyPr vert="horz" lIns="88230" tIns="44115" rIns="88230" bIns="44115" rtlCol="0" anchor="b"/>
          <a:lstStyle>
            <a:lvl1pPr algn="r">
              <a:defRPr sz="1200"/>
            </a:lvl1pPr>
          </a:lstStyle>
          <a:p>
            <a:pPr>
              <a:defRPr/>
            </a:pPr>
            <a:fld id="{318C9C19-B17E-4F9F-8CD1-C63A71EC903C}" type="slidenum">
              <a:rPr lang="en-GB"/>
              <a:pPr>
                <a:defRPr/>
              </a:pPr>
              <a:t>‹#›</a:t>
            </a:fld>
            <a:endParaRPr lang="en-GB"/>
          </a:p>
        </p:txBody>
      </p:sp>
    </p:spTree>
    <p:extLst>
      <p:ext uri="{BB962C8B-B14F-4D97-AF65-F5344CB8AC3E}">
        <p14:creationId xmlns:p14="http://schemas.microsoft.com/office/powerpoint/2010/main" val="1533630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angegrowlive.org/advice-info/alcohol-drugs/heroin-advice-suppor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r>
              <a:rPr lang="en-GB"/>
              <a:t>2023</a:t>
            </a:r>
            <a:r>
              <a:rPr lang="en-GB" baseline="0"/>
              <a:t> figures </a:t>
            </a:r>
            <a:endParaRPr lang="en-GB"/>
          </a:p>
        </p:txBody>
      </p:sp>
      <p:sp>
        <p:nvSpPr>
          <p:cNvPr id="4" name="Slide Number Placeholder 3"/>
          <p:cNvSpPr>
            <a:spLocks noGrp="1"/>
          </p:cNvSpPr>
          <p:nvPr>
            <p:ph type="sldNum" sz="quarter" idx="10"/>
          </p:nvPr>
        </p:nvSpPr>
        <p:spPr/>
        <p:txBody>
          <a:bodyPr/>
          <a:lstStyle/>
          <a:p>
            <a:pPr>
              <a:defRPr/>
            </a:pPr>
            <a:fld id="{318C9C19-B17E-4F9F-8CD1-C63A71EC903C}" type="slidenum">
              <a:rPr lang="en-GB" smtClean="0"/>
              <a:pPr>
                <a:defRPr/>
              </a:pPr>
              <a:t>2</a:t>
            </a:fld>
            <a:endParaRPr lang="en-GB"/>
          </a:p>
        </p:txBody>
      </p:sp>
    </p:spTree>
    <p:extLst>
      <p:ext uri="{BB962C8B-B14F-4D97-AF65-F5344CB8AC3E}">
        <p14:creationId xmlns:p14="http://schemas.microsoft.com/office/powerpoint/2010/main" val="248890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 we have been talking a lot about </a:t>
            </a:r>
            <a:r>
              <a:rPr lang="en-US" err="1">
                <a:ea typeface="Calibri"/>
                <a:cs typeface="Calibri"/>
              </a:rPr>
              <a:t>nitazenes</a:t>
            </a:r>
            <a:r>
              <a:rPr lang="en-US">
                <a:ea typeface="Calibri"/>
                <a:cs typeface="Calibri"/>
              </a:rPr>
              <a:t>, but all opioids carry a risk of unintentional overdose, all opioids carry warning notices in leaflets about the risk and that this increases when they are combined with other drugs that can suppress the CNS... remember in simple terms any drugs that carry a warning can cause drowsiness/ don’t operate machinery </a:t>
            </a:r>
            <a:r>
              <a:rPr lang="en-US" err="1">
                <a:ea typeface="Calibri"/>
                <a:cs typeface="Calibri"/>
              </a:rPr>
              <a:t>etc</a:t>
            </a:r>
            <a:r>
              <a:rPr lang="en-US">
                <a:ea typeface="Calibri"/>
                <a:cs typeface="Calibri"/>
              </a:rPr>
              <a:t> are drugs that will suppress the central nervous system.. This </a:t>
            </a:r>
            <a:r>
              <a:rPr lang="en-US" err="1">
                <a:ea typeface="Calibri"/>
                <a:cs typeface="Calibri"/>
              </a:rPr>
              <a:t>inlcudes</a:t>
            </a:r>
            <a:r>
              <a:rPr lang="en-US">
                <a:ea typeface="Calibri"/>
                <a:cs typeface="Calibri"/>
              </a:rPr>
              <a:t> antihistamines, some antidepressants. Its not just opioids and benzodiazepines, </a:t>
            </a:r>
            <a:r>
              <a:rPr lang="en-US" err="1">
                <a:ea typeface="Calibri"/>
                <a:cs typeface="Calibri"/>
              </a:rPr>
              <a:t>gabapentinoids</a:t>
            </a:r>
            <a:r>
              <a:rPr lang="en-US">
                <a:ea typeface="Calibri"/>
                <a:cs typeface="Calibri"/>
              </a:rPr>
              <a:t> are powerful CNS depressants and can have predictable and unpredictable affects alongside opioids.. Age can have an impact, illness </a:t>
            </a:r>
            <a:r>
              <a:rPr lang="en-US" err="1">
                <a:ea typeface="Calibri"/>
                <a:cs typeface="Calibri"/>
              </a:rPr>
              <a:t>etc</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15</a:t>
            </a:fld>
            <a:endParaRPr lang="en-GB"/>
          </a:p>
        </p:txBody>
      </p:sp>
    </p:spTree>
    <p:extLst>
      <p:ext uri="{BB962C8B-B14F-4D97-AF65-F5344CB8AC3E}">
        <p14:creationId xmlns:p14="http://schemas.microsoft.com/office/powerpoint/2010/main" val="242285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All Prescribed or OTC opioids carry warning labels of the risk of overdose and that this is increased if taken in combination with other CNS depressants and or alcohol or illicit drugs. This slide is an extract taken from the Opioid Safety Leaflet, its really helpful to go through the different risks for a patient prescribed any opioid</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16</a:t>
            </a:fld>
            <a:endParaRPr lang="en-GB"/>
          </a:p>
        </p:txBody>
      </p:sp>
    </p:spTree>
    <p:extLst>
      <p:ext uri="{BB962C8B-B14F-4D97-AF65-F5344CB8AC3E}">
        <p14:creationId xmlns:p14="http://schemas.microsoft.com/office/powerpoint/2010/main" val="1668544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are likely to see an increased number of people have lost their lives when the next official drug related death figures are released</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17</a:t>
            </a:fld>
            <a:endParaRPr lang="en-GB"/>
          </a:p>
        </p:txBody>
      </p:sp>
    </p:spTree>
    <p:extLst>
      <p:ext uri="{BB962C8B-B14F-4D97-AF65-F5344CB8AC3E}">
        <p14:creationId xmlns:p14="http://schemas.microsoft.com/office/powerpoint/2010/main" val="60022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450" indent="-228600">
              <a:lnSpc>
                <a:spcPct val="90000"/>
              </a:lnSpc>
              <a:spcBef>
                <a:spcPts val="600"/>
              </a:spcBef>
              <a:buFont typeface="Arial,Sans-Serif"/>
              <a:buChar char="•"/>
            </a:pPr>
            <a:endParaRPr lang="en-US"/>
          </a:p>
          <a:p>
            <a:pPr marL="285750" indent="-228600">
              <a:lnSpc>
                <a:spcPct val="90000"/>
              </a:lnSpc>
              <a:spcBef>
                <a:spcPts val="600"/>
              </a:spcBef>
              <a:buFont typeface="Arial,Sans-Serif"/>
              <a:buChar char="•"/>
            </a:pPr>
            <a:r>
              <a:rPr lang="en-US" b="1">
                <a:solidFill>
                  <a:schemeClr val="tx2"/>
                </a:solidFill>
              </a:rPr>
              <a:t>One of our key roles is to do our best to keep the public safe and reduce harm from medicine</a:t>
            </a:r>
            <a:endParaRPr lang="en-US"/>
          </a:p>
          <a:p>
            <a:pPr marL="285750" indent="-228600">
              <a:lnSpc>
                <a:spcPct val="90000"/>
              </a:lnSpc>
              <a:spcBef>
                <a:spcPts val="600"/>
              </a:spcBef>
              <a:buFont typeface="Arial,Sans-Serif"/>
              <a:buChar char="•"/>
            </a:pPr>
            <a:endParaRPr lang="en-US">
              <a:solidFill>
                <a:srgbClr val="44546A"/>
              </a:solidFill>
              <a:ea typeface="Calibri"/>
              <a:cs typeface="Calibri"/>
            </a:endParaRPr>
          </a:p>
          <a:p>
            <a:pPr marL="285750" indent="-228600">
              <a:lnSpc>
                <a:spcPct val="90000"/>
              </a:lnSpc>
              <a:spcBef>
                <a:spcPts val="600"/>
              </a:spcBef>
              <a:buFont typeface="Arial,Sans-Serif"/>
              <a:buChar char="•"/>
            </a:pPr>
            <a:r>
              <a:rPr lang="en-US" b="1" err="1">
                <a:solidFill>
                  <a:schemeClr val="tx2"/>
                </a:solidFill>
              </a:rPr>
              <a:t>Publically</a:t>
            </a:r>
            <a:r>
              <a:rPr lang="en-US" b="1">
                <a:solidFill>
                  <a:schemeClr val="tx2"/>
                </a:solidFill>
              </a:rPr>
              <a:t> Accessible ! Open at weekends and some even open in evenings</a:t>
            </a:r>
            <a:endParaRPr lang="en-US"/>
          </a:p>
          <a:p>
            <a:pPr marL="285750" indent="-228600">
              <a:lnSpc>
                <a:spcPct val="90000"/>
              </a:lnSpc>
              <a:spcBef>
                <a:spcPts val="600"/>
              </a:spcBef>
              <a:buFont typeface="Arial,Sans-Serif"/>
              <a:buChar char="•"/>
            </a:pPr>
            <a:r>
              <a:rPr lang="en-US" b="1">
                <a:solidFill>
                  <a:schemeClr val="tx2"/>
                </a:solidFill>
              </a:rPr>
              <a:t>No appointments necessary </a:t>
            </a:r>
            <a:endParaRPr lang="en-US"/>
          </a:p>
          <a:p>
            <a:pPr marL="285750" indent="-228600">
              <a:lnSpc>
                <a:spcPct val="90000"/>
              </a:lnSpc>
              <a:spcBef>
                <a:spcPts val="600"/>
              </a:spcBef>
              <a:buFont typeface="Arial,Sans-Serif"/>
              <a:buChar char="•"/>
            </a:pPr>
            <a:r>
              <a:rPr lang="en-US" b="1">
                <a:solidFill>
                  <a:schemeClr val="tx2"/>
                </a:solidFill>
              </a:rPr>
              <a:t>Experts in medicines and counselling on medicines use</a:t>
            </a:r>
            <a:endParaRPr lang="en-US"/>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18</a:t>
            </a:fld>
            <a:endParaRPr lang="en-GB"/>
          </a:p>
        </p:txBody>
      </p:sp>
    </p:spTree>
    <p:extLst>
      <p:ext uri="{BB962C8B-B14F-4D97-AF65-F5344CB8AC3E}">
        <p14:creationId xmlns:p14="http://schemas.microsoft.com/office/powerpoint/2010/main" val="335748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Sometimes the feedback we get is that " no one is asking for it" but we need Naloxone to be proactively discussed and offered to those at risk, there should be no stigma around naloxone, we need pharmacy staff to be aware of the groups of people/patients that may benefit from having the training and a supply. Having posters to advertise this to the general public such as those available from Health information resources could help highlight this in your pharmacy.</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20</a:t>
            </a:fld>
            <a:endParaRPr lang="en-GB"/>
          </a:p>
        </p:txBody>
      </p:sp>
    </p:spTree>
    <p:extLst>
      <p:ext uri="{BB962C8B-B14F-4D97-AF65-F5344CB8AC3E}">
        <p14:creationId xmlns:p14="http://schemas.microsoft.com/office/powerpoint/2010/main" val="3859112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474747"/>
                </a:solidFill>
              </a:rPr>
              <a:t>Tolerance is a person's diminished response to a medication or substance, which occurs when the medication or substance is used repeatedly and the body adapts to the continued presence of the medication or substance.</a:t>
            </a:r>
            <a:r>
              <a:rPr lang="en-GB">
                <a:cs typeface="+mn-lt"/>
              </a:rPr>
              <a:t/>
            </a:r>
            <a:br>
              <a:rPr lang="en-GB">
                <a:cs typeface="+mn-lt"/>
              </a:rPr>
            </a:br>
            <a:r>
              <a:rPr lang="en-GB">
                <a:solidFill>
                  <a:srgbClr val="474747"/>
                </a:solidFill>
                <a:ea typeface="Calibri"/>
                <a:cs typeface="Calibri"/>
              </a:rPr>
              <a:t>Relapse can be to any substance </a:t>
            </a:r>
            <a:endParaRPr lang="en-US"/>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24</a:t>
            </a:fld>
            <a:endParaRPr lang="en-GB"/>
          </a:p>
        </p:txBody>
      </p:sp>
    </p:spTree>
    <p:extLst>
      <p:ext uri="{BB962C8B-B14F-4D97-AF65-F5344CB8AC3E}">
        <p14:creationId xmlns:p14="http://schemas.microsoft.com/office/powerpoint/2010/main" val="236314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r>
              <a:rPr lang="en-GB"/>
              <a:t>Very briefly cover</a:t>
            </a:r>
            <a:r>
              <a:rPr lang="en-GB" baseline="0"/>
              <a:t> this – if query it MAY be an overdose administer naloxone </a:t>
            </a:r>
            <a:endParaRPr lang="en-GB"/>
          </a:p>
        </p:txBody>
      </p:sp>
      <p:sp>
        <p:nvSpPr>
          <p:cNvPr id="4" name="Slide Number Placeholder 3"/>
          <p:cNvSpPr>
            <a:spLocks noGrp="1"/>
          </p:cNvSpPr>
          <p:nvPr>
            <p:ph type="sldNum" sz="quarter" idx="10"/>
          </p:nvPr>
        </p:nvSpPr>
        <p:spPr/>
        <p:txBody>
          <a:bodyPr/>
          <a:lstStyle/>
          <a:p>
            <a:pPr>
              <a:defRPr/>
            </a:pPr>
            <a:fld id="{318C9C19-B17E-4F9F-8CD1-C63A71EC903C}" type="slidenum">
              <a:rPr lang="en-GB" smtClean="0"/>
              <a:pPr>
                <a:defRPr/>
              </a:pPr>
              <a:t>26</a:t>
            </a:fld>
            <a:endParaRPr lang="en-GB"/>
          </a:p>
        </p:txBody>
      </p:sp>
    </p:spTree>
    <p:extLst>
      <p:ext uri="{BB962C8B-B14F-4D97-AF65-F5344CB8AC3E}">
        <p14:creationId xmlns:p14="http://schemas.microsoft.com/office/powerpoint/2010/main" val="778967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Available from Public Health Scotland, contains advice about signs and symptoms of overdose due to different drugs such as stimulants and depressants, also available in different languages</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29</a:t>
            </a:fld>
            <a:endParaRPr lang="en-GB"/>
          </a:p>
        </p:txBody>
      </p:sp>
    </p:spTree>
    <p:extLst>
      <p:ext uri="{BB962C8B-B14F-4D97-AF65-F5344CB8AC3E}">
        <p14:creationId xmlns:p14="http://schemas.microsoft.com/office/powerpoint/2010/main" val="70124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can search the catalogue with key work naloxone or overdose to see what can be ordered</a:t>
            </a:r>
          </a:p>
          <a:p>
            <a:r>
              <a:rPr lang="en-US">
                <a:ea typeface="Calibri"/>
                <a:cs typeface="Calibri"/>
              </a:rPr>
              <a:t>Resources can be mailed to a local GP practice and then collected from the Pharmacy (tell the practice if you expecting something)</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30</a:t>
            </a:fld>
            <a:endParaRPr lang="en-GB"/>
          </a:p>
        </p:txBody>
      </p:sp>
    </p:spTree>
    <p:extLst>
      <p:ext uri="{BB962C8B-B14F-4D97-AF65-F5344CB8AC3E}">
        <p14:creationId xmlns:p14="http://schemas.microsoft.com/office/powerpoint/2010/main" val="52392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18C9C19-B17E-4F9F-8CD1-C63A71EC903C}" type="slidenum">
              <a:rPr lang="en-GB" smtClean="0"/>
              <a:pPr>
                <a:defRPr/>
              </a:pPr>
              <a:t>34</a:t>
            </a:fld>
            <a:endParaRPr lang="en-GB"/>
          </a:p>
        </p:txBody>
      </p:sp>
    </p:spTree>
    <p:extLst>
      <p:ext uri="{BB962C8B-B14F-4D97-AF65-F5344CB8AC3E}">
        <p14:creationId xmlns:p14="http://schemas.microsoft.com/office/powerpoint/2010/main" val="245298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spcAft>
                <a:spcPts val="0"/>
              </a:spcAft>
              <a:buFont typeface="Arial,Sans-Serif"/>
              <a:buChar char="•"/>
            </a:pPr>
            <a:r>
              <a:rPr lang="en-US">
                <a:ea typeface="Calibri"/>
                <a:cs typeface="Calibri"/>
              </a:rPr>
              <a:t>Some Uk Drs had called for action in March 2024, they felt there was not enough sharing of the reports around </a:t>
            </a:r>
            <a:r>
              <a:rPr lang="en-US" err="1">
                <a:ea typeface="Calibri"/>
                <a:cs typeface="Calibri"/>
              </a:rPr>
              <a:t>nitazenes</a:t>
            </a:r>
            <a:r>
              <a:rPr lang="en-US">
                <a:ea typeface="Calibri"/>
                <a:cs typeface="Calibri"/>
              </a:rPr>
              <a:t>, that there was a failure in collecting data etc... </a:t>
            </a:r>
            <a:r>
              <a:rPr lang="en-GB"/>
              <a:t>New opioids have arrived in the UK in the last two years, called "</a:t>
            </a:r>
            <a:r>
              <a:rPr lang="en-GB" err="1"/>
              <a:t>nitazenes</a:t>
            </a:r>
            <a:r>
              <a:rPr lang="en-GB"/>
              <a:t>". They have recently been found mixed with </a:t>
            </a:r>
            <a:r>
              <a:rPr lang="en-GB" b="1">
                <a:hlinkClick r:id="rId3"/>
              </a:rPr>
              <a:t>heroin</a:t>
            </a:r>
            <a:r>
              <a:rPr lang="en-GB"/>
              <a:t>, with some being sold as illicit oxycodone pills or even Xanax powders</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3</a:t>
            </a:fld>
            <a:endParaRPr lang="en-GB"/>
          </a:p>
        </p:txBody>
      </p:sp>
    </p:spTree>
    <p:extLst>
      <p:ext uri="{BB962C8B-B14F-4D97-AF65-F5344CB8AC3E}">
        <p14:creationId xmlns:p14="http://schemas.microsoft.com/office/powerpoint/2010/main" val="469088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18C9C19-B17E-4F9F-8CD1-C63A71EC903C}" type="slidenum">
              <a:rPr lang="en-GB" smtClean="0"/>
              <a:pPr>
                <a:defRPr/>
              </a:pPr>
              <a:t>35</a:t>
            </a:fld>
            <a:endParaRPr lang="en-GB"/>
          </a:p>
        </p:txBody>
      </p:sp>
    </p:spTree>
    <p:extLst>
      <p:ext uri="{BB962C8B-B14F-4D97-AF65-F5344CB8AC3E}">
        <p14:creationId xmlns:p14="http://schemas.microsoft.com/office/powerpoint/2010/main" val="4252552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r>
              <a:rPr lang="en-US">
                <a:cs typeface="Calibri"/>
              </a:rPr>
              <a:t>Highlight this is not a full basic life support training course</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36</a:t>
            </a:fld>
            <a:endParaRPr lang="en-GB"/>
          </a:p>
        </p:txBody>
      </p:sp>
    </p:spTree>
    <p:extLst>
      <p:ext uri="{BB962C8B-B14F-4D97-AF65-F5344CB8AC3E}">
        <p14:creationId xmlns:p14="http://schemas.microsoft.com/office/powerpoint/2010/main" val="87913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r>
              <a:rPr lang="en-US">
                <a:cs typeface="Calibri"/>
              </a:rPr>
              <a:t>Highlight this is not a full basic life support training course</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38</a:t>
            </a:fld>
            <a:endParaRPr lang="en-GB"/>
          </a:p>
        </p:txBody>
      </p:sp>
    </p:spTree>
    <p:extLst>
      <p:ext uri="{BB962C8B-B14F-4D97-AF65-F5344CB8AC3E}">
        <p14:creationId xmlns:p14="http://schemas.microsoft.com/office/powerpoint/2010/main" val="753385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All products should have a similar onset of action however intranasal products concentrations can tend to rise for a longer period of time which MAY result in more severe withdrawal symptoms.</a:t>
            </a:r>
            <a:r>
              <a:rPr lang="en-US">
                <a:ea typeface="Calibri"/>
                <a:cs typeface="+mn-lt"/>
              </a:rPr>
              <a:t/>
            </a:r>
            <a:br>
              <a:rPr lang="en-US">
                <a:ea typeface="Calibri"/>
                <a:cs typeface="+mn-lt"/>
              </a:rPr>
            </a:br>
            <a:r>
              <a:rPr lang="en-US">
                <a:ea typeface="Calibri"/>
                <a:cs typeface="+mn-lt"/>
              </a:rPr>
              <a:t>If there is large amount of mucus this can affect the </a:t>
            </a:r>
            <a:r>
              <a:rPr lang="en-US" err="1">
                <a:ea typeface="Calibri"/>
                <a:cs typeface="+mn-lt"/>
              </a:rPr>
              <a:t>absoprtion</a:t>
            </a:r>
            <a:r>
              <a:rPr lang="en-US">
                <a:ea typeface="Calibri"/>
                <a:cs typeface="+mn-lt"/>
              </a:rPr>
              <a:t> of IN naloxone </a:t>
            </a:r>
            <a:br>
              <a:rPr lang="en-US">
                <a:ea typeface="Calibri"/>
                <a:cs typeface="+mn-lt"/>
              </a:rPr>
            </a:br>
            <a:r>
              <a:rPr lang="en-US">
                <a:ea typeface="Calibri"/>
                <a:cs typeface="Calibri"/>
              </a:rPr>
              <a:t>People may also give full cylinder of IM rather than individual doses.</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45</a:t>
            </a:fld>
            <a:endParaRPr lang="en-GB"/>
          </a:p>
        </p:txBody>
      </p:sp>
    </p:spTree>
    <p:extLst>
      <p:ext uri="{BB962C8B-B14F-4D97-AF65-F5344CB8AC3E}">
        <p14:creationId xmlns:p14="http://schemas.microsoft.com/office/powerpoint/2010/main" val="2686743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0.4mg </a:t>
            </a:r>
            <a:r>
              <a:rPr lang="en-US" err="1">
                <a:ea typeface="Calibri"/>
                <a:cs typeface="Calibri"/>
              </a:rPr>
              <a:t>prenoxad</a:t>
            </a:r>
            <a:r>
              <a:rPr lang="en-US">
                <a:ea typeface="Calibri"/>
                <a:cs typeface="Calibri"/>
              </a:rPr>
              <a:t> is the same as 1.8mg </a:t>
            </a:r>
            <a:r>
              <a:rPr lang="en-US" err="1">
                <a:ea typeface="Calibri"/>
                <a:cs typeface="Calibri"/>
              </a:rPr>
              <a:t>nyxoid</a:t>
            </a:r>
            <a:r>
              <a:rPr lang="en-US">
                <a:ea typeface="Calibri"/>
                <a:cs typeface="Calibri"/>
              </a:rPr>
              <a:t>.  Have </a:t>
            </a:r>
            <a:r>
              <a:rPr lang="en-US" err="1">
                <a:ea typeface="Calibri"/>
                <a:cs typeface="Calibri"/>
              </a:rPr>
              <a:t>rougly</a:t>
            </a:r>
            <a:r>
              <a:rPr lang="en-US">
                <a:ea typeface="Calibri"/>
                <a:cs typeface="Calibri"/>
              </a:rPr>
              <a:t> same onset of action but IN might continue to rise and last longer as levels can continue to rise. </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48</a:t>
            </a:fld>
            <a:endParaRPr lang="en-GB"/>
          </a:p>
        </p:txBody>
      </p:sp>
    </p:spTree>
    <p:extLst>
      <p:ext uri="{BB962C8B-B14F-4D97-AF65-F5344CB8AC3E}">
        <p14:creationId xmlns:p14="http://schemas.microsoft.com/office/powerpoint/2010/main" val="86087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Fairly traumatic experience for all involved including the partner</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66</a:t>
            </a:fld>
            <a:endParaRPr lang="en-GB"/>
          </a:p>
        </p:txBody>
      </p:sp>
    </p:spTree>
    <p:extLst>
      <p:ext uri="{BB962C8B-B14F-4D97-AF65-F5344CB8AC3E}">
        <p14:creationId xmlns:p14="http://schemas.microsoft.com/office/powerpoint/2010/main" val="138489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Just some of the headlines in Pharmacy and posted via Community Pharmacy Scotland warnings</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4</a:t>
            </a:fld>
            <a:endParaRPr lang="en-GB"/>
          </a:p>
        </p:txBody>
      </p:sp>
    </p:spTree>
    <p:extLst>
      <p:ext uri="{BB962C8B-B14F-4D97-AF65-F5344CB8AC3E}">
        <p14:creationId xmlns:p14="http://schemas.microsoft.com/office/powerpoint/2010/main" val="157509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Although overdose is more common/higher risk in those who inject.. Even people smoking what is perceived as small amounts are overdosing.</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5</a:t>
            </a:fld>
            <a:endParaRPr lang="en-GB"/>
          </a:p>
        </p:txBody>
      </p:sp>
    </p:spTree>
    <p:extLst>
      <p:ext uri="{BB962C8B-B14F-4D97-AF65-F5344CB8AC3E}">
        <p14:creationId xmlns:p14="http://schemas.microsoft.com/office/powerpoint/2010/main" val="128579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r>
              <a:rPr lang="en-US">
                <a:solidFill>
                  <a:srgbClr val="141414"/>
                </a:solidFill>
              </a:rPr>
              <a:t>Health experts have issued a new warning over synthetic drugs which could explain a sharp rise in suspected drug deaths.</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6</a:t>
            </a:fld>
            <a:endParaRPr lang="en-GB"/>
          </a:p>
        </p:txBody>
      </p:sp>
    </p:spTree>
    <p:extLst>
      <p:ext uri="{BB962C8B-B14F-4D97-AF65-F5344CB8AC3E}">
        <p14:creationId xmlns:p14="http://schemas.microsoft.com/office/powerpoint/2010/main" val="85100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RADAR stands for Rapid Action Drug Alerts and Response, its </a:t>
            </a:r>
            <a:r>
              <a:rPr lang="en-US" err="1">
                <a:ea typeface="Calibri"/>
                <a:cs typeface="Calibri"/>
              </a:rPr>
              <a:t>scotlands</a:t>
            </a:r>
            <a:r>
              <a:rPr lang="en-US">
                <a:ea typeface="Calibri"/>
                <a:cs typeface="Calibri"/>
              </a:rPr>
              <a:t> drugs early warning system. Reports comprise of a set of Harm Indicators, Toxicology indicators, Testing indicators, Trends and Service Indicators. I will take you through some of the detail of these in next few slides</a:t>
            </a: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7</a:t>
            </a:fld>
            <a:endParaRPr lang="en-GB"/>
          </a:p>
        </p:txBody>
      </p:sp>
    </p:spTree>
    <p:extLst>
      <p:ext uri="{BB962C8B-B14F-4D97-AF65-F5344CB8AC3E}">
        <p14:creationId xmlns:p14="http://schemas.microsoft.com/office/powerpoint/2010/main" val="364853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One of the Harm indicators is Naloxone Administered by Scottish Ambulance Service, here I have pulled out some data from most recent report, shows the increase in use and then you can see specifically the increase in Naloxone administration in Grampian</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8</a:t>
            </a:fld>
            <a:endParaRPr lang="en-GB"/>
          </a:p>
        </p:txBody>
      </p:sp>
    </p:spTree>
    <p:extLst>
      <p:ext uri="{BB962C8B-B14F-4D97-AF65-F5344CB8AC3E}">
        <p14:creationId xmlns:p14="http://schemas.microsoft.com/office/powerpoint/2010/main" val="338564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rPr>
              <a:t>Although ketamine has been in the illicit drugs market for decades, the STOP Unit have noted an increase in the recovery and identification of ketamine, particularly among younger people.</a:t>
            </a:r>
            <a:endParaRPr lang="en-US"/>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11</a:t>
            </a:fld>
            <a:endParaRPr lang="en-GB"/>
          </a:p>
        </p:txBody>
      </p:sp>
    </p:spTree>
    <p:extLst>
      <p:ext uri="{BB962C8B-B14F-4D97-AF65-F5344CB8AC3E}">
        <p14:creationId xmlns:p14="http://schemas.microsoft.com/office/powerpoint/2010/main" val="206184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a:t>
            </a:r>
            <a:r>
              <a:rPr lang="en-US" err="1">
                <a:ea typeface="Calibri"/>
                <a:cs typeface="Calibri"/>
              </a:rPr>
              <a:t>publically</a:t>
            </a:r>
            <a:r>
              <a:rPr lang="en-US">
                <a:ea typeface="Calibri"/>
                <a:cs typeface="Calibri"/>
              </a:rPr>
              <a:t> accessible , allows you to search NHS Grampian specific data</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318C9C19-B17E-4F9F-8CD1-C63A71EC903C}" type="slidenum">
              <a:rPr lang="en-GB"/>
              <a:pPr>
                <a:defRPr/>
              </a:pPr>
              <a:t>12</a:t>
            </a:fld>
            <a:endParaRPr lang="en-GB"/>
          </a:p>
        </p:txBody>
      </p:sp>
    </p:spTree>
    <p:extLst>
      <p:ext uri="{BB962C8B-B14F-4D97-AF65-F5344CB8AC3E}">
        <p14:creationId xmlns:p14="http://schemas.microsoft.com/office/powerpoint/2010/main" val="162322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9197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54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0495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6246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0235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08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323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9446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9618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7657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3655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49601294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hyperlink" Target="mailto:Bethany.potter1@nhs.sco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cotland.shinyapps.io/phs-drugs-radar-dashbo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ce.org.uk/guidance/ng21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ssets.publishing.service.gov.uk/media/5f6a078ed3bf7f7238f23100/Opioid-patient-safety-information-leaflet-v2-Aug202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2.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18/10/relationships/comments" Target="../comments/modernComment_179_6B2DA4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0.pn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uYz-scWacng?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s://publichealthscotland.scot/media/32556/radar-how-to-save-a-life-booklet_april2025.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hpac.durham.gov.uk/HPAC/HPACIndex.jsp"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harmaceutical-journal.com/article/news/multiple-doses-of-naloxone-needed-to-reverse-drug-overdoses-pharmacists-warned" TargetMode="External"/><Relationship Id="rId4" Type="http://schemas.openxmlformats.org/officeDocument/2006/relationships/hyperlink" Target="https://pharmaceutical-journal.com/article/feature/everything-you-need-to-know-about-nitazene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ideo" Target="https://www.youtube.com/embed/o4JcuvGGqGk?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nhsghpcat.org"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microsoft.com/office/2018/10/relationships/comments" Target="../comments/modernComment_1CB_9C3A6DD3.xml"/><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ideo" Target="https://www.youtube.com/embed/b62PPVZmGm0?feature=oembed"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microsoft.com/office/2018/10/relationships/comments" Target="../comments/modernComment_1CA_2CE272FE.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naloxone.uk/prescribed-naloxone-1-26mg-nasal-spray-likely-to-witness-an-opioid-overdos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view.officeapps.live.com/op/view.aspx?src=https%3A%2F%2Fwww.communitypharmacy.scot.nhs.uk%2Fnhs-grampian%2Fwp-content%2Fuploads%2Fsites%2F10%2FSLA_Level_1_Substance_Use_Service_25.26.docx&amp;wdOrigin=BROWSELINK"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nhsgrampian.org/globalassets/services/medicines-management/policies/guide_naloxones.pdf" TargetMode="External"/><Relationship Id="rId2" Type="http://schemas.openxmlformats.org/officeDocument/2006/relationships/hyperlink" Target="https://view.officeapps.live.com/op/view.aspx?src=https%3A%2F%2Fwww.communitypharmacy.scot.nhs.uk%2Fnhs-grampian%2Fwp-content%2Fuploads%2Fsites%2F10%2FSLA_Take-Home-Naloxone_25.26.docx&amp;wdOrigin=BROWSELINK"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gram.pharmaceuticalcareservices@nhs.scot" TargetMode="External"/><Relationship Id="rId2" Type="http://schemas.openxmlformats.org/officeDocument/2006/relationships/hyperlink" Target="https://scotland.neo360.systems/Secure/Login.aspx?ReturnUrl=%2fSecure%2f" TargetMode="Externa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hyperlink" Target="https://www.communitypharmacy.scot.nhs.uk/nhs-grampian/pages/community-pharmacy-local-services/substance-use-service-sus-addiction-support/"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static1.squarespace.com/static/6465418b5e15221808eb56ea/t/65ee33ae22855d10f9e34406/1710109615530/Circular+PCA(P)(2023)34+-+Additional+Pharmaceutical+Services+-+Naloxone+emergency+supply+service+-+12+09+23+update.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0.xml.rels><?xml version="1.0" encoding="UTF-8" standalone="yes"?>
<Relationships xmlns="http://schemas.openxmlformats.org/package/2006/relationships"><Relationship Id="rId3" Type="http://schemas.openxmlformats.org/officeDocument/2006/relationships/hyperlink" Target="http://www.overdoseday.com/campaign-resources/" TargetMode="External"/><Relationship Id="rId2" Type="http://schemas.openxmlformats.org/officeDocument/2006/relationships/hyperlink" Target="http://www.sdftraining.org.uk/e-learning" TargetMode="External"/><Relationship Id="rId1" Type="http://schemas.openxmlformats.org/officeDocument/2006/relationships/slideLayout" Target="../slideLayouts/slideLayout2.xml"/><Relationship Id="rId4" Type="http://schemas.openxmlformats.org/officeDocument/2006/relationships/hyperlink" Target="https://www.crew.scot/"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www.careinspectorate.com/images/documents/3203/Take%20Home%20Naloxone%20in%20Social%20Care%20Services.pdf" TargetMode="External"/><Relationship Id="rId13" Type="http://schemas.openxmlformats.org/officeDocument/2006/relationships/hyperlink" Target="http://www.nhsghpcat.org/" TargetMode="External"/><Relationship Id="rId3" Type="http://schemas.openxmlformats.org/officeDocument/2006/relationships/hyperlink" Target="https://www.communitypharmacy.scot.nhs.uk/nhs-grampian/pages/community-pharmacy-local-services/substance-use-service-sus-addiction-support/" TargetMode="External"/><Relationship Id="rId7" Type="http://schemas.openxmlformats.org/officeDocument/2006/relationships/hyperlink" Target="https://publichealthmatters.blog.gov.uk/2017/03/01/health-matters-preventing-drug-misuse-deaths/" TargetMode="External"/><Relationship Id="rId12" Type="http://schemas.openxmlformats.org/officeDocument/2006/relationships/hyperlink" Target="https://naloxone.uk/" TargetMode="External"/><Relationship Id="rId2" Type="http://schemas.openxmlformats.org/officeDocument/2006/relationships/hyperlink" Target="http://www.hi-netgrampian.scot.nhs.uk/naloxone/" TargetMode="External"/><Relationship Id="rId16" Type="http://schemas.openxmlformats.org/officeDocument/2006/relationships/hyperlink" Target="https://learn.nes.nhs.scot/70968/pharmacy-cpd-resources/pharmacy-services-essential-learning/community-pharmacy/community-pharmacy-emergency-naloxone-holding-service" TargetMode="External"/><Relationship Id="rId1" Type="http://schemas.openxmlformats.org/officeDocument/2006/relationships/slideLayout" Target="../slideLayouts/slideLayout2.xml"/><Relationship Id="rId6" Type="http://schemas.openxmlformats.org/officeDocument/2006/relationships/hyperlink" Target="http://www.gov.uk/government/publications/widening-the-availability-of-naloxone/widening-the-availability-of-naloxone" TargetMode="External"/><Relationship Id="rId11" Type="http://schemas.openxmlformats.org/officeDocument/2006/relationships/hyperlink" Target="http://www.medicines.org.uk/emc/product/3054/rmms" TargetMode="External"/><Relationship Id="rId5" Type="http://schemas.openxmlformats.org/officeDocument/2006/relationships/hyperlink" Target="http://www.sdftraining.org.uk/e-learning" TargetMode="External"/><Relationship Id="rId15" Type="http://schemas.openxmlformats.org/officeDocument/2006/relationships/hyperlink" Target="https://www.nhsgrampian.org/contentassets/d883f3fa3acd459a80d007afe57b6e34/naloxone-suppliers-in-grampian-for-website-aug-23.pdf" TargetMode="External"/><Relationship Id="rId10" Type="http://schemas.openxmlformats.org/officeDocument/2006/relationships/hyperlink" Target="http://www.medicines.org.uk/emc/rmm/1278/Document" TargetMode="External"/><Relationship Id="rId4" Type="http://schemas.openxmlformats.org/officeDocument/2006/relationships/hyperlink" Target="http://www.hi-netgrampian.scot.nhs.uk/overdose/naloxone/" TargetMode="External"/><Relationship Id="rId9" Type="http://schemas.openxmlformats.org/officeDocument/2006/relationships/hyperlink" Target="https://www.overdoseday.com/" TargetMode="External"/><Relationship Id="rId14" Type="http://schemas.openxmlformats.org/officeDocument/2006/relationships/hyperlink" Target="https://www.sfad.org.uk/naloxo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5" name="Rectangle 10264">
            <a:extLst>
              <a:ext uri="{FF2B5EF4-FFF2-40B4-BE49-F238E27FC236}">
                <a16:creationId xmlns:a16="http://schemas.microsoft.com/office/drawing/2014/main"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7" name="Freeform: Shape 10266">
            <a:extLst>
              <a:ext uri="{FF2B5EF4-FFF2-40B4-BE49-F238E27FC236}">
                <a16:creationId xmlns:a16="http://schemas.microsoft.com/office/drawing/2014/main"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2" name="Title 3"/>
          <p:cNvSpPr>
            <a:spLocks noGrp="1"/>
          </p:cNvSpPr>
          <p:nvPr>
            <p:ph type="ctrTitle"/>
          </p:nvPr>
        </p:nvSpPr>
        <p:spPr>
          <a:xfrm>
            <a:off x="838200" y="609600"/>
            <a:ext cx="3739341" cy="1330839"/>
          </a:xfrm>
        </p:spPr>
        <p:txBody>
          <a:bodyPr vert="horz" lIns="91440" tIns="45720" rIns="91440" bIns="45720" rtlCol="0" anchor="ctr">
            <a:normAutofit/>
          </a:bodyPr>
          <a:lstStyle/>
          <a:p>
            <a:pPr algn="l"/>
            <a:r>
              <a:rPr lang="en-US" sz="3100" kern="1200">
                <a:solidFill>
                  <a:schemeClr val="tx1"/>
                </a:solidFill>
                <a:latin typeface="+mj-lt"/>
                <a:ea typeface="+mj-ea"/>
                <a:cs typeface="+mj-cs"/>
              </a:rPr>
              <a:t>Naloxone Supply in Community Pharmacy </a:t>
            </a:r>
            <a:endParaRPr lang="en-US" altLang="en-US" sz="3100" kern="1200">
              <a:solidFill>
                <a:schemeClr val="tx1"/>
              </a:solidFill>
              <a:latin typeface="+mj-lt"/>
              <a:ea typeface="+mj-ea"/>
              <a:cs typeface="+mj-cs"/>
            </a:endParaRPr>
          </a:p>
        </p:txBody>
      </p:sp>
      <p:sp>
        <p:nvSpPr>
          <p:cNvPr id="5" name="Subtitle 4"/>
          <p:cNvSpPr>
            <a:spLocks noGrp="1"/>
          </p:cNvSpPr>
          <p:nvPr>
            <p:ph type="subTitle" idx="1"/>
          </p:nvPr>
        </p:nvSpPr>
        <p:spPr>
          <a:xfrm>
            <a:off x="837692" y="1701970"/>
            <a:ext cx="6298391" cy="4979308"/>
          </a:xfrm>
        </p:spPr>
        <p:txBody>
          <a:bodyPr vert="horz" lIns="91440" tIns="45720" rIns="91440" bIns="45720" rtlCol="0" anchor="t">
            <a:noAutofit/>
          </a:bodyPr>
          <a:lstStyle/>
          <a:p>
            <a:pPr indent="-228600" algn="l">
              <a:buFont typeface="Arial" panose="020B0604020202020204" pitchFamily="34" charset="0"/>
              <a:buChar char="•"/>
              <a:defRPr/>
            </a:pPr>
            <a:r>
              <a:rPr lang="en-US" sz="1800" b="1">
                <a:ea typeface="Calibri"/>
                <a:cs typeface="Calibri"/>
              </a:rPr>
              <a:t>Substance Misuse Pharmacist Team as follows</a:t>
            </a:r>
          </a:p>
          <a:p>
            <a:pPr indent="-228600" algn="l">
              <a:buFont typeface="Arial" panose="020B0604020202020204" pitchFamily="34" charset="0"/>
              <a:buChar char="•"/>
              <a:defRPr/>
            </a:pPr>
            <a:endParaRPr lang="en-US" sz="1800">
              <a:ea typeface="Calibri"/>
              <a:cs typeface="Calibri"/>
            </a:endParaRPr>
          </a:p>
          <a:p>
            <a:pPr marL="342900" indent="-228600" algn="l">
              <a:spcBef>
                <a:spcPts val="0"/>
              </a:spcBef>
              <a:buFont typeface="Arial" panose="020B0604020202020204" pitchFamily="34" charset="0"/>
              <a:buChar char="•"/>
              <a:defRPr/>
            </a:pPr>
            <a:r>
              <a:rPr lang="en-US" sz="1800"/>
              <a:t>Lucy Skea – Lead Specialist Pharmacist in Substance and Medicines Use NHS Grampian</a:t>
            </a:r>
            <a:endParaRPr lang="en-US" sz="1800">
              <a:ea typeface="Calibri"/>
              <a:cs typeface="Calibri"/>
            </a:endParaRPr>
          </a:p>
          <a:p>
            <a:pPr marL="342900" indent="-228600" algn="l">
              <a:spcBef>
                <a:spcPts val="0"/>
              </a:spcBef>
              <a:buFont typeface="Arial" panose="020B0604020202020204" pitchFamily="34" charset="0"/>
              <a:buChar char="•"/>
              <a:defRPr/>
            </a:pPr>
            <a:r>
              <a:rPr lang="en-US" sz="1800">
                <a:ea typeface="Calibri"/>
                <a:cs typeface="Calibri"/>
              </a:rPr>
              <a:t>Extended Team of Specialist Pharmacists</a:t>
            </a:r>
          </a:p>
          <a:p>
            <a:pPr marL="342900" indent="-228600" algn="l">
              <a:spcBef>
                <a:spcPts val="0"/>
              </a:spcBef>
              <a:buFont typeface="Arial" panose="020B0604020202020204" pitchFamily="34" charset="0"/>
              <a:buChar char="•"/>
              <a:defRPr/>
            </a:pPr>
            <a:r>
              <a:rPr lang="en-US" sz="1800"/>
              <a:t>Alana Gibbs - Banff, Aberdeenshire</a:t>
            </a:r>
            <a:endParaRPr lang="en-US" sz="1800">
              <a:ea typeface="Calibri"/>
              <a:cs typeface="Calibri"/>
            </a:endParaRPr>
          </a:p>
          <a:p>
            <a:pPr marL="342900" indent="-228600" algn="l">
              <a:spcBef>
                <a:spcPts val="0"/>
              </a:spcBef>
              <a:buFont typeface="Arial" panose="020B0604020202020204" pitchFamily="34" charset="0"/>
              <a:buChar char="•"/>
              <a:defRPr/>
            </a:pPr>
            <a:r>
              <a:rPr lang="en-US" sz="1800"/>
              <a:t>Andrew Mckechnie-  </a:t>
            </a:r>
            <a:r>
              <a:rPr lang="en-US" sz="1800" err="1"/>
              <a:t>Fraserburgh,Aberdeenshire</a:t>
            </a:r>
            <a:endParaRPr lang="en-US" sz="1800" err="1">
              <a:ea typeface="Calibri"/>
              <a:cs typeface="Calibri"/>
            </a:endParaRPr>
          </a:p>
          <a:p>
            <a:pPr marL="342900" indent="-228600" algn="l">
              <a:spcBef>
                <a:spcPts val="0"/>
              </a:spcBef>
              <a:buFont typeface="Arial" panose="020B0604020202020204" pitchFamily="34" charset="0"/>
              <a:buChar char="•"/>
              <a:defRPr/>
            </a:pPr>
            <a:r>
              <a:rPr lang="en-US" sz="1800"/>
              <a:t>Euan Whittingham – Peterhead, Aberdeenshire</a:t>
            </a:r>
            <a:endParaRPr lang="en-US" sz="1800">
              <a:ea typeface="Calibri"/>
              <a:cs typeface="Calibri"/>
            </a:endParaRPr>
          </a:p>
          <a:p>
            <a:pPr marL="342900" indent="-228600" algn="l">
              <a:spcBef>
                <a:spcPts val="0"/>
              </a:spcBef>
              <a:buFont typeface="Arial" panose="020B0604020202020204" pitchFamily="34" charset="0"/>
              <a:buChar char="•"/>
              <a:defRPr/>
            </a:pPr>
            <a:endParaRPr lang="en-US" sz="1800">
              <a:ea typeface="Calibri"/>
              <a:cs typeface="Calibri"/>
            </a:endParaRPr>
          </a:p>
          <a:p>
            <a:pPr marL="342900" indent="-228600" algn="l">
              <a:spcBef>
                <a:spcPts val="0"/>
              </a:spcBef>
              <a:buFont typeface="Arial" panose="020B0604020202020204" pitchFamily="34" charset="0"/>
              <a:buChar char="•"/>
              <a:defRPr/>
            </a:pPr>
            <a:r>
              <a:rPr lang="en-US" sz="1800"/>
              <a:t>Kirsty Regan – Split Post between Moray Drug and Alcohol Service (MIDAS) and Inpatient Mental Health Wards Dr Grays, Elgin, Moray</a:t>
            </a:r>
            <a:endParaRPr lang="en-US" sz="1800">
              <a:ea typeface="Calibri"/>
              <a:cs typeface="Calibri"/>
            </a:endParaRPr>
          </a:p>
          <a:p>
            <a:pPr indent="-228600" algn="l">
              <a:spcBef>
                <a:spcPts val="0"/>
              </a:spcBef>
              <a:buFont typeface="Arial" panose="020B0604020202020204" pitchFamily="34" charset="0"/>
              <a:buChar char="•"/>
              <a:defRPr/>
            </a:pPr>
            <a:endParaRPr lang="en-US" sz="1800">
              <a:ea typeface="Calibri"/>
              <a:cs typeface="Calibri"/>
            </a:endParaRPr>
          </a:p>
          <a:p>
            <a:pPr marL="342900" indent="-228600" algn="l">
              <a:spcBef>
                <a:spcPts val="0"/>
              </a:spcBef>
              <a:buFont typeface="Arial" panose="020B0604020202020204" pitchFamily="34" charset="0"/>
              <a:buChar char="•"/>
              <a:defRPr/>
            </a:pPr>
            <a:r>
              <a:rPr lang="en-US" sz="1800"/>
              <a:t>Bethany Potter – Specialist Pharmacist, Aberdeen city, Base </a:t>
            </a:r>
            <a:r>
              <a:rPr lang="en-US" sz="1800" err="1"/>
              <a:t>Timmermarket</a:t>
            </a:r>
            <a:endParaRPr lang="en-US" sz="1800" err="1">
              <a:ea typeface="Calibri"/>
              <a:cs typeface="Calibri"/>
            </a:endParaRPr>
          </a:p>
          <a:p>
            <a:pPr marL="342900" indent="-228600" algn="l">
              <a:spcBef>
                <a:spcPts val="0"/>
              </a:spcBef>
              <a:buFont typeface="Arial" panose="020B0604020202020204" pitchFamily="34" charset="0"/>
              <a:buChar char="•"/>
              <a:defRPr/>
            </a:pPr>
            <a:r>
              <a:rPr lang="en-US" sz="1800"/>
              <a:t>Jill Carnegie –Specialist Pharmacist, Aberdeen city, Base Fulton Clinic</a:t>
            </a:r>
            <a:endParaRPr lang="en-US" sz="1800">
              <a:ea typeface="Calibri"/>
              <a:cs typeface="Calibri"/>
            </a:endParaRPr>
          </a:p>
          <a:p>
            <a:pPr indent="-228600" algn="l">
              <a:spcBef>
                <a:spcPts val="0"/>
              </a:spcBef>
              <a:buFont typeface="Arial" panose="020B0604020202020204" pitchFamily="34" charset="0"/>
              <a:buChar char="•"/>
              <a:defRPr/>
            </a:pPr>
            <a:endParaRPr lang="en-US" sz="1800">
              <a:ea typeface="Calibri"/>
              <a:cs typeface="Calibri"/>
              <a:hlinkClick r:id="rId3" invalidUrl="http://"/>
            </a:endParaRPr>
          </a:p>
          <a:p>
            <a:pPr indent="-228600" algn="l">
              <a:spcBef>
                <a:spcPts val="0"/>
              </a:spcBef>
              <a:buFont typeface="Arial" panose="020B0604020202020204" pitchFamily="34" charset="0"/>
              <a:buChar char="•"/>
              <a:defRPr/>
            </a:pPr>
            <a:r>
              <a:rPr lang="en-US" sz="1800">
                <a:hlinkClick r:id="rId4"/>
              </a:rPr>
              <a:t>Gram.smspharmacists@nhs.scot</a:t>
            </a:r>
            <a:endParaRPr lang="en-US" sz="1800">
              <a:ea typeface="Calibri"/>
              <a:cs typeface="Calibri"/>
            </a:endParaRPr>
          </a:p>
          <a:p>
            <a:pPr indent="-228600" algn="l">
              <a:buFont typeface="Arial" panose="020B0604020202020204" pitchFamily="34" charset="0"/>
              <a:buChar char="•"/>
              <a:defRPr/>
            </a:pPr>
            <a:endParaRPr lang="en-US" sz="2000">
              <a:ea typeface="Calibri"/>
              <a:cs typeface="Calibri"/>
            </a:endParaRPr>
          </a:p>
        </p:txBody>
      </p:sp>
      <p:pic>
        <p:nvPicPr>
          <p:cNvPr id="3" name="Picture 2" descr="Close-up of a nasal spray&#10;&#10;Description automatically generated">
            <a:extLst>
              <a:ext uri="{FF2B5EF4-FFF2-40B4-BE49-F238E27FC236}">
                <a16:creationId xmlns:a16="http://schemas.microsoft.com/office/drawing/2014/main" id="{6E3ED881-21FD-AB4D-E8A8-78D8D8C3152D}"/>
              </a:ext>
            </a:extLst>
          </p:cNvPr>
          <p:cNvPicPr>
            <a:picLocks noChangeAspect="1"/>
          </p:cNvPicPr>
          <p:nvPr/>
        </p:nvPicPr>
        <p:blipFill>
          <a:blip r:embed="rId5"/>
          <a:stretch>
            <a:fillRect/>
          </a:stretch>
        </p:blipFill>
        <p:spPr>
          <a:xfrm>
            <a:off x="7565744" y="2157161"/>
            <a:ext cx="2992867" cy="3976400"/>
          </a:xfrm>
          <a:prstGeom prst="rect">
            <a:avLst/>
          </a:prstGeom>
        </p:spPr>
      </p:pic>
      <p:sp>
        <p:nvSpPr>
          <p:cNvPr id="8" name="TextBox 7"/>
          <p:cNvSpPr txBox="1"/>
          <p:nvPr/>
        </p:nvSpPr>
        <p:spPr>
          <a:xfrm>
            <a:off x="8222851" y="2175911"/>
            <a:ext cx="3117669" cy="276999"/>
          </a:xfrm>
          <a:prstGeom prst="rect">
            <a:avLst/>
          </a:prstGeom>
          <a:noFill/>
        </p:spPr>
        <p:txBody>
          <a:bodyPr wrap="square" rtlCol="0">
            <a:spAutoFit/>
          </a:bodyPr>
          <a:lstStyle/>
          <a:p>
            <a:pPr>
              <a:spcAft>
                <a:spcPts val="600"/>
              </a:spcAft>
            </a:pPr>
            <a:r>
              <a:rPr lang="en-GB" sz="1200"/>
              <a:t>NALOXONE 1.26MG NASAL SPRAY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ED5833-B85B-4103-8A3B-CAB0308E6C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96F433-7D4C-BD9E-9A1C-C499B9797DD3}"/>
              </a:ext>
            </a:extLst>
          </p:cNvPr>
          <p:cNvSpPr>
            <a:spLocks noGrp="1"/>
          </p:cNvSpPr>
          <p:nvPr>
            <p:ph type="title"/>
          </p:nvPr>
        </p:nvSpPr>
        <p:spPr>
          <a:xfrm>
            <a:off x="1198181" y="560881"/>
            <a:ext cx="9795638" cy="1114380"/>
          </a:xfrm>
        </p:spPr>
        <p:txBody>
          <a:bodyPr vert="horz" lIns="91440" tIns="45720" rIns="91440" bIns="45720" rtlCol="0" anchor="b">
            <a:normAutofit fontScale="90000"/>
          </a:bodyPr>
          <a:lstStyle/>
          <a:p>
            <a:pPr algn="ctr"/>
            <a:r>
              <a:rPr lang="en-US" sz="5200">
                <a:ea typeface="Calibri Light"/>
                <a:cs typeface="Calibri Light"/>
              </a:rPr>
              <a:t>Service indicators and Testing Indicators</a:t>
            </a:r>
            <a:endParaRPr lang="en-US" sz="5200"/>
          </a:p>
        </p:txBody>
      </p:sp>
      <p:pic>
        <p:nvPicPr>
          <p:cNvPr id="5" name="Picture 4" descr="A screenshot of a medical information&#10;&#10;AI-generated content may be incorrect.">
            <a:extLst>
              <a:ext uri="{FF2B5EF4-FFF2-40B4-BE49-F238E27FC236}">
                <a16:creationId xmlns:a16="http://schemas.microsoft.com/office/drawing/2014/main" id="{11F84727-859E-8418-AC26-0729A9D90569}"/>
              </a:ext>
            </a:extLst>
          </p:cNvPr>
          <p:cNvPicPr>
            <a:picLocks noChangeAspect="1"/>
          </p:cNvPicPr>
          <p:nvPr/>
        </p:nvPicPr>
        <p:blipFill>
          <a:blip r:embed="rId2"/>
          <a:stretch>
            <a:fillRect/>
          </a:stretch>
        </p:blipFill>
        <p:spPr>
          <a:xfrm>
            <a:off x="181234" y="3097100"/>
            <a:ext cx="5828261" cy="3067505"/>
          </a:xfrm>
          <a:prstGeom prst="rect">
            <a:avLst/>
          </a:prstGeom>
        </p:spPr>
      </p:pic>
      <p:pic>
        <p:nvPicPr>
          <p:cNvPr id="4" name="Content Placeholder 3" descr="A screenshot of a computer&#10;&#10;AI-generated content may be incorrect.">
            <a:extLst>
              <a:ext uri="{FF2B5EF4-FFF2-40B4-BE49-F238E27FC236}">
                <a16:creationId xmlns:a16="http://schemas.microsoft.com/office/drawing/2014/main" id="{FA526D24-6598-C662-2494-319C7A9A0CC7}"/>
              </a:ext>
            </a:extLst>
          </p:cNvPr>
          <p:cNvPicPr>
            <a:picLocks noGrp="1" noChangeAspect="1"/>
          </p:cNvPicPr>
          <p:nvPr>
            <p:ph idx="1"/>
          </p:nvPr>
        </p:nvPicPr>
        <p:blipFill>
          <a:blip r:embed="rId3"/>
          <a:stretch>
            <a:fillRect/>
          </a:stretch>
        </p:blipFill>
        <p:spPr>
          <a:xfrm>
            <a:off x="6182505" y="3545406"/>
            <a:ext cx="5828261" cy="2170893"/>
          </a:xfrm>
          <a:prstGeom prst="rect">
            <a:avLst/>
          </a:prstGeom>
        </p:spPr>
      </p:pic>
    </p:spTree>
    <p:extLst>
      <p:ext uri="{BB962C8B-B14F-4D97-AF65-F5344CB8AC3E}">
        <p14:creationId xmlns:p14="http://schemas.microsoft.com/office/powerpoint/2010/main" val="193953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BBC9C-FC43-740E-6EBA-E934C94FE996}"/>
              </a:ext>
            </a:extLst>
          </p:cNvPr>
          <p:cNvSpPr>
            <a:spLocks noGrp="1"/>
          </p:cNvSpPr>
          <p:nvPr>
            <p:ph type="title"/>
          </p:nvPr>
        </p:nvSpPr>
        <p:spPr/>
        <p:txBody>
          <a:bodyPr/>
          <a:lstStyle/>
          <a:p>
            <a:r>
              <a:rPr lang="en-GB">
                <a:ea typeface="Calibri Light"/>
                <a:cs typeface="Calibri Light"/>
              </a:rPr>
              <a:t>Drug Trends</a:t>
            </a:r>
            <a:endParaRPr lang="en-GB"/>
          </a:p>
        </p:txBody>
      </p:sp>
      <p:pic>
        <p:nvPicPr>
          <p:cNvPr id="4" name="Content Placeholder 3" descr="A close up of a sign&#10;&#10;AI-generated content may be incorrect.">
            <a:extLst>
              <a:ext uri="{FF2B5EF4-FFF2-40B4-BE49-F238E27FC236}">
                <a16:creationId xmlns:a16="http://schemas.microsoft.com/office/drawing/2014/main" id="{F2B26B55-6541-48FA-17F5-D2D0A219C026}"/>
              </a:ext>
            </a:extLst>
          </p:cNvPr>
          <p:cNvPicPr>
            <a:picLocks noGrp="1" noChangeAspect="1"/>
          </p:cNvPicPr>
          <p:nvPr>
            <p:ph idx="1"/>
          </p:nvPr>
        </p:nvPicPr>
        <p:blipFill>
          <a:blip r:embed="rId3"/>
          <a:stretch>
            <a:fillRect/>
          </a:stretch>
        </p:blipFill>
        <p:spPr>
          <a:xfrm>
            <a:off x="-3334" y="2125516"/>
            <a:ext cx="4200332" cy="2542529"/>
          </a:xfrm>
          <a:prstGeom prst="rect">
            <a:avLst/>
          </a:prstGeom>
        </p:spPr>
      </p:pic>
      <p:sp>
        <p:nvSpPr>
          <p:cNvPr id="5" name="TextBox 4">
            <a:extLst>
              <a:ext uri="{FF2B5EF4-FFF2-40B4-BE49-F238E27FC236}">
                <a16:creationId xmlns:a16="http://schemas.microsoft.com/office/drawing/2014/main" id="{131FCB0A-09DD-0B7E-5150-3E752723B65A}"/>
              </a:ext>
            </a:extLst>
          </p:cNvPr>
          <p:cNvSpPr txBox="1"/>
          <p:nvPr/>
        </p:nvSpPr>
        <p:spPr>
          <a:xfrm>
            <a:off x="4724400" y="360340"/>
            <a:ext cx="451906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Arial"/>
            </a:endParaRPr>
          </a:p>
          <a:p>
            <a:r>
              <a:rPr lang="en-US">
                <a:latin typeface="Arial"/>
                <a:cs typeface="Arial"/>
              </a:rPr>
              <a:t>The purposes of Police Scotland’s Statement of Opinion (STOP) bulletin are to raise awareness of drug trends and to demonstrate some of the substances present in Scotland's drugs market.</a:t>
            </a:r>
          </a:p>
        </p:txBody>
      </p:sp>
    </p:spTree>
    <p:extLst>
      <p:ext uri="{BB962C8B-B14F-4D97-AF65-F5344CB8AC3E}">
        <p14:creationId xmlns:p14="http://schemas.microsoft.com/office/powerpoint/2010/main" val="75472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82367-F058-6525-70D3-E609FB18B318}"/>
              </a:ext>
            </a:extLst>
          </p:cNvPr>
          <p:cNvSpPr>
            <a:spLocks noGrp="1"/>
          </p:cNvSpPr>
          <p:nvPr>
            <p:ph type="title"/>
          </p:nvPr>
        </p:nvSpPr>
        <p:spPr>
          <a:xfrm>
            <a:off x="686834" y="1153572"/>
            <a:ext cx="3200400" cy="4461163"/>
          </a:xfrm>
        </p:spPr>
        <p:txBody>
          <a:bodyPr>
            <a:normAutofit/>
          </a:bodyPr>
          <a:lstStyle/>
          <a:p>
            <a:r>
              <a:rPr lang="en-GB">
                <a:solidFill>
                  <a:srgbClr val="FFFFFF"/>
                </a:solidFill>
                <a:ea typeface="Calibri Light"/>
                <a:cs typeface="Calibri Light"/>
              </a:rPr>
              <a:t>Public Health Scotland RADAR</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885EB9-604D-D38B-B09C-5756C47FE1D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GB">
                <a:ea typeface="+mn-lt"/>
                <a:cs typeface="+mn-lt"/>
                <a:hlinkClick r:id="rId3"/>
              </a:rPr>
              <a:t>https://scotland.shinyapps.io/phs-drugs-radar-dashboard/</a:t>
            </a:r>
            <a:endParaRPr lang="en-GB"/>
          </a:p>
        </p:txBody>
      </p:sp>
    </p:spTree>
    <p:extLst>
      <p:ext uri="{BB962C8B-B14F-4D97-AF65-F5344CB8AC3E}">
        <p14:creationId xmlns:p14="http://schemas.microsoft.com/office/powerpoint/2010/main" val="140947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7DE-B3F7-CCC0-76E7-DBAFB68AFA1F}"/>
              </a:ext>
            </a:extLst>
          </p:cNvPr>
          <p:cNvSpPr>
            <a:spLocks noGrp="1"/>
          </p:cNvSpPr>
          <p:nvPr>
            <p:ph type="title"/>
          </p:nvPr>
        </p:nvSpPr>
        <p:spPr/>
        <p:txBody>
          <a:bodyPr/>
          <a:lstStyle/>
          <a:p>
            <a:r>
              <a:rPr lang="en-GB">
                <a:ea typeface="Calibri Light"/>
                <a:cs typeface="Calibri Light"/>
              </a:rPr>
              <a:t>Public Health Scotland RADAR dashboard data</a:t>
            </a:r>
          </a:p>
        </p:txBody>
      </p:sp>
      <p:pic>
        <p:nvPicPr>
          <p:cNvPr id="4" name="Content Placeholder 3" descr="A screenshot of a medical information&#10;&#10;AI-generated content may be incorrect.">
            <a:extLst>
              <a:ext uri="{FF2B5EF4-FFF2-40B4-BE49-F238E27FC236}">
                <a16:creationId xmlns:a16="http://schemas.microsoft.com/office/drawing/2014/main" id="{A964BE0B-2E41-6F90-AA51-43383E2336BE}"/>
              </a:ext>
            </a:extLst>
          </p:cNvPr>
          <p:cNvPicPr>
            <a:picLocks noGrp="1" noChangeAspect="1"/>
          </p:cNvPicPr>
          <p:nvPr>
            <p:ph idx="1"/>
          </p:nvPr>
        </p:nvPicPr>
        <p:blipFill>
          <a:blip r:embed="rId2"/>
          <a:stretch>
            <a:fillRect/>
          </a:stretch>
        </p:blipFill>
        <p:spPr>
          <a:xfrm>
            <a:off x="838200" y="2073131"/>
            <a:ext cx="10515600" cy="3856325"/>
          </a:xfrm>
          <a:prstGeom prst="rect">
            <a:avLst/>
          </a:prstGeom>
        </p:spPr>
      </p:pic>
    </p:spTree>
    <p:extLst>
      <p:ext uri="{BB962C8B-B14F-4D97-AF65-F5344CB8AC3E}">
        <p14:creationId xmlns:p14="http://schemas.microsoft.com/office/powerpoint/2010/main" val="136435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40BDE-7910-BACE-66EC-EDBFA1BCD950}"/>
              </a:ext>
            </a:extLst>
          </p:cNvPr>
          <p:cNvSpPr>
            <a:spLocks noGrp="1"/>
          </p:cNvSpPr>
          <p:nvPr>
            <p:ph type="title"/>
          </p:nvPr>
        </p:nvSpPr>
        <p:spPr>
          <a:xfrm>
            <a:off x="686834" y="1153572"/>
            <a:ext cx="3200400" cy="4461163"/>
          </a:xfrm>
        </p:spPr>
        <p:txBody>
          <a:bodyPr>
            <a:normAutofit/>
          </a:bodyPr>
          <a:lstStyle/>
          <a:p>
            <a:r>
              <a:rPr lang="en-GB" sz="3400">
                <a:solidFill>
                  <a:srgbClr val="FFFFFF"/>
                </a:solidFill>
                <a:ea typeface="Calibri Light"/>
                <a:cs typeface="Calibri Light"/>
              </a:rPr>
              <a:t>Definition/Terms related to an overdose</a:t>
            </a:r>
            <a:endParaRPr lang="en-GB"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20E1DD-07A4-BE07-47C1-57788BA5D05C}"/>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GB" sz="2400">
                <a:ea typeface="+mn-lt"/>
                <a:cs typeface="+mn-lt"/>
              </a:rPr>
              <a:t>The use of any drug in such an amount that acute adverse physical or mental effects are produced</a:t>
            </a:r>
            <a:endParaRPr lang="en-GB" sz="2400"/>
          </a:p>
          <a:p>
            <a:endParaRPr lang="en-GB" sz="2400">
              <a:ea typeface="Calibri"/>
              <a:cs typeface="Calibri"/>
            </a:endParaRPr>
          </a:p>
          <a:p>
            <a:r>
              <a:rPr lang="en-GB" sz="2400">
                <a:ea typeface="+mn-lt"/>
                <a:cs typeface="+mn-lt"/>
              </a:rPr>
              <a:t>A drug overdose (overdose or OD) is the ingestion or application of a drug or other substance in quantities much greater than are recommended</a:t>
            </a:r>
          </a:p>
          <a:p>
            <a:endParaRPr lang="en-GB" sz="2400">
              <a:ea typeface="+mn-lt"/>
              <a:cs typeface="+mn-lt"/>
            </a:endParaRPr>
          </a:p>
          <a:p>
            <a:r>
              <a:rPr lang="en-GB" sz="2400">
                <a:ea typeface="+mn-lt"/>
                <a:cs typeface="+mn-lt"/>
              </a:rPr>
              <a:t>Opioids are the deadliest drug type; at least one type of opioid is a factor in 71.76% of ODs. Opioids kill more than three (3) times as many people as cocaine. OD deaths rank just below diabetes in terms of highest death count</a:t>
            </a:r>
            <a:endParaRPr lang="en-GB" sz="2400">
              <a:ea typeface="Calibri"/>
              <a:cs typeface="Calibri"/>
            </a:endParaRPr>
          </a:p>
        </p:txBody>
      </p:sp>
    </p:spTree>
    <p:extLst>
      <p:ext uri="{BB962C8B-B14F-4D97-AF65-F5344CB8AC3E}">
        <p14:creationId xmlns:p14="http://schemas.microsoft.com/office/powerpoint/2010/main" val="167389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2608-B564-BDB4-20A2-31B828E29FCD}"/>
              </a:ext>
            </a:extLst>
          </p:cNvPr>
          <p:cNvSpPr>
            <a:spLocks noGrp="1"/>
          </p:cNvSpPr>
          <p:nvPr>
            <p:ph type="title"/>
          </p:nvPr>
        </p:nvSpPr>
        <p:spPr/>
        <p:txBody>
          <a:bodyPr/>
          <a:lstStyle/>
          <a:p>
            <a:pPr>
              <a:spcBef>
                <a:spcPts val="1000"/>
              </a:spcBef>
            </a:pPr>
            <a:r>
              <a:rPr lang="en-GB" sz="2600" b="1">
                <a:solidFill>
                  <a:srgbClr val="0B0C0C"/>
                </a:solidFill>
                <a:latin typeface="Calibri"/>
                <a:ea typeface="Calibri"/>
                <a:cs typeface="Calibri"/>
              </a:rPr>
              <a:t>Where to prescribed Opioids fit in.....?</a:t>
            </a:r>
          </a:p>
          <a:p>
            <a:endParaRPr lang="en-GB">
              <a:ea typeface="Calibri Light"/>
              <a:cs typeface="Calibri Light"/>
            </a:endParaRPr>
          </a:p>
        </p:txBody>
      </p:sp>
      <p:sp>
        <p:nvSpPr>
          <p:cNvPr id="3" name="Content Placeholder 2">
            <a:extLst>
              <a:ext uri="{FF2B5EF4-FFF2-40B4-BE49-F238E27FC236}">
                <a16:creationId xmlns:a16="http://schemas.microsoft.com/office/drawing/2014/main" id="{D2127C92-214F-9FBA-3DC0-3C6E600207B8}"/>
              </a:ext>
            </a:extLst>
          </p:cNvPr>
          <p:cNvSpPr>
            <a:spLocks noGrp="1"/>
          </p:cNvSpPr>
          <p:nvPr>
            <p:ph idx="1"/>
          </p:nvPr>
        </p:nvSpPr>
        <p:spPr>
          <a:xfrm>
            <a:off x="838200" y="1034871"/>
            <a:ext cx="10515600" cy="5142092"/>
          </a:xfrm>
        </p:spPr>
        <p:txBody>
          <a:bodyPr vert="horz" lIns="91440" tIns="45720" rIns="91440" bIns="45720" rtlCol="0" anchor="t">
            <a:normAutofit/>
          </a:bodyPr>
          <a:lstStyle/>
          <a:p>
            <a:endParaRPr lang="en-GB" b="1">
              <a:solidFill>
                <a:srgbClr val="0B0C0C"/>
              </a:solidFill>
              <a:ea typeface="Calibri" panose="020F0502020204030204"/>
              <a:cs typeface="Calibri" panose="020F0502020204030204"/>
            </a:endParaRPr>
          </a:p>
          <a:p>
            <a:r>
              <a:rPr lang="en-GB">
                <a:solidFill>
                  <a:srgbClr val="0B0C0C"/>
                </a:solidFill>
                <a:ea typeface="+mn-lt"/>
                <a:cs typeface="+mn-lt"/>
              </a:rPr>
              <a:t>We all know Opioids are a type of medicine that help relieve pain. They are very effective over short periods to relieve moderate to severe pain. They are also sometimes prescribed for long periods to relieve pain in serious conditions. Examples of opioids include codeine (including co-codamol), tramadol, fentanyl, morphine, oxycodone and  </a:t>
            </a:r>
            <a:r>
              <a:rPr lang="en-GB" err="1">
                <a:solidFill>
                  <a:srgbClr val="0B0C0C"/>
                </a:solidFill>
                <a:ea typeface="+mn-lt"/>
                <a:cs typeface="+mn-lt"/>
              </a:rPr>
              <a:t>tapendadol</a:t>
            </a:r>
            <a:r>
              <a:rPr lang="en-GB">
                <a:solidFill>
                  <a:srgbClr val="0B0C0C"/>
                </a:solidFill>
                <a:ea typeface="+mn-lt"/>
                <a:cs typeface="+mn-lt"/>
              </a:rPr>
              <a:t>.</a:t>
            </a:r>
            <a:endParaRPr lang="en-GB"/>
          </a:p>
          <a:p>
            <a:r>
              <a:rPr lang="en-GB">
                <a:solidFill>
                  <a:srgbClr val="0B0C0C"/>
                </a:solidFill>
                <a:ea typeface="+mn-lt"/>
                <a:cs typeface="+mn-lt"/>
              </a:rPr>
              <a:t>All Opioids carry a serious risk of Dependence, tolerance and for some addiction, especially with long-term use. </a:t>
            </a:r>
          </a:p>
          <a:p>
            <a:r>
              <a:rPr lang="en-GB">
                <a:solidFill>
                  <a:srgbClr val="0B0C0C"/>
                </a:solidFill>
                <a:ea typeface="+mn-lt"/>
                <a:cs typeface="+mn-lt"/>
                <a:hlinkClick r:id="rId3"/>
              </a:rPr>
              <a:t>Overview | Medicines associated with dependence or withdrawal symptoms: safe prescribing and withdrawal management for adults | Guidance | NICE</a:t>
            </a:r>
            <a:endParaRPr lang="en-GB">
              <a:solidFill>
                <a:srgbClr val="0B0C0C"/>
              </a:solidFill>
              <a:ea typeface="Calibri"/>
              <a:cs typeface="Calibri"/>
            </a:endParaRPr>
          </a:p>
        </p:txBody>
      </p:sp>
    </p:spTree>
    <p:extLst>
      <p:ext uri="{BB962C8B-B14F-4D97-AF65-F5344CB8AC3E}">
        <p14:creationId xmlns:p14="http://schemas.microsoft.com/office/powerpoint/2010/main" val="130271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F6A6-74A4-1299-B03D-64E7FA7F95A5}"/>
              </a:ext>
            </a:extLst>
          </p:cNvPr>
          <p:cNvSpPr>
            <a:spLocks noGrp="1"/>
          </p:cNvSpPr>
          <p:nvPr>
            <p:ph type="title"/>
          </p:nvPr>
        </p:nvSpPr>
        <p:spPr/>
        <p:txBody>
          <a:bodyPr>
            <a:normAutofit/>
          </a:bodyPr>
          <a:lstStyle/>
          <a:p>
            <a:pPr marL="285750" indent="-285750">
              <a:spcBef>
                <a:spcPts val="1000"/>
              </a:spcBef>
              <a:buFont typeface="Arial"/>
              <a:buChar char="•"/>
            </a:pPr>
            <a:r>
              <a:rPr lang="en-GB" sz="2000" b="1">
                <a:solidFill>
                  <a:srgbClr val="0B0C0C"/>
                </a:solidFill>
                <a:latin typeface="Calibri"/>
                <a:ea typeface="Calibri"/>
                <a:cs typeface="Calibri"/>
              </a:rPr>
              <a:t> </a:t>
            </a:r>
            <a:r>
              <a:rPr lang="en-GB" sz="2800">
                <a:solidFill>
                  <a:srgbClr val="0B0C0C"/>
                </a:solidFill>
                <a:latin typeface="Calibri"/>
                <a:ea typeface="Calibri"/>
                <a:cs typeface="Calibri"/>
              </a:rPr>
              <a:t>For further information on using opioids safely, see the MHRA Opioid Safety leaflet </a:t>
            </a:r>
            <a:r>
              <a:rPr lang="en-GB" sz="2800">
                <a:solidFill>
                  <a:srgbClr val="000000"/>
                </a:solidFill>
                <a:latin typeface="Calibri"/>
                <a:ea typeface="Calibri"/>
                <a:cs typeface="Calibri"/>
                <a:hlinkClick r:id="rId3"/>
              </a:rPr>
              <a:t>letter</a:t>
            </a:r>
            <a:endParaRPr lang="en-US" sz="2000">
              <a:solidFill>
                <a:srgbClr val="000000"/>
              </a:solidFill>
              <a:latin typeface="Calibri Light" panose="020F0302020204030204"/>
              <a:ea typeface="Calibri Light"/>
              <a:cs typeface="Calibri Light"/>
            </a:endParaRPr>
          </a:p>
          <a:p>
            <a:endParaRPr lang="en-GB" sz="2000" b="1">
              <a:solidFill>
                <a:srgbClr val="0B0C0C"/>
              </a:solidFill>
              <a:latin typeface="Calibri"/>
              <a:ea typeface="Calibri"/>
              <a:cs typeface="Calibri"/>
            </a:endParaRPr>
          </a:p>
        </p:txBody>
      </p:sp>
      <p:sp>
        <p:nvSpPr>
          <p:cNvPr id="3" name="Content Placeholder 2">
            <a:extLst>
              <a:ext uri="{FF2B5EF4-FFF2-40B4-BE49-F238E27FC236}">
                <a16:creationId xmlns:a16="http://schemas.microsoft.com/office/drawing/2014/main" id="{AB54DB5F-2833-AD07-413F-6E36AD5FBCA3}"/>
              </a:ext>
            </a:extLst>
          </p:cNvPr>
          <p:cNvSpPr>
            <a:spLocks noGrp="1"/>
          </p:cNvSpPr>
          <p:nvPr>
            <p:ph idx="1"/>
          </p:nvPr>
        </p:nvSpPr>
        <p:spPr/>
        <p:txBody>
          <a:bodyPr vert="horz" lIns="91440" tIns="45720" rIns="91440" bIns="45720" rtlCol="0" anchor="t">
            <a:normAutofit fontScale="62500" lnSpcReduction="20000"/>
          </a:bodyPr>
          <a:lstStyle/>
          <a:p>
            <a:endParaRPr lang="en-GB" b="1">
              <a:solidFill>
                <a:srgbClr val="0B0C0C"/>
              </a:solidFill>
              <a:ea typeface="Calibri" panose="020F0502020204030204"/>
              <a:cs typeface="Calibri" panose="020F0502020204030204"/>
            </a:endParaRPr>
          </a:p>
          <a:p>
            <a:r>
              <a:rPr lang="en-GB">
                <a:solidFill>
                  <a:srgbClr val="0B0C0C"/>
                </a:solidFill>
                <a:ea typeface="+mn-lt"/>
                <a:cs typeface="+mn-lt"/>
              </a:rPr>
              <a:t>Taking too much opioid medicine is called an overdose, whether it’s intentional or not. This can be very serious and may cause death.</a:t>
            </a:r>
            <a:endParaRPr lang="en-GB"/>
          </a:p>
          <a:p>
            <a:r>
              <a:rPr lang="en-GB">
                <a:solidFill>
                  <a:srgbClr val="0B0C0C"/>
                </a:solidFill>
                <a:ea typeface="+mn-lt"/>
                <a:cs typeface="+mn-lt"/>
              </a:rPr>
              <a:t>Some of the signs of an overdose include:</a:t>
            </a:r>
            <a:endParaRPr lang="en-GB"/>
          </a:p>
          <a:p>
            <a:r>
              <a:rPr lang="en-GB">
                <a:solidFill>
                  <a:srgbClr val="0B0C0C"/>
                </a:solidFill>
                <a:ea typeface="+mn-lt"/>
                <a:cs typeface="+mn-lt"/>
              </a:rPr>
              <a:t>confusion or hallucinations</a:t>
            </a:r>
            <a:endParaRPr lang="en-GB"/>
          </a:p>
          <a:p>
            <a:r>
              <a:rPr lang="en-GB">
                <a:solidFill>
                  <a:srgbClr val="0B0C0C"/>
                </a:solidFill>
                <a:ea typeface="+mn-lt"/>
                <a:cs typeface="+mn-lt"/>
              </a:rPr>
              <a:t>slurred speech</a:t>
            </a:r>
            <a:endParaRPr lang="en-GB"/>
          </a:p>
          <a:p>
            <a:r>
              <a:rPr lang="en-GB">
                <a:solidFill>
                  <a:srgbClr val="0B0C0C"/>
                </a:solidFill>
                <a:ea typeface="+mn-lt"/>
                <a:cs typeface="+mn-lt"/>
              </a:rPr>
              <a:t>lips or fingernails are blue or purple</a:t>
            </a:r>
            <a:endParaRPr lang="en-GB"/>
          </a:p>
          <a:p>
            <a:r>
              <a:rPr lang="en-GB">
                <a:solidFill>
                  <a:srgbClr val="0B0C0C"/>
                </a:solidFill>
                <a:ea typeface="+mn-lt"/>
                <a:cs typeface="+mn-lt"/>
              </a:rPr>
              <a:t>poor coordination or balance</a:t>
            </a:r>
            <a:endParaRPr lang="en-GB"/>
          </a:p>
          <a:p>
            <a:r>
              <a:rPr lang="en-GB">
                <a:solidFill>
                  <a:srgbClr val="0B0C0C"/>
                </a:solidFill>
                <a:ea typeface="+mn-lt"/>
                <a:cs typeface="+mn-lt"/>
              </a:rPr>
              <a:t>unresponsive or unconscious</a:t>
            </a:r>
            <a:endParaRPr lang="en-GB"/>
          </a:p>
          <a:p>
            <a:r>
              <a:rPr lang="en-GB">
                <a:solidFill>
                  <a:srgbClr val="0B0C0C"/>
                </a:solidFill>
                <a:ea typeface="+mn-lt"/>
                <a:cs typeface="+mn-lt"/>
              </a:rPr>
              <a:t>heavy or unusual snoring</a:t>
            </a:r>
            <a:endParaRPr lang="en-GB"/>
          </a:p>
          <a:p>
            <a:r>
              <a:rPr lang="en-GB">
                <a:solidFill>
                  <a:srgbClr val="0B0C0C"/>
                </a:solidFill>
                <a:ea typeface="+mn-lt"/>
                <a:cs typeface="+mn-lt"/>
              </a:rPr>
              <a:t>difficulty breathing or no breathing</a:t>
            </a:r>
            <a:endParaRPr lang="en-GB"/>
          </a:p>
          <a:p>
            <a:r>
              <a:rPr lang="en-GB">
                <a:solidFill>
                  <a:srgbClr val="0B0C0C"/>
                </a:solidFill>
                <a:ea typeface="+mn-lt"/>
                <a:cs typeface="+mn-lt"/>
              </a:rPr>
              <a:t>very small pupils in the eyes</a:t>
            </a:r>
            <a:endParaRPr lang="en-GB"/>
          </a:p>
          <a:p>
            <a:r>
              <a:rPr lang="en-GB">
                <a:solidFill>
                  <a:srgbClr val="0B0C0C"/>
                </a:solidFill>
                <a:ea typeface="+mn-lt"/>
                <a:cs typeface="+mn-lt"/>
              </a:rPr>
              <a:t>Your family, friends, and carers should know these signs so they can take immediate action.</a:t>
            </a:r>
            <a:endParaRPr lang="en-GB"/>
          </a:p>
          <a:p>
            <a:r>
              <a:rPr lang="en-GB" b="1">
                <a:solidFill>
                  <a:srgbClr val="0B0C0C"/>
                </a:solidFill>
              </a:rPr>
              <a:t>If you think that you or someone else has taken too much of their opioid medicine, dial 999 immediately</a:t>
            </a:r>
            <a:endParaRPr lang="en-GB"/>
          </a:p>
          <a:p>
            <a:endParaRPr lang="en-GB">
              <a:ea typeface="Calibri"/>
              <a:cs typeface="Calibri"/>
            </a:endParaRPr>
          </a:p>
        </p:txBody>
      </p:sp>
    </p:spTree>
    <p:extLst>
      <p:ext uri="{BB962C8B-B14F-4D97-AF65-F5344CB8AC3E}">
        <p14:creationId xmlns:p14="http://schemas.microsoft.com/office/powerpoint/2010/main" val="79784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12">
            <a:extLst>
              <a:ext uri="{FF2B5EF4-FFF2-40B4-BE49-F238E27FC236}">
                <a16:creationId xmlns:a16="http://schemas.microsoft.com/office/drawing/2014/main" id="{9B9CF769-DE10-9423-3F56-47B8A0E06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006" y="4334333"/>
            <a:ext cx="1678781" cy="208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
            <a:extLst>
              <a:ext uri="{FF2B5EF4-FFF2-40B4-BE49-F238E27FC236}">
                <a16:creationId xmlns:a16="http://schemas.microsoft.com/office/drawing/2014/main" id="{A3C9795B-80DC-0ECB-E99F-278CAA2CAD4B}"/>
              </a:ext>
            </a:extLst>
          </p:cNvPr>
          <p:cNvPicPr>
            <a:picLocks noChangeAspect="1"/>
          </p:cNvPicPr>
          <p:nvPr/>
        </p:nvPicPr>
        <p:blipFill>
          <a:blip r:embed="rId5" cstate="print">
            <a:extLst>
              <a:ext uri="{28A0092B-C50C-407E-A947-70E740481C1C}">
                <a14:useLocalDpi xmlns:a14="http://schemas.microsoft.com/office/drawing/2010/main" val="0"/>
              </a:ext>
            </a:extLst>
          </a:blip>
          <a:srcRect l="9920" r="9378"/>
          <a:stretch>
            <a:fillRect/>
          </a:stretch>
        </p:blipFill>
        <p:spPr bwMode="auto">
          <a:xfrm>
            <a:off x="8256572" y="2287188"/>
            <a:ext cx="3123736" cy="194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035A0F81-365F-3714-D185-DA27175CB467}"/>
              </a:ext>
            </a:extLst>
          </p:cNvPr>
          <p:cNvSpPr>
            <a:spLocks noGrp="1"/>
          </p:cNvSpPr>
          <p:nvPr>
            <p:ph type="title"/>
          </p:nvPr>
        </p:nvSpPr>
        <p:spPr>
          <a:xfrm>
            <a:off x="756219" y="326741"/>
            <a:ext cx="10624677" cy="795507"/>
          </a:xfrm>
        </p:spPr>
        <p:txBody>
          <a:bodyPr>
            <a:normAutofit fontScale="90000"/>
          </a:bodyPr>
          <a:lstStyle/>
          <a:p>
            <a:pPr marL="57150" algn="ctr">
              <a:spcBef>
                <a:spcPts val="600"/>
              </a:spcBef>
              <a:spcAft>
                <a:spcPct val="0"/>
              </a:spcAft>
            </a:pPr>
            <a:r>
              <a:rPr lang="en-US" sz="3000" b="1">
                <a:solidFill>
                  <a:srgbClr val="FF0000"/>
                </a:solidFill>
                <a:latin typeface="Calibri"/>
                <a:ea typeface="Calibri"/>
                <a:cs typeface="Calibri"/>
              </a:rPr>
              <a:t>In 2023 83</a:t>
            </a:r>
            <a:r>
              <a:rPr lang="en-US" sz="3000" b="1">
                <a:latin typeface="Calibri"/>
                <a:ea typeface="Calibri"/>
                <a:cs typeface="Calibri"/>
              </a:rPr>
              <a:t> people </a:t>
            </a:r>
            <a:r>
              <a:rPr lang="en-US" sz="3000">
                <a:latin typeface="Calibri"/>
                <a:ea typeface="Calibri"/>
                <a:cs typeface="Calibri"/>
              </a:rPr>
              <a:t>died in Grampian -Drug related deaths are </a:t>
            </a:r>
            <a:r>
              <a:rPr lang="en-US" sz="3000" b="1">
                <a:latin typeface="Calibri"/>
                <a:ea typeface="Calibri"/>
                <a:cs typeface="Calibri"/>
              </a:rPr>
              <a:t>ACCIDENTAL and PREVENTABLE</a:t>
            </a:r>
            <a:endParaRPr lang="en-US" sz="3000" err="1">
              <a:latin typeface="Calibri"/>
              <a:ea typeface="Calibri Light" panose="020F0302020204030204"/>
              <a:cs typeface="Calibri Light" panose="020F0302020204030204"/>
            </a:endParaRPr>
          </a:p>
        </p:txBody>
      </p:sp>
      <p:sp>
        <p:nvSpPr>
          <p:cNvPr id="17413" name="Rectangle 3">
            <a:extLst>
              <a:ext uri="{FF2B5EF4-FFF2-40B4-BE49-F238E27FC236}">
                <a16:creationId xmlns:a16="http://schemas.microsoft.com/office/drawing/2014/main" id="{ACBAE585-30DF-B7F8-4829-9009602DCA00}"/>
              </a:ext>
            </a:extLst>
          </p:cNvPr>
          <p:cNvSpPr>
            <a:spLocks noGrp="1" noChangeArrowheads="1"/>
          </p:cNvSpPr>
          <p:nvPr>
            <p:ph idx="1"/>
          </p:nvPr>
        </p:nvSpPr>
        <p:spPr>
          <a:xfrm>
            <a:off x="686712" y="1322332"/>
            <a:ext cx="10887177" cy="5214587"/>
          </a:xfrm>
          <a:extLst>
            <a:ext uri="{91240B29-F687-4F45-9708-019B960494DF}">
              <a14:hiddenLine xmlns:a14="http://schemas.microsoft.com/office/drawing/2010/main" w="15875">
                <a:solidFill>
                  <a:srgbClr val="000000"/>
                </a:solidFill>
                <a:miter lim="800000"/>
                <a:headEnd/>
                <a:tailEnd/>
              </a14:hiddenLine>
            </a:ext>
          </a:extLst>
        </p:spPr>
        <p:txBody>
          <a:bodyPr vert="horz" lIns="91440" tIns="45720" rIns="91440" bIns="45720" rtlCol="0" anchor="t">
            <a:normAutofit/>
          </a:bodyPr>
          <a:lstStyle/>
          <a:p>
            <a:pPr algn="ctr">
              <a:buNone/>
            </a:pPr>
            <a:r>
              <a:rPr lang="en-GB" altLang="en-US" sz="2200">
                <a:latin typeface="Calibri"/>
                <a:cs typeface="Calibri"/>
              </a:rPr>
              <a:t>The following substances were </a:t>
            </a:r>
            <a:r>
              <a:rPr lang="en-GB" altLang="en-US" sz="2200">
                <a:solidFill>
                  <a:srgbClr val="FF0000"/>
                </a:solidFill>
                <a:latin typeface="Calibri"/>
                <a:cs typeface="Calibri"/>
              </a:rPr>
              <a:t>most commonly found</a:t>
            </a:r>
            <a:r>
              <a:rPr lang="en-GB" altLang="en-US" sz="2200">
                <a:latin typeface="Calibri"/>
                <a:cs typeface="Calibri"/>
              </a:rPr>
              <a:t> in Scotland’ drug related deaths in 2023.  The percentage shows the number of people who died with them in their system.  This landscape can change with time</a:t>
            </a:r>
            <a:endParaRPr lang="en-US" sz="2200">
              <a:latin typeface="Calibri"/>
              <a:ea typeface="Calibri"/>
              <a:cs typeface="Calibri"/>
            </a:endParaRPr>
          </a:p>
          <a:p>
            <a:pPr>
              <a:buNone/>
            </a:pPr>
            <a:endParaRPr lang="en-GB" altLang="en-US" sz="800" b="1" i="1">
              <a:solidFill>
                <a:srgbClr val="C00000"/>
              </a:solidFill>
              <a:ea typeface="Calibri"/>
              <a:cs typeface="Calibri"/>
            </a:endParaRPr>
          </a:p>
          <a:p>
            <a:pPr eaLnBrk="1" hangingPunct="1">
              <a:lnSpc>
                <a:spcPct val="90000"/>
              </a:lnSpc>
              <a:buClr>
                <a:schemeClr val="tx2"/>
              </a:buClr>
            </a:pPr>
            <a:endParaRPr lang="en-GB" altLang="en-US" sz="1800">
              <a:latin typeface="Calibri" panose="020F0502020204030204" pitchFamily="34" charset="0"/>
              <a:cs typeface="Calibri" panose="020F0502020204030204" pitchFamily="34" charset="0"/>
            </a:endParaRPr>
          </a:p>
        </p:txBody>
      </p:sp>
      <p:pic>
        <p:nvPicPr>
          <p:cNvPr id="17415" name="Picture 1">
            <a:extLst>
              <a:ext uri="{FF2B5EF4-FFF2-40B4-BE49-F238E27FC236}">
                <a16:creationId xmlns:a16="http://schemas.microsoft.com/office/drawing/2014/main" id="{36240165-153A-B725-4D67-CB44E384F79B}"/>
              </a:ext>
            </a:extLst>
          </p:cNvPr>
          <p:cNvPicPr>
            <a:picLocks noChangeAspect="1"/>
          </p:cNvPicPr>
          <p:nvPr/>
        </p:nvPicPr>
        <p:blipFill>
          <a:blip r:embed="rId6">
            <a:extLst>
              <a:ext uri="{28A0092B-C50C-407E-A947-70E740481C1C}">
                <a14:useLocalDpi xmlns:a14="http://schemas.microsoft.com/office/drawing/2010/main" val="0"/>
              </a:ext>
            </a:extLst>
          </a:blip>
          <a:srcRect l="25131" t="31374" r="30891" b="25067"/>
          <a:stretch>
            <a:fillRect/>
          </a:stretch>
        </p:blipFill>
        <p:spPr bwMode="auto">
          <a:xfrm>
            <a:off x="916752" y="2487727"/>
            <a:ext cx="2672279" cy="174513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6">
            <a:extLst>
              <a:ext uri="{FF2B5EF4-FFF2-40B4-BE49-F238E27FC236}">
                <a16:creationId xmlns:a16="http://schemas.microsoft.com/office/drawing/2014/main" id="{C5164E88-8AFE-521F-F8CE-9943D1E2D3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6551" r="3926"/>
          <a:stretch>
            <a:fillRect/>
          </a:stretch>
        </p:blipFill>
        <p:spPr bwMode="auto">
          <a:xfrm>
            <a:off x="914230" y="4326476"/>
            <a:ext cx="3073244" cy="200333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Box 3">
            <a:extLst>
              <a:ext uri="{FF2B5EF4-FFF2-40B4-BE49-F238E27FC236}">
                <a16:creationId xmlns:a16="http://schemas.microsoft.com/office/drawing/2014/main" id="{93C6F70E-829B-D340-9D9F-69532FB955DF}"/>
              </a:ext>
            </a:extLst>
          </p:cNvPr>
          <p:cNvSpPr txBox="1">
            <a:spLocks noChangeArrowheads="1"/>
          </p:cNvSpPr>
          <p:nvPr/>
        </p:nvSpPr>
        <p:spPr bwMode="auto">
          <a:xfrm>
            <a:off x="1179019" y="3359452"/>
            <a:ext cx="21474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1600" u="sng">
                <a:latin typeface="Arial"/>
                <a:cs typeface="Arial"/>
              </a:rPr>
              <a:t>BENZODIAZEPINES</a:t>
            </a:r>
          </a:p>
          <a:p>
            <a:pPr algn="ctr"/>
            <a:r>
              <a:rPr lang="en-GB" altLang="en-US" sz="1600">
                <a:latin typeface="Arial"/>
                <a:cs typeface="Arial"/>
              </a:rPr>
              <a:t>41% Grampian</a:t>
            </a:r>
          </a:p>
          <a:p>
            <a:pPr algn="ctr"/>
            <a:r>
              <a:rPr lang="en-GB" altLang="en-US" sz="1600">
                <a:latin typeface="Arial"/>
                <a:cs typeface="Arial"/>
              </a:rPr>
              <a:t> 57% Scotland</a:t>
            </a:r>
          </a:p>
        </p:txBody>
      </p:sp>
      <p:sp>
        <p:nvSpPr>
          <p:cNvPr id="17418" name="TextBox 9">
            <a:extLst>
              <a:ext uri="{FF2B5EF4-FFF2-40B4-BE49-F238E27FC236}">
                <a16:creationId xmlns:a16="http://schemas.microsoft.com/office/drawing/2014/main" id="{46672A5C-4AC0-2B25-A94D-802B623B8D2B}"/>
              </a:ext>
            </a:extLst>
          </p:cNvPr>
          <p:cNvSpPr txBox="1">
            <a:spLocks noChangeArrowheads="1"/>
          </p:cNvSpPr>
          <p:nvPr/>
        </p:nvSpPr>
        <p:spPr bwMode="auto">
          <a:xfrm>
            <a:off x="8491300" y="3003103"/>
            <a:ext cx="2523643"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u="sng"/>
              <a:t>ALCOHOL</a:t>
            </a:r>
          </a:p>
          <a:p>
            <a:pPr algn="ctr"/>
            <a:r>
              <a:rPr lang="en-GB" altLang="en-US"/>
              <a:t>16% Grampian</a:t>
            </a:r>
          </a:p>
          <a:p>
            <a:pPr algn="ctr"/>
            <a:r>
              <a:rPr lang="en-GB" altLang="en-US"/>
              <a:t>12% Scotland</a:t>
            </a:r>
          </a:p>
        </p:txBody>
      </p:sp>
      <p:sp>
        <p:nvSpPr>
          <p:cNvPr id="17419" name="TextBox 10">
            <a:extLst>
              <a:ext uri="{FF2B5EF4-FFF2-40B4-BE49-F238E27FC236}">
                <a16:creationId xmlns:a16="http://schemas.microsoft.com/office/drawing/2014/main" id="{2BD5076D-0B9C-CF30-90F0-77A64D242571}"/>
              </a:ext>
            </a:extLst>
          </p:cNvPr>
          <p:cNvSpPr txBox="1">
            <a:spLocks noChangeArrowheads="1"/>
          </p:cNvSpPr>
          <p:nvPr/>
        </p:nvSpPr>
        <p:spPr bwMode="auto">
          <a:xfrm>
            <a:off x="1260964" y="5204167"/>
            <a:ext cx="2387412"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u="sng">
                <a:latin typeface="Arial"/>
                <a:cs typeface="Arial"/>
              </a:rPr>
              <a:t>GABAPENTINOIDS</a:t>
            </a:r>
          </a:p>
          <a:p>
            <a:pPr algn="ctr"/>
            <a:r>
              <a:rPr lang="en-GB" altLang="en-US">
                <a:latin typeface="Arial"/>
                <a:cs typeface="Arial"/>
              </a:rPr>
              <a:t>28% Grampian</a:t>
            </a:r>
          </a:p>
          <a:p>
            <a:pPr algn="ctr"/>
            <a:r>
              <a:rPr lang="en-GB" altLang="en-US">
                <a:latin typeface="Arial"/>
                <a:cs typeface="Arial"/>
              </a:rPr>
              <a:t>35% Scotland</a:t>
            </a:r>
          </a:p>
        </p:txBody>
      </p:sp>
      <p:pic>
        <p:nvPicPr>
          <p:cNvPr id="17421" name="Picture 13">
            <a:extLst>
              <a:ext uri="{FF2B5EF4-FFF2-40B4-BE49-F238E27FC236}">
                <a16:creationId xmlns:a16="http://schemas.microsoft.com/office/drawing/2014/main" id="{8EE43678-7A26-903B-D359-2C23CA308D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6978" r="29845"/>
          <a:stretch>
            <a:fillRect/>
          </a:stretch>
        </p:blipFill>
        <p:spPr bwMode="auto">
          <a:xfrm>
            <a:off x="9791688" y="4320727"/>
            <a:ext cx="1609214" cy="210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Box 14">
            <a:extLst>
              <a:ext uri="{FF2B5EF4-FFF2-40B4-BE49-F238E27FC236}">
                <a16:creationId xmlns:a16="http://schemas.microsoft.com/office/drawing/2014/main" id="{6A2A8782-7CC1-1CE4-CDD7-3398E34ABDD0}"/>
              </a:ext>
            </a:extLst>
          </p:cNvPr>
          <p:cNvSpPr txBox="1">
            <a:spLocks noChangeArrowheads="1"/>
          </p:cNvSpPr>
          <p:nvPr/>
        </p:nvSpPr>
        <p:spPr bwMode="auto">
          <a:xfrm>
            <a:off x="8480686" y="5196696"/>
            <a:ext cx="253709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u="sng">
                <a:latin typeface="Arial"/>
                <a:cs typeface="Arial"/>
              </a:rPr>
              <a:t>COCAINE</a:t>
            </a:r>
          </a:p>
          <a:p>
            <a:pPr algn="ctr"/>
            <a:r>
              <a:rPr lang="en-GB" altLang="en-US">
                <a:latin typeface="Arial"/>
                <a:cs typeface="Arial"/>
              </a:rPr>
              <a:t>50% Grampian </a:t>
            </a:r>
            <a:endParaRPr lang="en-GB" altLang="en-US">
              <a:cs typeface="Arial"/>
            </a:endParaRPr>
          </a:p>
          <a:p>
            <a:pPr algn="ctr"/>
            <a:r>
              <a:rPr lang="en-GB" altLang="en-US">
                <a:latin typeface="Arial"/>
                <a:cs typeface="Arial"/>
              </a:rPr>
              <a:t>35% Scotland</a:t>
            </a:r>
          </a:p>
        </p:txBody>
      </p:sp>
      <p:pic>
        <p:nvPicPr>
          <p:cNvPr id="4" name="Picture 3"/>
          <p:cNvPicPr>
            <a:picLocks noChangeAspect="1"/>
          </p:cNvPicPr>
          <p:nvPr/>
        </p:nvPicPr>
        <p:blipFill>
          <a:blip r:embed="rId9"/>
          <a:stretch>
            <a:fillRect/>
          </a:stretch>
        </p:blipFill>
        <p:spPr>
          <a:xfrm>
            <a:off x="4681309" y="3217183"/>
            <a:ext cx="2900218" cy="2358495"/>
          </a:xfrm>
          <a:prstGeom prst="rect">
            <a:avLst/>
          </a:prstGeom>
        </p:spPr>
      </p:pic>
      <p:sp>
        <p:nvSpPr>
          <p:cNvPr id="3" name="TextBox 3">
            <a:extLst>
              <a:ext uri="{FF2B5EF4-FFF2-40B4-BE49-F238E27FC236}">
                <a16:creationId xmlns:a16="http://schemas.microsoft.com/office/drawing/2014/main" id="{ABE94B3F-540B-8874-C982-CD23607F3CCF}"/>
              </a:ext>
            </a:extLst>
          </p:cNvPr>
          <p:cNvSpPr txBox="1">
            <a:spLocks noChangeArrowheads="1"/>
          </p:cNvSpPr>
          <p:nvPr/>
        </p:nvSpPr>
        <p:spPr bwMode="auto">
          <a:xfrm>
            <a:off x="5057712" y="4463949"/>
            <a:ext cx="2285227"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ctr"/>
            <a:r>
              <a:rPr lang="en-GB" altLang="en-US" u="sng">
                <a:latin typeface="Arial"/>
                <a:cs typeface="Arial"/>
              </a:rPr>
              <a:t>OPIOIDS</a:t>
            </a:r>
          </a:p>
          <a:p>
            <a:pPr algn="ctr"/>
            <a:r>
              <a:rPr lang="en-GB" altLang="en-US">
                <a:latin typeface="Arial"/>
                <a:cs typeface="Arial"/>
              </a:rPr>
              <a:t>77% Grampian</a:t>
            </a:r>
          </a:p>
          <a:p>
            <a:pPr algn="ctr"/>
            <a:r>
              <a:rPr lang="en-GB" altLang="en-US">
                <a:latin typeface="Arial"/>
                <a:cs typeface="Arial"/>
              </a:rPr>
              <a:t> 82% Scotland</a:t>
            </a:r>
          </a:p>
        </p:txBody>
      </p:sp>
      <p:sp>
        <p:nvSpPr>
          <p:cNvPr id="6" name="Rectangle 5">
            <a:extLst>
              <a:ext uri="{FF2B5EF4-FFF2-40B4-BE49-F238E27FC236}">
                <a16:creationId xmlns:a16="http://schemas.microsoft.com/office/drawing/2014/main" id="{04E9DBD1-616F-F0E5-EC3A-332991AC46A5}"/>
              </a:ext>
            </a:extLst>
          </p:cNvPr>
          <p:cNvSpPr>
            <a:spLocks noGrp="1" noChangeArrowheads="1"/>
          </p:cNvSpPr>
          <p:nvPr/>
        </p:nvSpPr>
        <p:spPr bwMode="auto">
          <a:xfrm>
            <a:off x="4999183" y="4681315"/>
            <a:ext cx="2193495" cy="24495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4450" indent="0" eaLnBrk="1" hangingPunct="1">
              <a:lnSpc>
                <a:spcPct val="90000"/>
              </a:lnSpc>
              <a:buClr>
                <a:schemeClr val="tx2"/>
              </a:buClr>
              <a:buNone/>
            </a:pPr>
            <a:endParaRPr lang="en-US" altLang="en-US" sz="1700">
              <a:ea typeface="Calibri"/>
              <a:cs typeface="Calibri"/>
            </a:endParaRPr>
          </a:p>
          <a:p>
            <a:pPr indent="-228600">
              <a:lnSpc>
                <a:spcPct val="90000"/>
              </a:lnSpc>
              <a:buClr>
                <a:schemeClr val="tx2"/>
              </a:buClr>
              <a:buFont typeface="Arial" panose="020B0604020202020204" pitchFamily="34" charset="0"/>
              <a:buChar char="•"/>
            </a:pPr>
            <a:endParaRPr lang="en-US" altLang="en-US" sz="1700">
              <a:ea typeface="Calibri"/>
              <a:cs typeface="Calibri"/>
            </a:endParaRPr>
          </a:p>
          <a:p>
            <a:pPr indent="-228600">
              <a:lnSpc>
                <a:spcPct val="90000"/>
              </a:lnSpc>
              <a:buClr>
                <a:srgbClr val="44546A"/>
              </a:buClr>
              <a:buFont typeface="Arial" panose="020B0604020202020204" pitchFamily="34" charset="0"/>
              <a:buChar char="•"/>
            </a:pPr>
            <a:endParaRPr lang="en-US" altLang="en-US" sz="1700" b="1">
              <a:ea typeface="Calibri"/>
              <a:cs typeface="Calibri"/>
            </a:endParaRPr>
          </a:p>
        </p:txBody>
      </p:sp>
    </p:spTree>
    <p:custDataLst>
      <p:tags r:id="rId1"/>
    </p:custDataLst>
    <p:extLst>
      <p:ext uri="{BB962C8B-B14F-4D97-AF65-F5344CB8AC3E}">
        <p14:creationId xmlns:p14="http://schemas.microsoft.com/office/powerpoint/2010/main" val="451137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04B282-413D-FC25-DF4E-78C96CF3B037}"/>
              </a:ext>
            </a:extLst>
          </p:cNvPr>
          <p:cNvSpPr>
            <a:spLocks noGrp="1"/>
          </p:cNvSpPr>
          <p:nvPr>
            <p:ph type="title"/>
          </p:nvPr>
        </p:nvSpPr>
        <p:spPr>
          <a:xfrm>
            <a:off x="479394" y="1070800"/>
            <a:ext cx="3939688" cy="5583126"/>
          </a:xfrm>
        </p:spPr>
        <p:txBody>
          <a:bodyPr>
            <a:normAutofit/>
          </a:bodyPr>
          <a:lstStyle/>
          <a:p>
            <a:pPr algn="r"/>
            <a:r>
              <a:rPr lang="en-GB" sz="6200">
                <a:ea typeface="Calibri Light"/>
                <a:cs typeface="Calibri Light"/>
              </a:rPr>
              <a:t>Why Community Pharmacy</a:t>
            </a:r>
            <a:endParaRPr lang="en-GB" sz="620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788804C-C558-3404-D268-D90DCEBC6EEC}"/>
              </a:ext>
            </a:extLst>
          </p:cNvPr>
          <p:cNvGraphicFramePr>
            <a:graphicFrameLocks noGrp="1"/>
          </p:cNvGraphicFramePr>
          <p:nvPr>
            <p:ph idx="1"/>
            <p:extLst>
              <p:ext uri="{D42A27DB-BD31-4B8C-83A1-F6EECF244321}">
                <p14:modId xmlns:p14="http://schemas.microsoft.com/office/powerpoint/2010/main" val="376839629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31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AB0BF1-71C5-403C-BE9B-224C2A9720EC}"/>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ea typeface="Calibri Light"/>
                <a:cs typeface="Calibri Light"/>
              </a:rPr>
              <a:t>Why Community Pharmacy</a:t>
            </a:r>
            <a:endParaRPr lang="en-GB" sz="4000">
              <a:solidFill>
                <a:srgbClr val="FFFFFF"/>
              </a:solidFill>
            </a:endParaRPr>
          </a:p>
        </p:txBody>
      </p:sp>
      <p:graphicFrame>
        <p:nvGraphicFramePr>
          <p:cNvPr id="5" name="Content Placeholder 2">
            <a:extLst>
              <a:ext uri="{FF2B5EF4-FFF2-40B4-BE49-F238E27FC236}">
                <a16:creationId xmlns:a16="http://schemas.microsoft.com/office/drawing/2014/main" id="{10790A58-124F-15DC-F0D8-84F6711B0AA6}"/>
              </a:ext>
            </a:extLst>
          </p:cNvPr>
          <p:cNvGraphicFramePr>
            <a:graphicFrameLocks noGrp="1"/>
          </p:cNvGraphicFramePr>
          <p:nvPr>
            <p:ph idx="1"/>
            <p:extLst>
              <p:ext uri="{D42A27DB-BD31-4B8C-83A1-F6EECF244321}">
                <p14:modId xmlns:p14="http://schemas.microsoft.com/office/powerpoint/2010/main" val="60686444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7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410C-5D23-D963-5067-DEA3C13E120E}"/>
              </a:ext>
            </a:extLst>
          </p:cNvPr>
          <p:cNvSpPr>
            <a:spLocks noGrp="1"/>
          </p:cNvSpPr>
          <p:nvPr>
            <p:ph type="title"/>
          </p:nvPr>
        </p:nvSpPr>
        <p:spPr>
          <a:xfrm>
            <a:off x="644790" y="639520"/>
            <a:ext cx="10259291" cy="1719072"/>
          </a:xfrm>
        </p:spPr>
        <p:txBody>
          <a:bodyPr vert="horz" lIns="91440" tIns="45720" rIns="91440" bIns="45720" rtlCol="0" anchor="b">
            <a:normAutofit/>
          </a:bodyPr>
          <a:lstStyle/>
          <a:p>
            <a:r>
              <a:rPr lang="en-US" sz="5400"/>
              <a:t>What Will We Cover?</a:t>
            </a:r>
            <a:endParaRPr lang="en-US" sz="5400" kern="1200">
              <a:latin typeface="+mj-lt"/>
              <a:ea typeface="Calibri Light"/>
              <a:cs typeface="Calibri Light"/>
            </a:endParaRPr>
          </a:p>
        </p:txBody>
      </p:sp>
      <p:sp>
        <p:nvSpPr>
          <p:cNvPr id="9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78ECF4-DC62-508C-2144-1D8AA53939EA}"/>
              </a:ext>
            </a:extLst>
          </p:cNvPr>
          <p:cNvSpPr txBox="1"/>
          <p:nvPr/>
        </p:nvSpPr>
        <p:spPr>
          <a:xfrm>
            <a:off x="803563" y="3075708"/>
            <a:ext cx="9739745"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just"/>
            <a:endParaRPr lang="en-GB" sz="2000">
              <a:latin typeface="Calibri"/>
              <a:ea typeface="Calibri"/>
              <a:cs typeface="Arial"/>
            </a:endParaRPr>
          </a:p>
          <a:p>
            <a:pPr marL="342900" lvl="1" indent="-342900" algn="just">
              <a:buFont typeface="Arial"/>
              <a:buChar char="•"/>
            </a:pPr>
            <a:r>
              <a:rPr lang="en-GB" sz="2000">
                <a:latin typeface="Calibri"/>
                <a:ea typeface="Calibri"/>
                <a:cs typeface="Arial"/>
              </a:rPr>
              <a:t>Information on </a:t>
            </a:r>
            <a:r>
              <a:rPr lang="en-GB" sz="2000" err="1">
                <a:latin typeface="Calibri"/>
                <a:ea typeface="Calibri"/>
                <a:cs typeface="Arial"/>
              </a:rPr>
              <a:t>Nitazenes</a:t>
            </a:r>
            <a:r>
              <a:rPr lang="en-GB" sz="2000">
                <a:latin typeface="Calibri"/>
                <a:ea typeface="Calibri"/>
                <a:cs typeface="Arial"/>
              </a:rPr>
              <a:t>, increase in fatal and non-fatal overdoses across Scotland</a:t>
            </a:r>
            <a:endParaRPr lang="en-US" sz="2000">
              <a:ea typeface="Calibri"/>
              <a:cs typeface="Arial" panose="020B0604020202020204" pitchFamily="34" charset="0"/>
            </a:endParaRPr>
          </a:p>
          <a:p>
            <a:pPr marL="342900" indent="-342900" algn="just">
              <a:buFont typeface="Arial"/>
              <a:buChar char="•"/>
            </a:pPr>
            <a:r>
              <a:rPr lang="en-GB" sz="2000">
                <a:latin typeface="Calibri"/>
                <a:ea typeface="Calibri"/>
                <a:cs typeface="Arial"/>
              </a:rPr>
              <a:t>What is Naloxone and why is it important</a:t>
            </a:r>
            <a:endParaRPr lang="en-GB" sz="2000">
              <a:latin typeface="Calibri"/>
              <a:ea typeface="Calibri"/>
              <a:cs typeface="Arial" panose="020B0604020202020204" pitchFamily="34" charset="0"/>
            </a:endParaRPr>
          </a:p>
          <a:p>
            <a:pPr marL="342900" indent="-342900" algn="just">
              <a:buFont typeface="Arial"/>
              <a:buChar char="•"/>
            </a:pPr>
            <a:r>
              <a:rPr lang="en-GB" sz="2000">
                <a:latin typeface="Calibri"/>
                <a:ea typeface="Calibri"/>
                <a:cs typeface="Arial"/>
              </a:rPr>
              <a:t>Why is Community Pharmacy so important</a:t>
            </a:r>
            <a:endParaRPr lang="en-GB" sz="2000">
              <a:latin typeface="Calibri"/>
              <a:ea typeface="Calibri"/>
              <a:cs typeface="Arial" panose="020B0604020202020204" pitchFamily="34" charset="0"/>
            </a:endParaRPr>
          </a:p>
          <a:p>
            <a:pPr marL="342900" indent="-342900" algn="just">
              <a:buFont typeface="Arial"/>
              <a:buChar char="•"/>
            </a:pPr>
            <a:r>
              <a:rPr lang="en-GB" sz="2000">
                <a:latin typeface="Calibri"/>
                <a:ea typeface="Calibri"/>
                <a:cs typeface="Arial"/>
              </a:rPr>
              <a:t>The two community pharmacy naloxone services</a:t>
            </a:r>
            <a:endParaRPr lang="en-GB" sz="2000">
              <a:latin typeface="Calibri"/>
              <a:ea typeface="Calibri"/>
              <a:cs typeface="Arial" panose="020B0604020202020204" pitchFamily="34" charset="0"/>
            </a:endParaRPr>
          </a:p>
          <a:p>
            <a:pPr marL="342900" indent="-342900" algn="just">
              <a:buFont typeface="Arial"/>
              <a:buChar char="•"/>
            </a:pPr>
            <a:r>
              <a:rPr lang="en-GB" sz="2000">
                <a:latin typeface="Calibri"/>
                <a:ea typeface="Calibri"/>
                <a:cs typeface="Arial"/>
              </a:rPr>
              <a:t>How to make and record a Naloxone supply</a:t>
            </a:r>
            <a:endParaRPr lang="en-GB" sz="2000">
              <a:latin typeface="Calibri"/>
              <a:ea typeface="Calibri"/>
              <a:cs typeface="Arial" panose="020B0604020202020204" pitchFamily="34" charset="0"/>
            </a:endParaRPr>
          </a:p>
          <a:p>
            <a:pPr marL="342900" indent="-342900" algn="just">
              <a:buFont typeface="Arial"/>
              <a:buChar char="•"/>
            </a:pPr>
            <a:r>
              <a:rPr lang="en-GB" sz="2000">
                <a:latin typeface="Calibri"/>
                <a:ea typeface="Calibri"/>
                <a:cs typeface="Arial"/>
              </a:rPr>
              <a:t>Community pharmacy experience</a:t>
            </a:r>
            <a:endParaRPr lang="en-GB" sz="2000">
              <a:latin typeface="Calibri"/>
              <a:ea typeface="Calibri"/>
              <a:cs typeface="Arial" panose="020B0604020202020204" pitchFamily="34" charset="0"/>
            </a:endParaRPr>
          </a:p>
          <a:p>
            <a:pPr marL="285750" indent="-285750">
              <a:buFont typeface="Arial"/>
              <a:buChar char="•"/>
            </a:pPr>
            <a:endParaRPr lang="en-GB" sz="2000">
              <a:latin typeface="Calibri"/>
              <a:ea typeface="Calibri"/>
              <a:cs typeface="Arial"/>
            </a:endParaRPr>
          </a:p>
          <a:p>
            <a:pPr algn="l"/>
            <a:endParaRPr lang="en-GB">
              <a:cs typeface="Arial"/>
            </a:endParaRPr>
          </a:p>
        </p:txBody>
      </p:sp>
      <p:pic>
        <p:nvPicPr>
          <p:cNvPr id="3" name="Picture 2" descr="A blue and white spray bottle&#10;&#10;AI-generated content may be incorrect.">
            <a:extLst>
              <a:ext uri="{FF2B5EF4-FFF2-40B4-BE49-F238E27FC236}">
                <a16:creationId xmlns:a16="http://schemas.microsoft.com/office/drawing/2014/main" id="{29CBD006-FAF3-B216-C94A-8BDC6A3D7C98}"/>
              </a:ext>
            </a:extLst>
          </p:cNvPr>
          <p:cNvPicPr>
            <a:picLocks noChangeAspect="1"/>
          </p:cNvPicPr>
          <p:nvPr/>
        </p:nvPicPr>
        <p:blipFill>
          <a:blip r:embed="rId3"/>
          <a:stretch>
            <a:fillRect/>
          </a:stretch>
        </p:blipFill>
        <p:spPr>
          <a:xfrm>
            <a:off x="9175629" y="837032"/>
            <a:ext cx="2711571" cy="1963409"/>
          </a:xfrm>
          <a:prstGeom prst="rect">
            <a:avLst/>
          </a:prstGeom>
        </p:spPr>
      </p:pic>
    </p:spTree>
    <p:extLst>
      <p:ext uri="{BB962C8B-B14F-4D97-AF65-F5344CB8AC3E}">
        <p14:creationId xmlns:p14="http://schemas.microsoft.com/office/powerpoint/2010/main" val="112384583"/>
      </p:ext>
    </p:extLst>
  </p:cSld>
  <p:clrMapOvr>
    <a:masterClrMapping/>
  </p:clrMapOvr>
  <p:extLst>
    <p:ext uri="{6950BFC3-D8DA-4A85-94F7-54DA5524770B}">
      <p188:commentRel xmlns:p188="http://schemas.microsoft.com/office/powerpoint/2018/8/main" xmlns="" r:id="rId4"/>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0F1E9-5EBE-C51B-54BF-E5EEE244ED15}"/>
              </a:ext>
            </a:extLst>
          </p:cNvPr>
          <p:cNvSpPr>
            <a:spLocks noGrp="1"/>
          </p:cNvSpPr>
          <p:nvPr>
            <p:ph type="title"/>
          </p:nvPr>
        </p:nvSpPr>
        <p:spPr>
          <a:xfrm>
            <a:off x="686834" y="1153572"/>
            <a:ext cx="3200400" cy="4461163"/>
          </a:xfrm>
        </p:spPr>
        <p:txBody>
          <a:bodyPr>
            <a:normAutofit/>
          </a:bodyPr>
          <a:lstStyle/>
          <a:p>
            <a:r>
              <a:rPr lang="en-GB" sz="3700">
                <a:solidFill>
                  <a:srgbClr val="FFFFFF"/>
                </a:solidFill>
                <a:ea typeface="Calibri Light"/>
                <a:cs typeface="Calibri Light"/>
              </a:rPr>
              <a:t>We really need more supplies of Naloxone to be issued from Community Pharmacies</a:t>
            </a:r>
            <a:endParaRPr lang="en-GB"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38F49BC-68D4-05F6-4025-AAEA762C9B97}"/>
              </a:ext>
            </a:extLst>
          </p:cNvPr>
          <p:cNvSpPr>
            <a:spLocks noGrp="1"/>
          </p:cNvSpPr>
          <p:nvPr>
            <p:ph idx="1"/>
          </p:nvPr>
        </p:nvSpPr>
        <p:spPr>
          <a:xfrm>
            <a:off x="4447308" y="591344"/>
            <a:ext cx="6906491" cy="5585619"/>
          </a:xfrm>
        </p:spPr>
        <p:txBody>
          <a:bodyPr vert="horz" lIns="91440" tIns="45720" rIns="91440" bIns="45720" rtlCol="0" anchor="ctr">
            <a:normAutofit fontScale="92500" lnSpcReduction="10000"/>
          </a:bodyPr>
          <a:lstStyle/>
          <a:p>
            <a:r>
              <a:rPr lang="en-GB" sz="2600">
                <a:ea typeface="Calibri"/>
                <a:cs typeface="Calibri"/>
              </a:rPr>
              <a:t>Total number of pharmacies in NHS Grampian is 130 (125 signed up to level 1 SMS SLA)</a:t>
            </a:r>
          </a:p>
          <a:p>
            <a:r>
              <a:rPr lang="en-GB" sz="2600">
                <a:ea typeface="Calibri"/>
                <a:cs typeface="Calibri"/>
              </a:rPr>
              <a:t>The number of pharmacies that have recorded making a supply of naloxone to anyone in the past 12 months is only 17 (data extracted from NEO)</a:t>
            </a:r>
          </a:p>
          <a:p>
            <a:r>
              <a:rPr lang="en-GB" sz="2600">
                <a:ea typeface="Calibri"/>
                <a:cs typeface="Calibri"/>
              </a:rPr>
              <a:t>9 Pharmacies in City, 7 in Aberdeenshire and only one pharmacy in Moray</a:t>
            </a:r>
          </a:p>
          <a:p>
            <a:r>
              <a:rPr lang="en-GB" sz="2600">
                <a:ea typeface="Calibri"/>
                <a:cs typeface="Calibri"/>
              </a:rPr>
              <a:t>Number of Pharmacies that provide Needle Exchange in Grampian is currently 27, of those only 15 have recorded making a supply of naloxone in the last year</a:t>
            </a:r>
          </a:p>
          <a:p>
            <a:r>
              <a:rPr lang="en-GB" sz="2600" err="1">
                <a:ea typeface="Calibri"/>
                <a:cs typeface="Calibri"/>
              </a:rPr>
              <a:t>Therer</a:t>
            </a:r>
            <a:r>
              <a:rPr lang="en-GB" sz="2600">
                <a:ea typeface="Calibri"/>
                <a:cs typeface="Calibri"/>
              </a:rPr>
              <a:t> are over 2000 patients on ORT in Moray, City and Shire </a:t>
            </a:r>
          </a:p>
          <a:p>
            <a:r>
              <a:rPr lang="en-GB" sz="2600">
                <a:ea typeface="Calibri"/>
                <a:cs typeface="Calibri"/>
              </a:rPr>
              <a:t> Its not just patients that are on ORT that are at risk of opioid OD, this does not include those that might witness an OD </a:t>
            </a:r>
            <a:r>
              <a:rPr lang="en-GB" sz="2600" err="1">
                <a:ea typeface="Calibri"/>
                <a:cs typeface="Calibri"/>
              </a:rPr>
              <a:t>e.g</a:t>
            </a:r>
            <a:r>
              <a:rPr lang="en-GB" sz="2600">
                <a:ea typeface="Calibri"/>
                <a:cs typeface="Calibri"/>
              </a:rPr>
              <a:t> family and friends... </a:t>
            </a:r>
            <a:endParaRPr lang="en-GB"/>
          </a:p>
        </p:txBody>
      </p:sp>
    </p:spTree>
    <p:extLst>
      <p:ext uri="{BB962C8B-B14F-4D97-AF65-F5344CB8AC3E}">
        <p14:creationId xmlns:p14="http://schemas.microsoft.com/office/powerpoint/2010/main" val="31217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CA493-17FA-EC90-D8DD-6F1B0DDCC60F}"/>
              </a:ext>
            </a:extLst>
          </p:cNvPr>
          <p:cNvSpPr>
            <a:spLocks noGrp="1"/>
          </p:cNvSpPr>
          <p:nvPr>
            <p:ph type="title"/>
          </p:nvPr>
        </p:nvSpPr>
        <p:spPr>
          <a:xfrm>
            <a:off x="1171074" y="1396686"/>
            <a:ext cx="3240506" cy="4064628"/>
          </a:xfrm>
        </p:spPr>
        <p:txBody>
          <a:bodyPr>
            <a:normAutofit/>
          </a:bodyPr>
          <a:lstStyle/>
          <a:p>
            <a:r>
              <a:rPr lang="en-GB">
                <a:solidFill>
                  <a:srgbClr val="FFFFFF"/>
                </a:solidFill>
                <a:ea typeface="Calibri Light"/>
                <a:cs typeface="Calibri Light"/>
              </a:rPr>
              <a:t>Time to find out more about Naloxone</a:t>
            </a:r>
          </a:p>
        </p:txBody>
      </p:sp>
      <p:sp>
        <p:nvSpPr>
          <p:cNvPr id="30" name="Arc 29">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7F3FB5B-6935-3293-0247-7BBB9A83CE96}"/>
              </a:ext>
            </a:extLst>
          </p:cNvPr>
          <p:cNvSpPr>
            <a:spLocks noGrp="1"/>
          </p:cNvSpPr>
          <p:nvPr>
            <p:ph idx="1"/>
          </p:nvPr>
        </p:nvSpPr>
        <p:spPr>
          <a:xfrm>
            <a:off x="5370153" y="1526033"/>
            <a:ext cx="5536397" cy="3935281"/>
          </a:xfrm>
        </p:spPr>
        <p:txBody>
          <a:bodyPr vert="horz" lIns="91440" tIns="45720" rIns="91440" bIns="45720" rtlCol="0">
            <a:normAutofit/>
          </a:bodyPr>
          <a:lstStyle/>
          <a:p>
            <a:r>
              <a:rPr lang="en-GB">
                <a:ea typeface="Calibri"/>
                <a:cs typeface="Calibri"/>
              </a:rPr>
              <a:t>Bethany Potter, Specialist Pharmacist with Aberdeen City </a:t>
            </a:r>
          </a:p>
          <a:p>
            <a:r>
              <a:rPr lang="en-GB">
                <a:ea typeface="Calibri"/>
                <a:cs typeface="Calibri"/>
              </a:rPr>
              <a:t>Based </a:t>
            </a:r>
            <a:r>
              <a:rPr lang="en-GB" err="1">
                <a:ea typeface="Calibri"/>
                <a:cs typeface="Calibri"/>
              </a:rPr>
              <a:t>Timmermarket</a:t>
            </a:r>
          </a:p>
        </p:txBody>
      </p:sp>
    </p:spTree>
    <p:extLst>
      <p:ext uri="{BB962C8B-B14F-4D97-AF65-F5344CB8AC3E}">
        <p14:creationId xmlns:p14="http://schemas.microsoft.com/office/powerpoint/2010/main" val="2074792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2" name="Rectangle 181">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A0F81-365F-3714-D185-DA27175CB467}"/>
              </a:ext>
            </a:extLst>
          </p:cNvPr>
          <p:cNvSpPr>
            <a:spLocks noGrp="1"/>
          </p:cNvSpPr>
          <p:nvPr>
            <p:ph type="title"/>
          </p:nvPr>
        </p:nvSpPr>
        <p:spPr>
          <a:xfrm>
            <a:off x="572493" y="238539"/>
            <a:ext cx="11018520" cy="1434415"/>
          </a:xfrm>
        </p:spPr>
        <p:txBody>
          <a:bodyPr anchor="b">
            <a:normAutofit/>
          </a:bodyPr>
          <a:lstStyle/>
          <a:p>
            <a:r>
              <a:rPr lang="en-GB" sz="5400">
                <a:cs typeface="Calibri Light"/>
              </a:rPr>
              <a:t>What Is Naloxone?</a:t>
            </a:r>
            <a:endParaRPr lang="en-GB" sz="5400"/>
          </a:p>
        </p:txBody>
      </p:sp>
      <p:sp>
        <p:nvSpPr>
          <p:cNvPr id="18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descr="A close-up of a medicine box&#10;&#10;Description automatically generated">
            <a:extLst>
              <a:ext uri="{FF2B5EF4-FFF2-40B4-BE49-F238E27FC236}">
                <a16:creationId xmlns:a16="http://schemas.microsoft.com/office/drawing/2014/main" id="{D1BB3470-A977-FFEB-C0FD-63C34E658C59}"/>
              </a:ext>
            </a:extLst>
          </p:cNvPr>
          <p:cNvPicPr>
            <a:picLocks noChangeAspect="1"/>
          </p:cNvPicPr>
          <p:nvPr/>
        </p:nvPicPr>
        <p:blipFill rotWithShape="1">
          <a:blip r:embed="rId2"/>
          <a:srcRect t="13380" r="2" b="2"/>
          <a:stretch/>
        </p:blipFill>
        <p:spPr>
          <a:xfrm>
            <a:off x="7675658" y="2093976"/>
            <a:ext cx="3941064" cy="4096512"/>
          </a:xfrm>
          <a:prstGeom prst="rect">
            <a:avLst/>
          </a:prstGeom>
        </p:spPr>
      </p:pic>
      <p:graphicFrame>
        <p:nvGraphicFramePr>
          <p:cNvPr id="5" name="Content Placeholder 2">
            <a:extLst>
              <a:ext uri="{FF2B5EF4-FFF2-40B4-BE49-F238E27FC236}">
                <a16:creationId xmlns:a16="http://schemas.microsoft.com/office/drawing/2014/main" id="{0236FADB-B73D-3A28-955B-E6DCF63DDEA7}"/>
              </a:ext>
            </a:extLst>
          </p:cNvPr>
          <p:cNvGraphicFramePr>
            <a:graphicFrameLocks noGrp="1"/>
          </p:cNvGraphicFramePr>
          <p:nvPr>
            <p:ph idx="1"/>
            <p:extLst>
              <p:ext uri="{D42A27DB-BD31-4B8C-83A1-F6EECF244321}">
                <p14:modId xmlns:p14="http://schemas.microsoft.com/office/powerpoint/2010/main" val="3699197311"/>
              </p:ext>
            </p:extLst>
          </p:nvPr>
        </p:nvGraphicFramePr>
        <p:xfrm>
          <a:off x="476037" y="1945924"/>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591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20D906-8692-C64A-9C31-B5567E3BE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F72B43-3613-D69B-6959-67B432291C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8247A-C1C5-507B-707C-30D57CE4D041}"/>
              </a:ext>
            </a:extLst>
          </p:cNvPr>
          <p:cNvSpPr>
            <a:spLocks noGrp="1"/>
          </p:cNvSpPr>
          <p:nvPr>
            <p:ph type="title"/>
          </p:nvPr>
        </p:nvSpPr>
        <p:spPr>
          <a:xfrm>
            <a:off x="635000" y="640823"/>
            <a:ext cx="3418659" cy="5583148"/>
          </a:xfrm>
        </p:spPr>
        <p:txBody>
          <a:bodyPr anchor="ctr">
            <a:normAutofit fontScale="90000"/>
          </a:bodyPr>
          <a:lstStyle/>
          <a:p>
            <a:r>
              <a:rPr lang="en-US" sz="3400">
                <a:ea typeface="Calibri Light"/>
                <a:cs typeface="Calibri Light"/>
              </a:rPr>
              <a:t>WHO CAN HAVE A SUPPLY OF NALOXONE?</a:t>
            </a:r>
            <a:br>
              <a:rPr lang="en-US" sz="3400">
                <a:ea typeface="Calibri Light"/>
                <a:cs typeface="Calibri Light"/>
              </a:rPr>
            </a:br>
            <a:r>
              <a:rPr lang="en-US" sz="3400">
                <a:ea typeface="Calibri Light"/>
                <a:cs typeface="Calibri Light"/>
              </a:rPr>
              <a:t/>
            </a:r>
            <a:br>
              <a:rPr lang="en-US" sz="3400">
                <a:ea typeface="Calibri Light"/>
                <a:cs typeface="Calibri Light"/>
              </a:rPr>
            </a:br>
            <a:r>
              <a:rPr lang="en-GB" sz="3400">
                <a:solidFill>
                  <a:srgbClr val="FF0000"/>
                </a:solidFill>
                <a:latin typeface="Calibri"/>
                <a:ea typeface="Calibri"/>
                <a:cs typeface="Calibri"/>
              </a:rPr>
              <a:t>Anyone Who is at Risk of, or Might Witness an Opioid Overdose.</a:t>
            </a:r>
            <a:r>
              <a:rPr lang="en-US" sz="3400">
                <a:latin typeface="Calibri"/>
                <a:ea typeface="Calibri"/>
                <a:cs typeface="Calibri"/>
              </a:rPr>
              <a:t> </a:t>
            </a:r>
            <a:r>
              <a:rPr lang="en-US" sz="3400">
                <a:ea typeface="Calibri Light"/>
                <a:cs typeface="Calibri Light"/>
              </a:rPr>
              <a:t/>
            </a:r>
            <a:br>
              <a:rPr lang="en-US" sz="3400">
                <a:ea typeface="Calibri Light"/>
                <a:cs typeface="Calibri Light"/>
              </a:rPr>
            </a:br>
            <a:r>
              <a:rPr lang="en-US" sz="3400">
                <a:ea typeface="Calibri Light"/>
                <a:cs typeface="Calibri Light"/>
              </a:rPr>
              <a:t/>
            </a:r>
            <a:br>
              <a:rPr lang="en-US" sz="3400">
                <a:ea typeface="Calibri Light"/>
                <a:cs typeface="Calibri Light"/>
              </a:rPr>
            </a:br>
            <a:r>
              <a:rPr lang="en-US" sz="3400">
                <a:solidFill>
                  <a:srgbClr val="FF0000"/>
                </a:solidFill>
                <a:cs typeface="Calibri"/>
              </a:rPr>
              <a:t>ANYBODY</a:t>
            </a:r>
            <a:r>
              <a:rPr lang="en-US" sz="3400">
                <a:cs typeface="Calibri"/>
              </a:rPr>
              <a:t> can administer naloxone for the purpose of saving a life</a:t>
            </a:r>
            <a:r>
              <a:rPr lang="en-US" sz="4000"/>
              <a:t/>
            </a:r>
            <a:br>
              <a:rPr lang="en-US" sz="4000"/>
            </a:br>
            <a:endParaRPr lang="en-US" sz="3800"/>
          </a:p>
        </p:txBody>
      </p:sp>
      <p:sp>
        <p:nvSpPr>
          <p:cNvPr id="11" name="sketch line">
            <a:extLst>
              <a:ext uri="{FF2B5EF4-FFF2-40B4-BE49-F238E27FC236}">
                <a16:creationId xmlns:a16="http://schemas.microsoft.com/office/drawing/2014/main" id="{9E3502E3-B27C-850D-B021-F99FA5F0B0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CB9DC5A-FFA0-274C-851D-4EC92DEF7C38}"/>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242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0" name="Rectangle 62">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6" descr="Calendar&#10;&#10;Description automatically generated">
            <a:extLst>
              <a:ext uri="{FF2B5EF4-FFF2-40B4-BE49-F238E27FC236}">
                <a16:creationId xmlns:a16="http://schemas.microsoft.com/office/drawing/2014/main" id="{82A7914E-A9CE-4495-D4C9-2EF332BCF4B1}"/>
              </a:ext>
            </a:extLst>
          </p:cNvPr>
          <p:cNvPicPr>
            <a:picLocks noChangeAspect="1"/>
          </p:cNvPicPr>
          <p:nvPr/>
        </p:nvPicPr>
        <p:blipFill rotWithShape="1">
          <a:blip r:embed="rId3"/>
          <a:srcRect t="12007" r="9089" b="7180"/>
          <a:stretch/>
        </p:blipFill>
        <p:spPr>
          <a:xfrm>
            <a:off x="3523488" y="10"/>
            <a:ext cx="8668512" cy="6857990"/>
          </a:xfrm>
          <a:prstGeom prst="rect">
            <a:avLst/>
          </a:prstGeom>
        </p:spPr>
      </p:pic>
      <p:sp>
        <p:nvSpPr>
          <p:cNvPr id="71" name="Rectangle 64">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34313-F620-C396-B8C0-F250DE3268AC}"/>
              </a:ext>
            </a:extLst>
          </p:cNvPr>
          <p:cNvSpPr>
            <a:spLocks noGrp="1"/>
          </p:cNvSpPr>
          <p:nvPr>
            <p:ph type="title"/>
          </p:nvPr>
        </p:nvSpPr>
        <p:spPr>
          <a:xfrm>
            <a:off x="373565" y="868972"/>
            <a:ext cx="4501292" cy="860552"/>
          </a:xfrm>
        </p:spPr>
        <p:txBody>
          <a:bodyPr anchor="b">
            <a:normAutofit/>
          </a:bodyPr>
          <a:lstStyle/>
          <a:p>
            <a:pPr algn="r"/>
            <a:r>
              <a:rPr lang="en-US" sz="3200">
                <a:cs typeface="Calibri Light"/>
              </a:rPr>
              <a:t>Risk Factors for Overdose</a:t>
            </a:r>
            <a:endParaRPr lang="en-US" sz="3200">
              <a:ea typeface="Calibri Light" panose="020F0302020204030204"/>
              <a:cs typeface="Calibri Light"/>
            </a:endParaRPr>
          </a:p>
        </p:txBody>
      </p:sp>
      <p:sp>
        <p:nvSpPr>
          <p:cNvPr id="72" name="Rectangle 66">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ectangle 68">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Content Placeholder 2">
            <a:extLst>
              <a:ext uri="{FF2B5EF4-FFF2-40B4-BE49-F238E27FC236}">
                <a16:creationId xmlns:a16="http://schemas.microsoft.com/office/drawing/2014/main" id="{6A8C87CD-0DB7-1C9F-8723-45196532F934}"/>
              </a:ext>
            </a:extLst>
          </p:cNvPr>
          <p:cNvGraphicFramePr>
            <a:graphicFrameLocks noGrp="1"/>
          </p:cNvGraphicFramePr>
          <p:nvPr>
            <p:ph idx="1"/>
            <p:extLst>
              <p:ext uri="{D42A27DB-BD31-4B8C-83A1-F6EECF244321}">
                <p14:modId xmlns:p14="http://schemas.microsoft.com/office/powerpoint/2010/main" val="2874993392"/>
              </p:ext>
            </p:extLst>
          </p:nvPr>
        </p:nvGraphicFramePr>
        <p:xfrm>
          <a:off x="370896" y="2093939"/>
          <a:ext cx="7095425" cy="41437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8818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358B75-4570-5945-3DB0-48B9EE0B7B76}"/>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latin typeface="+mj-lt"/>
                <a:ea typeface="+mj-ea"/>
                <a:cs typeface="+mj-cs"/>
              </a:rPr>
              <a:t>Signs of </a:t>
            </a:r>
            <a:r>
              <a:rPr lang="en-US" sz="5600"/>
              <a:t>opioid        overdose </a:t>
            </a:r>
            <a:endParaRPr lang="en-US" sz="5600" kern="1200">
              <a:latin typeface="+mj-lt"/>
              <a:cs typeface="Calibri Light"/>
            </a:endParaRPr>
          </a:p>
        </p:txBody>
      </p:sp>
      <p:sp>
        <p:nvSpPr>
          <p:cNvPr id="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prenoxad injection- signs and symptoms of overdose">
            <a:hlinkClick r:id="" action="ppaction://media"/>
            <a:extLst>
              <a:ext uri="{FF2B5EF4-FFF2-40B4-BE49-F238E27FC236}">
                <a16:creationId xmlns:a16="http://schemas.microsoft.com/office/drawing/2014/main" id="{36BEB1CE-70C3-CBAC-6403-6A22B5DC22DE}"/>
              </a:ext>
            </a:extLst>
          </p:cNvPr>
          <p:cNvPicPr>
            <a:picLocks noGrp="1" noRot="1" noChangeAspect="1"/>
          </p:cNvPicPr>
          <p:nvPr>
            <p:ph idx="1"/>
            <a:videoFile r:link="rId1"/>
          </p:nvPr>
        </p:nvPicPr>
        <p:blipFill>
          <a:blip r:embed="rId3"/>
          <a:stretch>
            <a:fillRect/>
          </a:stretch>
        </p:blipFill>
        <p:spPr>
          <a:xfrm>
            <a:off x="4654296" y="709803"/>
            <a:ext cx="7214616" cy="5410962"/>
          </a:xfrm>
          <a:prstGeom prst="rect">
            <a:avLst/>
          </a:prstGeom>
        </p:spPr>
      </p:pic>
    </p:spTree>
    <p:extLst>
      <p:ext uri="{BB962C8B-B14F-4D97-AF65-F5344CB8AC3E}">
        <p14:creationId xmlns:p14="http://schemas.microsoft.com/office/powerpoint/2010/main" val="337084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4">
            <a:extLst>
              <a:ext uri="{FF2B5EF4-FFF2-40B4-BE49-F238E27FC236}">
                <a16:creationId xmlns:a16="http://schemas.microsoft.com/office/drawing/2014/main" id="{53F29798-D584-4792-9B62-3F5F5C36D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358B75-4570-5945-3DB0-48B9EE0B7B76}"/>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Signs of overdose</a:t>
            </a:r>
          </a:p>
        </p:txBody>
      </p:sp>
      <p:pic>
        <p:nvPicPr>
          <p:cNvPr id="10" name="Picture 6" descr="Diagram&#10;&#10;Description automatically generated">
            <a:extLst>
              <a:ext uri="{FF2B5EF4-FFF2-40B4-BE49-F238E27FC236}">
                <a16:creationId xmlns:a16="http://schemas.microsoft.com/office/drawing/2014/main" id="{022CAB4F-C937-D1FB-AD21-E59B8C2316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168044" y="1692613"/>
            <a:ext cx="5459612" cy="4210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16A1F08-907C-16E0-273D-667279264E92}"/>
              </a:ext>
            </a:extLst>
          </p:cNvPr>
          <p:cNvSpPr txBox="1"/>
          <p:nvPr/>
        </p:nvSpPr>
        <p:spPr>
          <a:xfrm>
            <a:off x="812800" y="1739392"/>
            <a:ext cx="4746752"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313131"/>
                </a:solidFill>
                <a:latin typeface="Calibri"/>
                <a:ea typeface="Calibri"/>
                <a:cs typeface="Arial"/>
              </a:rPr>
              <a:t>People may be:</a:t>
            </a:r>
            <a:endParaRPr lang="en-US" sz="1600">
              <a:solidFill>
                <a:srgbClr val="000000"/>
              </a:solidFill>
              <a:latin typeface="Calibri"/>
              <a:ea typeface="Calibri"/>
              <a:cs typeface="Calibri"/>
            </a:endParaRPr>
          </a:p>
          <a:p>
            <a:endParaRPr lang="en-US" sz="1600">
              <a:solidFill>
                <a:srgbClr val="313131"/>
              </a:solidFill>
              <a:latin typeface="Calibri"/>
              <a:ea typeface="Calibri"/>
              <a:cs typeface="Arial"/>
            </a:endParaRPr>
          </a:p>
          <a:p>
            <a:pPr marL="285750" indent="-285750">
              <a:buFont typeface="Arial"/>
              <a:buChar char="•"/>
            </a:pPr>
            <a:r>
              <a:rPr lang="en-US" sz="1600">
                <a:solidFill>
                  <a:srgbClr val="313131"/>
                </a:solidFill>
                <a:latin typeface="Calibri"/>
                <a:ea typeface="Calibri"/>
                <a:cs typeface="Arial"/>
              </a:rPr>
              <a:t>unconscious</a:t>
            </a:r>
            <a:endParaRPr lang="en-US" sz="1600">
              <a:latin typeface="Calibri"/>
              <a:ea typeface="Calibri"/>
              <a:cs typeface="Calibri"/>
            </a:endParaRPr>
          </a:p>
          <a:p>
            <a:pPr marL="285750" indent="-285750">
              <a:buFont typeface="Arial"/>
              <a:buChar char="•"/>
            </a:pPr>
            <a:r>
              <a:rPr lang="en-US" sz="1600">
                <a:solidFill>
                  <a:srgbClr val="313131"/>
                </a:solidFill>
                <a:latin typeface="Calibri"/>
                <a:ea typeface="Calibri"/>
                <a:cs typeface="Arial"/>
              </a:rPr>
              <a:t>unresponsive</a:t>
            </a:r>
            <a:endParaRPr lang="en-US" sz="1600">
              <a:latin typeface="Calibri"/>
              <a:ea typeface="Calibri"/>
              <a:cs typeface="Calibri"/>
            </a:endParaRPr>
          </a:p>
          <a:p>
            <a:pPr marL="285750" indent="-285750">
              <a:buFont typeface="Arial"/>
              <a:buChar char="•"/>
            </a:pPr>
            <a:r>
              <a:rPr lang="en-US" sz="1600">
                <a:solidFill>
                  <a:srgbClr val="313131"/>
                </a:solidFill>
                <a:latin typeface="Calibri"/>
                <a:ea typeface="Calibri"/>
                <a:cs typeface="Arial"/>
              </a:rPr>
              <a:t>awake, but unable to talk</a:t>
            </a:r>
            <a:endParaRPr lang="en-US" sz="1600">
              <a:latin typeface="Calibri"/>
              <a:ea typeface="Calibri"/>
              <a:cs typeface="Calibri"/>
            </a:endParaRPr>
          </a:p>
          <a:p>
            <a:pPr marL="285750" indent="-285750">
              <a:buFont typeface="Arial"/>
              <a:buChar char="•"/>
            </a:pPr>
            <a:r>
              <a:rPr lang="en-US" sz="1600">
                <a:solidFill>
                  <a:srgbClr val="313131"/>
                </a:solidFill>
                <a:latin typeface="Calibri"/>
                <a:ea typeface="Calibri"/>
                <a:cs typeface="Arial"/>
              </a:rPr>
              <a:t>vomiting</a:t>
            </a:r>
            <a:endParaRPr lang="en-US" sz="1600">
              <a:latin typeface="Calibri"/>
              <a:ea typeface="Calibri"/>
              <a:cs typeface="Calibri"/>
            </a:endParaRPr>
          </a:p>
          <a:p>
            <a:pPr marL="285750" indent="-285750">
              <a:buFont typeface="Arial"/>
              <a:buChar char="•"/>
            </a:pPr>
            <a:r>
              <a:rPr lang="en-US" sz="1600">
                <a:solidFill>
                  <a:srgbClr val="313131"/>
                </a:solidFill>
                <a:latin typeface="Calibri"/>
                <a:ea typeface="Calibri"/>
                <a:cs typeface="Arial"/>
              </a:rPr>
              <a:t>making choking sounds, or a snore-like gurgling noise</a:t>
            </a:r>
            <a:endParaRPr lang="en-US" sz="1600">
              <a:latin typeface="Calibri"/>
              <a:ea typeface="Calibri"/>
              <a:cs typeface="Calibri"/>
            </a:endParaRPr>
          </a:p>
          <a:p>
            <a:pPr marL="285750" indent="-285750">
              <a:buFont typeface="Arial"/>
              <a:buChar char="•"/>
            </a:pPr>
            <a:endParaRPr lang="en-US" sz="1600">
              <a:solidFill>
                <a:srgbClr val="313131"/>
              </a:solidFill>
              <a:latin typeface="Calibri"/>
              <a:ea typeface="Calibri"/>
              <a:cs typeface="Arial"/>
            </a:endParaRPr>
          </a:p>
          <a:p>
            <a:r>
              <a:rPr lang="en-US" sz="1600">
                <a:solidFill>
                  <a:srgbClr val="313131"/>
                </a:solidFill>
                <a:latin typeface="Calibri"/>
                <a:ea typeface="Calibri"/>
                <a:cs typeface="Arial"/>
              </a:rPr>
              <a:t>They may also have:</a:t>
            </a:r>
            <a:endParaRPr lang="en-US" sz="1600">
              <a:latin typeface="Calibri"/>
              <a:ea typeface="Calibri"/>
              <a:cs typeface="Calibri"/>
            </a:endParaRPr>
          </a:p>
          <a:p>
            <a:pPr marL="285750" indent="-285750">
              <a:buFont typeface="Arial"/>
              <a:buChar char="•"/>
            </a:pPr>
            <a:r>
              <a:rPr lang="en-US" sz="1600">
                <a:solidFill>
                  <a:srgbClr val="313131"/>
                </a:solidFill>
                <a:latin typeface="Calibri"/>
                <a:ea typeface="Calibri"/>
                <a:cs typeface="Arial"/>
              </a:rPr>
              <a:t>stopped breathing or have slow, shallow or erratic breathing</a:t>
            </a:r>
            <a:endParaRPr lang="en-US" sz="1600">
              <a:latin typeface="Calibri"/>
              <a:ea typeface="Calibri"/>
              <a:cs typeface="Calibri"/>
            </a:endParaRPr>
          </a:p>
          <a:p>
            <a:pPr marL="285750" indent="-285750">
              <a:buFont typeface="Arial"/>
              <a:buChar char="•"/>
            </a:pPr>
            <a:r>
              <a:rPr lang="en-US" sz="1600">
                <a:solidFill>
                  <a:srgbClr val="313131"/>
                </a:solidFill>
                <a:latin typeface="Calibri"/>
                <a:ea typeface="Calibri"/>
                <a:cs typeface="Arial"/>
              </a:rPr>
              <a:t>bluish purple skin (in lighter skinned people) or greyish or ashen skin (for darker skinned people)</a:t>
            </a:r>
            <a:endParaRPr lang="en-US" sz="1600">
              <a:latin typeface="Calibri"/>
              <a:ea typeface="Calibri"/>
              <a:cs typeface="Calibri"/>
            </a:endParaRPr>
          </a:p>
          <a:p>
            <a:pPr marL="285750" indent="-285750">
              <a:buFont typeface="Arial"/>
              <a:buChar char="•"/>
            </a:pPr>
            <a:r>
              <a:rPr lang="en-US" sz="1600">
                <a:solidFill>
                  <a:srgbClr val="313131"/>
                </a:solidFill>
                <a:latin typeface="Calibri"/>
                <a:ea typeface="Calibri"/>
                <a:cs typeface="Arial"/>
              </a:rPr>
              <a:t>a limp body</a:t>
            </a:r>
            <a:endParaRPr lang="en-US" sz="1600">
              <a:latin typeface="Calibri"/>
              <a:ea typeface="Calibri"/>
              <a:cs typeface="Calibri"/>
            </a:endParaRPr>
          </a:p>
          <a:p>
            <a:pPr marL="285750" indent="-285750">
              <a:buFont typeface="Arial"/>
              <a:buChar char="•"/>
            </a:pPr>
            <a:r>
              <a:rPr lang="en-US" sz="1600">
                <a:solidFill>
                  <a:srgbClr val="313131"/>
                </a:solidFill>
                <a:latin typeface="Calibri"/>
                <a:ea typeface="Calibri"/>
                <a:cs typeface="Arial"/>
              </a:rPr>
              <a:t>a pale or clammy face</a:t>
            </a:r>
            <a:endParaRPr lang="en-US" sz="1600">
              <a:latin typeface="Calibri"/>
              <a:ea typeface="Calibri"/>
              <a:cs typeface="Calibri"/>
            </a:endParaRPr>
          </a:p>
          <a:p>
            <a:pPr marL="285750" indent="-285750">
              <a:buFont typeface="Arial"/>
              <a:buChar char="•"/>
            </a:pPr>
            <a:r>
              <a:rPr lang="en-US" sz="1600">
                <a:solidFill>
                  <a:srgbClr val="313131"/>
                </a:solidFill>
                <a:latin typeface="Calibri"/>
                <a:ea typeface="Calibri"/>
                <a:cs typeface="Arial"/>
              </a:rPr>
              <a:t>blue or purplish black fingernails and lips</a:t>
            </a:r>
            <a:endParaRPr lang="en-US" sz="1600">
              <a:latin typeface="Calibri"/>
              <a:ea typeface="Calibri"/>
              <a:cs typeface="Calibri"/>
            </a:endParaRPr>
          </a:p>
          <a:p>
            <a:pPr marL="285750" indent="-285750">
              <a:buFont typeface="Arial"/>
              <a:buChar char="•"/>
            </a:pPr>
            <a:r>
              <a:rPr lang="en-US" sz="1600">
                <a:solidFill>
                  <a:srgbClr val="313131"/>
                </a:solidFill>
                <a:latin typeface="Calibri"/>
                <a:ea typeface="Calibri"/>
                <a:cs typeface="Arial"/>
              </a:rPr>
              <a:t>slow, erratic or no pulse (heartbeat)</a:t>
            </a:r>
            <a:endParaRPr lang="en-US" sz="1600">
              <a:latin typeface="Calibri"/>
              <a:ea typeface="Calibri"/>
              <a:cs typeface="Calibri"/>
            </a:endParaRPr>
          </a:p>
          <a:p>
            <a:pPr algn="l"/>
            <a:endParaRPr lang="en-US" sz="1600">
              <a:latin typeface="Calibri"/>
              <a:ea typeface="Calibri"/>
              <a:cs typeface="Arial"/>
            </a:endParaRPr>
          </a:p>
        </p:txBody>
      </p:sp>
    </p:spTree>
    <p:extLst>
      <p:ext uri="{BB962C8B-B14F-4D97-AF65-F5344CB8AC3E}">
        <p14:creationId xmlns:p14="http://schemas.microsoft.com/office/powerpoint/2010/main" val="2829936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F20FD-7EFD-7E14-3D0C-6B2428F234BA}"/>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5000">
                <a:solidFill>
                  <a:srgbClr val="C00000"/>
                </a:solidFill>
              </a:rPr>
              <a:t>KEEP IT SIMPLE</a:t>
            </a:r>
            <a:r>
              <a:rPr lang="en-US" sz="5000">
                <a:cs typeface="Calibri Light"/>
              </a:rPr>
              <a:t/>
            </a:r>
            <a:br>
              <a:rPr lang="en-US" sz="5000">
                <a:cs typeface="Calibri Light"/>
              </a:rPr>
            </a:br>
            <a:r>
              <a:rPr lang="en-US" sz="5000"/>
              <a:t>If</a:t>
            </a:r>
            <a:r>
              <a:rPr lang="en-US" sz="5000" kern="1200">
                <a:latin typeface="+mj-lt"/>
                <a:ea typeface="+mj-ea"/>
                <a:cs typeface="+mj-cs"/>
              </a:rPr>
              <a:t> a person doesn't respond to you        shaking their shoulders and calling        their name, it’s time to </a:t>
            </a:r>
            <a:r>
              <a:rPr lang="en-US" sz="5000" kern="1200">
                <a:solidFill>
                  <a:srgbClr val="C00000"/>
                </a:solidFill>
                <a:latin typeface="+mj-lt"/>
                <a:ea typeface="+mj-ea"/>
                <a:cs typeface="+mj-cs"/>
              </a:rPr>
              <a:t>take action</a:t>
            </a:r>
            <a:endParaRPr lang="en-US" sz="5000" kern="1200">
              <a:solidFill>
                <a:srgbClr val="C00000"/>
              </a:solidFill>
              <a:latin typeface="+mj-lt"/>
              <a:cs typeface="Calibri Light"/>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66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C98A213-5994-475E-B327-DC6EC27FBA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38EE6-605D-90A9-C075-538FA9B049B7}"/>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3100"/>
              <a:t>Poster Resources from SDF</a:t>
            </a:r>
            <a:br>
              <a:rPr lang="en-US" sz="3100"/>
            </a:br>
            <a:endParaRPr lang="en-US" sz="3100"/>
          </a:p>
        </p:txBody>
      </p:sp>
      <p:sp>
        <p:nvSpPr>
          <p:cNvPr id="22"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ack and white page with text&#10;&#10;AI-generated content may be incorrect.">
            <a:extLst>
              <a:ext uri="{FF2B5EF4-FFF2-40B4-BE49-F238E27FC236}">
                <a16:creationId xmlns:a16="http://schemas.microsoft.com/office/drawing/2014/main" id="{B1B281E5-DAFC-5043-D5CC-E14609A22396}"/>
              </a:ext>
            </a:extLst>
          </p:cNvPr>
          <p:cNvPicPr>
            <a:picLocks noGrp="1" noChangeAspect="1"/>
          </p:cNvPicPr>
          <p:nvPr>
            <p:ph idx="1"/>
          </p:nvPr>
        </p:nvPicPr>
        <p:blipFill>
          <a:blip r:embed="rId2"/>
          <a:stretch>
            <a:fillRect/>
          </a:stretch>
        </p:blipFill>
        <p:spPr>
          <a:xfrm>
            <a:off x="740684" y="2619784"/>
            <a:ext cx="2862032" cy="3600041"/>
          </a:xfrm>
          <a:prstGeom prst="rect">
            <a:avLst/>
          </a:prstGeom>
        </p:spPr>
      </p:pic>
      <p:pic>
        <p:nvPicPr>
          <p:cNvPr id="4" name="Content Placeholder 3" descr="A black and white poster with white text&#10;&#10;AI-generated content may be incorrect.">
            <a:extLst>
              <a:ext uri="{FF2B5EF4-FFF2-40B4-BE49-F238E27FC236}">
                <a16:creationId xmlns:a16="http://schemas.microsoft.com/office/drawing/2014/main" id="{45344DB6-6A85-0317-7165-C36870EC42DB}"/>
              </a:ext>
            </a:extLst>
          </p:cNvPr>
          <p:cNvPicPr>
            <a:picLocks noChangeAspect="1"/>
          </p:cNvPicPr>
          <p:nvPr/>
        </p:nvPicPr>
        <p:blipFill>
          <a:blip r:embed="rId3"/>
          <a:srcRect l="3346" r="5485" b="-4"/>
          <a:stretch>
            <a:fillRect/>
          </a:stretch>
        </p:blipFill>
        <p:spPr>
          <a:xfrm>
            <a:off x="4733974" y="2619784"/>
            <a:ext cx="2724051" cy="3600041"/>
          </a:xfrm>
          <a:prstGeom prst="rect">
            <a:avLst/>
          </a:prstGeom>
        </p:spPr>
      </p:pic>
      <p:pic>
        <p:nvPicPr>
          <p:cNvPr id="3" name="Picture 2" descr="A yellow and black sign&#10;&#10;AI-generated content may be incorrect.">
            <a:extLst>
              <a:ext uri="{FF2B5EF4-FFF2-40B4-BE49-F238E27FC236}">
                <a16:creationId xmlns:a16="http://schemas.microsoft.com/office/drawing/2014/main" id="{432A63AA-62D5-1254-7A60-5137585C16B0}"/>
              </a:ext>
            </a:extLst>
          </p:cNvPr>
          <p:cNvPicPr>
            <a:picLocks noChangeAspect="1"/>
          </p:cNvPicPr>
          <p:nvPr/>
        </p:nvPicPr>
        <p:blipFill>
          <a:blip r:embed="rId4"/>
          <a:srcRect l="2685" r="6439" b="-4"/>
          <a:stretch>
            <a:fillRect/>
          </a:stretch>
        </p:blipFill>
        <p:spPr>
          <a:xfrm>
            <a:off x="8658562" y="2619784"/>
            <a:ext cx="2723475" cy="3600041"/>
          </a:xfrm>
          <a:prstGeom prst="rect">
            <a:avLst/>
          </a:prstGeom>
        </p:spPr>
      </p:pic>
    </p:spTree>
    <p:extLst>
      <p:ext uri="{BB962C8B-B14F-4D97-AF65-F5344CB8AC3E}">
        <p14:creationId xmlns:p14="http://schemas.microsoft.com/office/powerpoint/2010/main" val="2871434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7942995-B07F-4636-9A06-C6A104B26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1FAAA-C8F9-F13F-A15C-B22A2E63F9B1}"/>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3000" kern="1200">
                <a:solidFill>
                  <a:schemeClr val="tx1"/>
                </a:solidFill>
                <a:latin typeface="+mj-lt"/>
                <a:ea typeface="+mj-ea"/>
                <a:cs typeface="+mj-cs"/>
                <a:hlinkClick r:id="rId3"/>
              </a:rPr>
              <a:t>How to save a life. Emergency response to a drug overdose, and harm reduction advice</a:t>
            </a:r>
            <a:endParaRPr lang="en-US" sz="3000" kern="1200">
              <a:solidFill>
                <a:schemeClr val="tx1"/>
              </a:solidFill>
              <a:latin typeface="+mj-lt"/>
              <a:ea typeface="+mj-ea"/>
              <a:cs typeface="+mj-cs"/>
            </a:endParaRPr>
          </a:p>
        </p:txBody>
      </p:sp>
      <p:grpSp>
        <p:nvGrpSpPr>
          <p:cNvPr id="37" name="Group 36">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oster with text and images&#10;&#10;AI-generated content may be incorrect.">
            <a:extLst>
              <a:ext uri="{FF2B5EF4-FFF2-40B4-BE49-F238E27FC236}">
                <a16:creationId xmlns:a16="http://schemas.microsoft.com/office/drawing/2014/main" id="{907416A9-9C06-C958-0D4B-C6BF76D96322}"/>
              </a:ext>
            </a:extLst>
          </p:cNvPr>
          <p:cNvPicPr>
            <a:picLocks noGrp="1" noChangeAspect="1"/>
          </p:cNvPicPr>
          <p:nvPr>
            <p:ph idx="1"/>
          </p:nvPr>
        </p:nvPicPr>
        <p:blipFill>
          <a:blip r:embed="rId4"/>
          <a:srcRect t="3712" r="4" b="6899"/>
          <a:stretch>
            <a:fillRect/>
          </a:stretch>
        </p:blipFill>
        <p:spPr>
          <a:xfrm>
            <a:off x="6061316" y="666728"/>
            <a:ext cx="5258353" cy="5465791"/>
          </a:xfrm>
          <a:prstGeom prst="rect">
            <a:avLst/>
          </a:prstGeom>
        </p:spPr>
      </p:pic>
    </p:spTree>
    <p:extLst>
      <p:ext uri="{BB962C8B-B14F-4D97-AF65-F5344CB8AC3E}">
        <p14:creationId xmlns:p14="http://schemas.microsoft.com/office/powerpoint/2010/main" val="187645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1293230-B0F6-45B1-96D1-13D18E2429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1E8018D-D29A-4B9D-BF9C-9F4D7BA12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ruler and a pill&#10;&#10;AI-generated content may be incorrect.">
            <a:extLst>
              <a:ext uri="{FF2B5EF4-FFF2-40B4-BE49-F238E27FC236}">
                <a16:creationId xmlns:a16="http://schemas.microsoft.com/office/drawing/2014/main" id="{B818A333-4D0A-33ED-D5FC-A24ADE56676D}"/>
              </a:ext>
            </a:extLst>
          </p:cNvPr>
          <p:cNvPicPr>
            <a:picLocks noChangeAspect="1"/>
          </p:cNvPicPr>
          <p:nvPr/>
        </p:nvPicPr>
        <p:blipFill>
          <a:blip r:embed="rId3"/>
          <a:stretch>
            <a:fillRect/>
          </a:stretch>
        </p:blipFill>
        <p:spPr>
          <a:xfrm>
            <a:off x="1613029" y="667115"/>
            <a:ext cx="2654261" cy="2196401"/>
          </a:xfrm>
          <a:prstGeom prst="rect">
            <a:avLst/>
          </a:prstGeom>
        </p:spPr>
      </p:pic>
      <p:pic>
        <p:nvPicPr>
          <p:cNvPr id="4" name="Picture 3" descr="A syringe and pills on a spoon&#10;&#10;AI-generated content may be incorrect.">
            <a:extLst>
              <a:ext uri="{FF2B5EF4-FFF2-40B4-BE49-F238E27FC236}">
                <a16:creationId xmlns:a16="http://schemas.microsoft.com/office/drawing/2014/main" id="{601ED40B-531B-03B7-A22C-C302E5845913}"/>
              </a:ext>
            </a:extLst>
          </p:cNvPr>
          <p:cNvPicPr>
            <a:picLocks noChangeAspect="1"/>
          </p:cNvPicPr>
          <p:nvPr/>
        </p:nvPicPr>
        <p:blipFill>
          <a:blip r:embed="rId4"/>
          <a:stretch>
            <a:fillRect/>
          </a:stretch>
        </p:blipFill>
        <p:spPr>
          <a:xfrm>
            <a:off x="4665120" y="667115"/>
            <a:ext cx="2861760" cy="2196401"/>
          </a:xfrm>
          <a:prstGeom prst="rect">
            <a:avLst/>
          </a:prstGeom>
        </p:spPr>
      </p:pic>
      <p:pic>
        <p:nvPicPr>
          <p:cNvPr id="6" name="Content Placeholder 5" descr="A plastic bag with black and red ink on it next to a ruler&#10;&#10;AI-generated content may be incorrect.">
            <a:extLst>
              <a:ext uri="{FF2B5EF4-FFF2-40B4-BE49-F238E27FC236}">
                <a16:creationId xmlns:a16="http://schemas.microsoft.com/office/drawing/2014/main" id="{D1099865-1F94-6207-BF98-7FA701540621}"/>
              </a:ext>
            </a:extLst>
          </p:cNvPr>
          <p:cNvPicPr>
            <a:picLocks noChangeAspect="1"/>
          </p:cNvPicPr>
          <p:nvPr/>
        </p:nvPicPr>
        <p:blipFill>
          <a:blip r:embed="rId5"/>
          <a:stretch>
            <a:fillRect/>
          </a:stretch>
        </p:blipFill>
        <p:spPr>
          <a:xfrm>
            <a:off x="7924709" y="667115"/>
            <a:ext cx="2938329" cy="2196401"/>
          </a:xfrm>
          <a:prstGeom prst="rect">
            <a:avLst/>
          </a:prstGeom>
        </p:spPr>
      </p:pic>
      <p:sp>
        <p:nvSpPr>
          <p:cNvPr id="14" name="Content Placeholder 13">
            <a:extLst>
              <a:ext uri="{FF2B5EF4-FFF2-40B4-BE49-F238E27FC236}">
                <a16:creationId xmlns:a16="http://schemas.microsoft.com/office/drawing/2014/main" id="{70E2701D-21D1-A528-8183-8ED7C80BEE96}"/>
              </a:ext>
            </a:extLst>
          </p:cNvPr>
          <p:cNvSpPr>
            <a:spLocks noGrp="1"/>
          </p:cNvSpPr>
          <p:nvPr>
            <p:ph idx="1"/>
          </p:nvPr>
        </p:nvSpPr>
        <p:spPr>
          <a:xfrm>
            <a:off x="5639706" y="3884449"/>
            <a:ext cx="5714093" cy="2398713"/>
          </a:xfrm>
        </p:spPr>
        <p:txBody>
          <a:bodyPr anchor="ctr">
            <a:normAutofit/>
          </a:bodyPr>
          <a:lstStyle/>
          <a:p>
            <a:r>
              <a:rPr lang="en-US">
                <a:ea typeface="Calibri"/>
                <a:cs typeface="Calibri"/>
              </a:rPr>
              <a:t>NITAZENES : SYNTHETIC OPIOIDS</a:t>
            </a:r>
          </a:p>
        </p:txBody>
      </p:sp>
      <p:sp>
        <p:nvSpPr>
          <p:cNvPr id="3" name="TextBox 2">
            <a:extLst>
              <a:ext uri="{FF2B5EF4-FFF2-40B4-BE49-F238E27FC236}">
                <a16:creationId xmlns:a16="http://schemas.microsoft.com/office/drawing/2014/main" id="{15383DAA-A4C1-FCE5-A6F3-A73F816DAFF5}"/>
              </a:ext>
            </a:extLst>
          </p:cNvPr>
          <p:cNvSpPr txBox="1"/>
          <p:nvPr/>
        </p:nvSpPr>
        <p:spPr>
          <a:xfrm>
            <a:off x="1244336" y="3335496"/>
            <a:ext cx="96128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40819"/>
                </a:solidFill>
                <a:latin typeface="Prumo Text"/>
              </a:rPr>
              <a:t>In November 2023, 40 overdoses were reported in Dublin in a 36-hour period, with traces of a “</a:t>
            </a:r>
            <a:r>
              <a:rPr lang="en-US" sz="2400" err="1">
                <a:solidFill>
                  <a:srgbClr val="040819"/>
                </a:solidFill>
                <a:latin typeface="Prumo Text"/>
              </a:rPr>
              <a:t>nitazene</a:t>
            </a:r>
            <a:r>
              <a:rPr lang="en-US" sz="2400">
                <a:solidFill>
                  <a:srgbClr val="040819"/>
                </a:solidFill>
                <a:latin typeface="Prumo Text"/>
              </a:rPr>
              <a:t>-type substance” found in heroin supplies​​.</a:t>
            </a:r>
            <a:endParaRPr lang="en-US" sz="2400">
              <a:cs typeface="Arial"/>
            </a:endParaRPr>
          </a:p>
        </p:txBody>
      </p:sp>
    </p:spTree>
    <p:extLst>
      <p:ext uri="{BB962C8B-B14F-4D97-AF65-F5344CB8AC3E}">
        <p14:creationId xmlns:p14="http://schemas.microsoft.com/office/powerpoint/2010/main" val="1434179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C71F-0B75-A0A8-32E4-3A3BDCFEBDDF}"/>
              </a:ext>
            </a:extLst>
          </p:cNvPr>
          <p:cNvSpPr>
            <a:spLocks noGrp="1"/>
          </p:cNvSpPr>
          <p:nvPr>
            <p:ph type="title"/>
          </p:nvPr>
        </p:nvSpPr>
        <p:spPr/>
        <p:txBody>
          <a:bodyPr/>
          <a:lstStyle/>
          <a:p>
            <a:r>
              <a:rPr lang="en-GB">
                <a:ea typeface="Calibri Light"/>
                <a:cs typeface="Calibri Light"/>
              </a:rPr>
              <a:t>Health Info Resources Service NHS Grampian</a:t>
            </a:r>
            <a:endParaRPr lang="en-GB"/>
          </a:p>
        </p:txBody>
      </p:sp>
      <p:pic>
        <p:nvPicPr>
          <p:cNvPr id="4" name="Content Placeholder 3" descr="A screenshot of a website&#10;&#10;AI-generated content may be incorrect.">
            <a:extLst>
              <a:ext uri="{FF2B5EF4-FFF2-40B4-BE49-F238E27FC236}">
                <a16:creationId xmlns:a16="http://schemas.microsoft.com/office/drawing/2014/main" id="{AFE81C48-F588-FC0D-F692-06D0B317C27E}"/>
              </a:ext>
            </a:extLst>
          </p:cNvPr>
          <p:cNvPicPr>
            <a:picLocks noGrp="1" noChangeAspect="1"/>
          </p:cNvPicPr>
          <p:nvPr>
            <p:ph idx="1"/>
          </p:nvPr>
        </p:nvPicPr>
        <p:blipFill>
          <a:blip r:embed="rId3"/>
          <a:stretch>
            <a:fillRect/>
          </a:stretch>
        </p:blipFill>
        <p:spPr>
          <a:xfrm>
            <a:off x="1355582" y="1825625"/>
            <a:ext cx="9480835" cy="4351338"/>
          </a:xfrm>
          <a:prstGeom prst="rect">
            <a:avLst/>
          </a:prstGeom>
        </p:spPr>
      </p:pic>
    </p:spTree>
    <p:extLst>
      <p:ext uri="{BB962C8B-B14F-4D97-AF65-F5344CB8AC3E}">
        <p14:creationId xmlns:p14="http://schemas.microsoft.com/office/powerpoint/2010/main" val="191474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5E1BDC-A9B0-4A87-82E3-F3187F69A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990C621-3B8B-4820-8328-D47EF7CE8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E5CC12-9744-DFDB-6406-8982DD5CEC76}"/>
              </a:ext>
            </a:extLst>
          </p:cNvPr>
          <p:cNvSpPr>
            <a:spLocks noGrp="1"/>
          </p:cNvSpPr>
          <p:nvPr>
            <p:ph type="title"/>
          </p:nvPr>
        </p:nvSpPr>
        <p:spPr>
          <a:xfrm>
            <a:off x="1051560" y="601199"/>
            <a:ext cx="6705600" cy="840789"/>
          </a:xfrm>
        </p:spPr>
        <p:txBody>
          <a:bodyPr>
            <a:normAutofit fontScale="90000"/>
          </a:bodyPr>
          <a:lstStyle/>
          <a:p>
            <a:r>
              <a:rPr lang="en-GB" sz="3200">
                <a:ea typeface="Calibri Light"/>
                <a:cs typeface="Calibri Light"/>
              </a:rPr>
              <a:t>Examples of Resources to order to advertise </a:t>
            </a:r>
            <a:r>
              <a:rPr lang="en-GB" sz="3200">
                <a:ea typeface="+mj-lt"/>
                <a:cs typeface="+mj-lt"/>
                <a:hlinkClick r:id="rId2"/>
              </a:rPr>
              <a:t>HPAC</a:t>
            </a:r>
            <a:endParaRPr lang="en-GB" sz="3200"/>
          </a:p>
        </p:txBody>
      </p:sp>
      <p:sp>
        <p:nvSpPr>
          <p:cNvPr id="14" name="Rectangle 13">
            <a:extLst>
              <a:ext uri="{FF2B5EF4-FFF2-40B4-BE49-F238E27FC236}">
                <a16:creationId xmlns:a16="http://schemas.microsoft.com/office/drawing/2014/main" id="{C1A2385B-1D2A-4E17-84FA-6CB7F0AAE4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E791F2F-79DB-4CC0-9FA1-001E3E91E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F2A72A-A33E-F7BA-99BF-E6401293909C}"/>
              </a:ext>
            </a:extLst>
          </p:cNvPr>
          <p:cNvSpPr>
            <a:spLocks noGrp="1"/>
          </p:cNvSpPr>
          <p:nvPr>
            <p:ph idx="1"/>
          </p:nvPr>
        </p:nvSpPr>
        <p:spPr>
          <a:xfrm>
            <a:off x="5250106" y="586822"/>
            <a:ext cx="6106742" cy="1645920"/>
          </a:xfrm>
        </p:spPr>
        <p:txBody>
          <a:bodyPr vert="horz" lIns="91440" tIns="45720" rIns="91440" bIns="45720" rtlCol="0" anchor="ctr">
            <a:normAutofit/>
          </a:bodyPr>
          <a:lstStyle/>
          <a:p>
            <a:endParaRPr lang="en-GB" sz="1800">
              <a:ea typeface="Calibri"/>
              <a:cs typeface="Calibri"/>
            </a:endParaRPr>
          </a:p>
          <a:p>
            <a:endParaRPr lang="en-GB" sz="1800">
              <a:ea typeface="Calibri"/>
              <a:cs typeface="Calibri"/>
            </a:endParaRPr>
          </a:p>
        </p:txBody>
      </p:sp>
      <p:pic>
        <p:nvPicPr>
          <p:cNvPr id="5" name="Picture 4" descr="A screenshot of a message&#10;&#10;AI-generated content may be incorrect.">
            <a:extLst>
              <a:ext uri="{FF2B5EF4-FFF2-40B4-BE49-F238E27FC236}">
                <a16:creationId xmlns:a16="http://schemas.microsoft.com/office/drawing/2014/main" id="{69DD1468-0B2D-4716-5EC9-91E519CCCDD2}"/>
              </a:ext>
            </a:extLst>
          </p:cNvPr>
          <p:cNvPicPr>
            <a:picLocks noChangeAspect="1"/>
          </p:cNvPicPr>
          <p:nvPr/>
        </p:nvPicPr>
        <p:blipFill>
          <a:blip r:embed="rId3"/>
          <a:stretch>
            <a:fillRect/>
          </a:stretch>
        </p:blipFill>
        <p:spPr>
          <a:xfrm>
            <a:off x="572160" y="3005142"/>
            <a:ext cx="5481509" cy="2731092"/>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99E6A8A1-045C-7806-4BE0-073B013795DD}"/>
              </a:ext>
            </a:extLst>
          </p:cNvPr>
          <p:cNvPicPr>
            <a:picLocks noChangeAspect="1"/>
          </p:cNvPicPr>
          <p:nvPr/>
        </p:nvPicPr>
        <p:blipFill>
          <a:blip r:embed="rId4"/>
          <a:stretch>
            <a:fillRect/>
          </a:stretch>
        </p:blipFill>
        <p:spPr>
          <a:xfrm>
            <a:off x="6198781" y="3339097"/>
            <a:ext cx="5523082" cy="2264463"/>
          </a:xfrm>
          <a:prstGeom prst="rect">
            <a:avLst/>
          </a:prstGeom>
        </p:spPr>
      </p:pic>
    </p:spTree>
    <p:extLst>
      <p:ext uri="{BB962C8B-B14F-4D97-AF65-F5344CB8AC3E}">
        <p14:creationId xmlns:p14="http://schemas.microsoft.com/office/powerpoint/2010/main" val="161014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07" name="Rectangle 20506">
            <a:extLst>
              <a:ext uri="{FF2B5EF4-FFF2-40B4-BE49-F238E27FC236}">
                <a16:creationId xmlns:a16="http://schemas.microsoft.com/office/drawing/2014/main" id="{B87C619C-EBAB-488E-96B9-153AA4C9B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9" name="Freeform: Shape 20508">
            <a:extLst>
              <a:ext uri="{FF2B5EF4-FFF2-40B4-BE49-F238E27FC236}">
                <a16:creationId xmlns:a16="http://schemas.microsoft.com/office/drawing/2014/main" id="{130DA1C1-36FD-41D8-9826-EE797BF39B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482" name="Title 3"/>
          <p:cNvSpPr>
            <a:spLocks noGrp="1"/>
          </p:cNvSpPr>
          <p:nvPr>
            <p:ph type="title"/>
          </p:nvPr>
        </p:nvSpPr>
        <p:spPr>
          <a:xfrm>
            <a:off x="838200" y="484632"/>
            <a:ext cx="6081713" cy="3566160"/>
          </a:xfrm>
        </p:spPr>
        <p:txBody>
          <a:bodyPr vert="horz" lIns="91440" tIns="45720" rIns="91440" bIns="45720" rtlCol="0" anchor="b">
            <a:noAutofit/>
          </a:bodyPr>
          <a:lstStyle/>
          <a:p>
            <a:pPr>
              <a:defRPr/>
            </a:pPr>
            <a:r>
              <a:rPr lang="en-US" sz="4000">
                <a:solidFill>
                  <a:srgbClr val="FFFFFF"/>
                </a:solidFill>
              </a:rPr>
              <a:t>HOW TO ADMINISTER NALOXONE </a:t>
            </a:r>
            <a:r>
              <a:rPr lang="en-US" sz="4000"/>
              <a:t/>
            </a:r>
            <a:br>
              <a:rPr lang="en-US" sz="4000"/>
            </a:br>
            <a:endParaRPr lang="en-US" sz="4000">
              <a:solidFill>
                <a:srgbClr val="FFFFFF"/>
              </a:solidFill>
              <a:ea typeface="Calibri Light"/>
              <a:cs typeface="Calibri Light"/>
            </a:endParaRPr>
          </a:p>
        </p:txBody>
      </p:sp>
      <p:sp>
        <p:nvSpPr>
          <p:cNvPr id="20511"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B0BE8B-8362-CDA9-BEF0-6D96465293CF}"/>
              </a:ext>
            </a:extLst>
          </p:cNvPr>
          <p:cNvSpPr txBox="1"/>
          <p:nvPr/>
        </p:nvSpPr>
        <p:spPr>
          <a:xfrm>
            <a:off x="8006080" y="902208"/>
            <a:ext cx="3364992"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latin typeface="Calibri Light"/>
                <a:ea typeface="Calibri Light"/>
                <a:cs typeface="Calibri Light"/>
              </a:rPr>
              <a:t>This advice applies for when naloxone is to be administered in an "emergency situation" as well as the training points that should be covered when people are issued with a "take home supply</a:t>
            </a:r>
            <a:r>
              <a:rPr lang="en-US" sz="3000">
                <a:solidFill>
                  <a:srgbClr val="000000"/>
                </a:solidFill>
                <a:latin typeface="Calibri Light"/>
                <a:ea typeface="Calibri Light"/>
                <a:cs typeface="Calibri Light"/>
              </a:rPr>
              <a:t>"</a:t>
            </a:r>
            <a:r>
              <a:rPr lang="en-US" sz="4000">
                <a:solidFill>
                  <a:srgbClr val="FFFFFF"/>
                </a:solidFill>
                <a:latin typeface="Calibri Light"/>
                <a:ea typeface="Calibri Light"/>
                <a:cs typeface="Calibri Light"/>
              </a:rPr>
              <a:t>""</a:t>
            </a:r>
            <a:endParaRPr 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3356-6516-6932-6383-37B89444BBDA}"/>
              </a:ext>
            </a:extLst>
          </p:cNvPr>
          <p:cNvSpPr>
            <a:spLocks noGrp="1"/>
          </p:cNvSpPr>
          <p:nvPr>
            <p:ph type="title"/>
          </p:nvPr>
        </p:nvSpPr>
        <p:spPr>
          <a:xfrm>
            <a:off x="4884716" y="299814"/>
            <a:ext cx="6209024" cy="1182161"/>
          </a:xfrm>
        </p:spPr>
        <p:txBody>
          <a:bodyPr vert="horz" lIns="91440" tIns="45720" rIns="91440" bIns="45720" rtlCol="0" anchor="b">
            <a:normAutofit/>
          </a:bodyPr>
          <a:lstStyle/>
          <a:p>
            <a:r>
              <a:rPr lang="en-US" sz="4600" kern="1200">
                <a:solidFill>
                  <a:schemeClr val="tx1"/>
                </a:solidFill>
                <a:latin typeface="+mj-lt"/>
                <a:ea typeface="+mj-ea"/>
                <a:cs typeface="+mj-cs"/>
              </a:rPr>
              <a:t> Naloxone products </a:t>
            </a:r>
          </a:p>
        </p:txBody>
      </p:sp>
      <p:sp>
        <p:nvSpPr>
          <p:cNvPr id="2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140FBB6-D653-A28D-597A-1CA077A5E169}"/>
              </a:ext>
            </a:extLst>
          </p:cNvPr>
          <p:cNvSpPr>
            <a:spLocks noGrp="1"/>
          </p:cNvSpPr>
          <p:nvPr>
            <p:ph sz="half" idx="2"/>
          </p:nvPr>
        </p:nvSpPr>
        <p:spPr>
          <a:xfrm>
            <a:off x="4537442" y="2502326"/>
            <a:ext cx="7319931" cy="4107956"/>
          </a:xfrm>
        </p:spPr>
        <p:txBody>
          <a:bodyPr vert="horz" lIns="91440" tIns="45720" rIns="91440" bIns="45720" rtlCol="0" anchor="t">
            <a:noAutofit/>
          </a:bodyPr>
          <a:lstStyle/>
          <a:p>
            <a:r>
              <a:rPr lang="en-US" sz="2300"/>
              <a:t>There are 3 naloxone products available (as well as an IV product)</a:t>
            </a:r>
          </a:p>
          <a:p>
            <a:pPr lvl="1"/>
            <a:r>
              <a:rPr lang="en-US" sz="2300" err="1"/>
              <a:t>Prenoxad</a:t>
            </a:r>
            <a:r>
              <a:rPr lang="en-US" sz="2300"/>
              <a:t> IM injection</a:t>
            </a:r>
            <a:endParaRPr lang="en-US" sz="2300">
              <a:ea typeface="Calibri"/>
              <a:cs typeface="Calibri"/>
            </a:endParaRPr>
          </a:p>
          <a:p>
            <a:pPr lvl="1"/>
            <a:r>
              <a:rPr lang="en-US" sz="2300" err="1"/>
              <a:t>Nyxoid</a:t>
            </a:r>
            <a:r>
              <a:rPr lang="en-US" sz="2300"/>
              <a:t> 1.8mg nasal spray</a:t>
            </a:r>
            <a:endParaRPr lang="en-US" sz="2300">
              <a:ea typeface="Calibri"/>
              <a:cs typeface="Calibri"/>
            </a:endParaRPr>
          </a:p>
          <a:p>
            <a:pPr lvl="1"/>
            <a:r>
              <a:rPr lang="en-US" sz="2300"/>
              <a:t>Naloxone 1.26mg nasal spray (sometimes referred to as the pebble)</a:t>
            </a:r>
            <a:endParaRPr lang="en-US" sz="2300">
              <a:ea typeface="Calibri"/>
              <a:cs typeface="Calibri"/>
            </a:endParaRPr>
          </a:p>
          <a:p>
            <a:r>
              <a:rPr lang="en-US" sz="2300">
                <a:ea typeface="Calibri"/>
                <a:cs typeface="Calibri"/>
              </a:rPr>
              <a:t>Note there is an additional IM naloxone available that does not include needles in the pack. </a:t>
            </a:r>
            <a:r>
              <a:rPr lang="en-US" sz="2300" err="1">
                <a:ea typeface="Calibri"/>
                <a:cs typeface="Calibri"/>
              </a:rPr>
              <a:t>Prenoxad</a:t>
            </a:r>
            <a:r>
              <a:rPr lang="en-US" sz="2300">
                <a:ea typeface="Calibri"/>
                <a:cs typeface="Calibri"/>
              </a:rPr>
              <a:t> kits contain 2 needles for use </a:t>
            </a:r>
          </a:p>
          <a:p>
            <a:pPr marL="0" indent="0">
              <a:buNone/>
            </a:pPr>
            <a:endParaRPr lang="en-US" sz="2300">
              <a:ea typeface="Calibri"/>
              <a:cs typeface="Calibri"/>
            </a:endParaRPr>
          </a:p>
        </p:txBody>
      </p:sp>
      <p:pic>
        <p:nvPicPr>
          <p:cNvPr id="8" name="Picture 7"/>
          <p:cNvPicPr>
            <a:picLocks noChangeAspect="1"/>
          </p:cNvPicPr>
          <p:nvPr/>
        </p:nvPicPr>
        <p:blipFill>
          <a:blip r:embed="rId2"/>
          <a:stretch>
            <a:fillRect/>
          </a:stretch>
        </p:blipFill>
        <p:spPr>
          <a:xfrm>
            <a:off x="915789" y="2505075"/>
            <a:ext cx="2804274" cy="38283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39" y="461011"/>
            <a:ext cx="2253632" cy="1628566"/>
          </a:xfrm>
          <a:prstGeom prst="rect">
            <a:avLst/>
          </a:prstGeom>
        </p:spPr>
      </p:pic>
      <p:sp>
        <p:nvSpPr>
          <p:cNvPr id="11" name="TextBox 10"/>
          <p:cNvSpPr txBox="1"/>
          <p:nvPr/>
        </p:nvSpPr>
        <p:spPr>
          <a:xfrm>
            <a:off x="1099239" y="2228076"/>
            <a:ext cx="3117669" cy="276999"/>
          </a:xfrm>
          <a:prstGeom prst="rect">
            <a:avLst/>
          </a:prstGeom>
          <a:noFill/>
        </p:spPr>
        <p:txBody>
          <a:bodyPr wrap="square" rtlCol="0">
            <a:spAutoFit/>
          </a:bodyPr>
          <a:lstStyle/>
          <a:p>
            <a:r>
              <a:rPr lang="en-GB" sz="1200"/>
              <a:t>NALOXONE 1.26MG NASAL SPRAY</a:t>
            </a:r>
          </a:p>
        </p:txBody>
      </p:sp>
    </p:spTree>
    <p:extLst>
      <p:ext uri="{BB962C8B-B14F-4D97-AF65-F5344CB8AC3E}">
        <p14:creationId xmlns:p14="http://schemas.microsoft.com/office/powerpoint/2010/main" val="2307477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9" name="Rectangle 20518">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2" name="Title 3"/>
          <p:cNvSpPr>
            <a:spLocks noGrp="1"/>
          </p:cNvSpPr>
          <p:nvPr>
            <p:ph type="title"/>
          </p:nvPr>
        </p:nvSpPr>
        <p:spPr>
          <a:xfrm>
            <a:off x="870204" y="630881"/>
            <a:ext cx="10451592" cy="1325563"/>
          </a:xfrm>
        </p:spPr>
        <p:txBody>
          <a:bodyPr vert="horz" lIns="91440" tIns="45720" rIns="91440" bIns="45720" rtlCol="0" anchor="ctr">
            <a:normAutofit/>
          </a:bodyPr>
          <a:lstStyle/>
          <a:p>
            <a:pPr>
              <a:defRPr/>
            </a:pPr>
            <a:r>
              <a:rPr lang="en-US" altLang="en-US" sz="4400" kern="1200">
                <a:solidFill>
                  <a:schemeClr val="tx1"/>
                </a:solidFill>
                <a:latin typeface="+mj-lt"/>
                <a:ea typeface="+mj-ea"/>
                <a:cs typeface="+mj-cs"/>
              </a:rPr>
              <a:t>Safety first</a:t>
            </a:r>
          </a:p>
        </p:txBody>
      </p:sp>
      <p:sp>
        <p:nvSpPr>
          <p:cNvPr id="2" name="TextBox 1"/>
          <p:cNvSpPr txBox="1"/>
          <p:nvPr/>
        </p:nvSpPr>
        <p:spPr>
          <a:xfrm>
            <a:off x="870204" y="2347917"/>
            <a:ext cx="10027781" cy="4524315"/>
          </a:xfrm>
          <a:prstGeom prst="rect">
            <a:avLst/>
          </a:prstGeom>
          <a:noFill/>
        </p:spPr>
        <p:txBody>
          <a:bodyPr wrap="square" lIns="91440" tIns="45720" rIns="91440" bIns="45720" rtlCol="0" anchor="t">
            <a:spAutoFit/>
          </a:bodyPr>
          <a:lstStyle/>
          <a:p>
            <a:pPr marL="285750" indent="-285750">
              <a:buFont typeface="Arial,Sans-Serif" panose="020B0604020202020204" pitchFamily="34" charset="0"/>
              <a:buChar char="•"/>
            </a:pPr>
            <a:r>
              <a:rPr lang="en-GB" sz="2400">
                <a:latin typeface="+mn-lt"/>
                <a:ea typeface="Calibri"/>
                <a:cs typeface="Calibri"/>
              </a:rPr>
              <a:t>Encourage people (or you) to consider their own safety before taking action. </a:t>
            </a:r>
            <a:endParaRPr lang="en-US" sz="2400">
              <a:latin typeface="+mn-lt"/>
              <a:ea typeface="Calibri"/>
              <a:cs typeface="Calibri"/>
            </a:endParaRPr>
          </a:p>
          <a:p>
            <a:pPr marL="285750" indent="-285750">
              <a:buFont typeface="Arial,Sans-Serif" panose="020B0604020202020204" pitchFamily="34" charset="0"/>
              <a:buChar char="•"/>
            </a:pPr>
            <a:r>
              <a:rPr lang="en-GB" sz="2400">
                <a:latin typeface="+mn-lt"/>
                <a:ea typeface="Calibri"/>
                <a:cs typeface="Calibri"/>
              </a:rPr>
              <a:t>Follow </a:t>
            </a:r>
            <a:r>
              <a:rPr lang="en-GB" sz="2400" err="1">
                <a:latin typeface="+mn-lt"/>
                <a:ea typeface="Calibri"/>
                <a:cs typeface="Calibri"/>
              </a:rPr>
              <a:t>the</a:t>
            </a:r>
            <a:r>
              <a:rPr lang="en-GB" sz="2400" b="1" err="1">
                <a:latin typeface="+mn-lt"/>
                <a:ea typeface="Calibri"/>
                <a:cs typeface="Calibri"/>
              </a:rPr>
              <a:t>“S.A.F.E.”</a:t>
            </a:r>
            <a:r>
              <a:rPr lang="en-GB" sz="2400" err="1">
                <a:latin typeface="+mn-lt"/>
                <a:ea typeface="Calibri"/>
                <a:cs typeface="Calibri"/>
              </a:rPr>
              <a:t>approach</a:t>
            </a:r>
            <a:r>
              <a:rPr lang="en-GB" sz="2400">
                <a:latin typeface="+mn-lt"/>
                <a:ea typeface="Calibri"/>
                <a:cs typeface="Calibri"/>
              </a:rPr>
              <a:t>:</a:t>
            </a:r>
            <a:endParaRPr lang="en-US" sz="2400">
              <a:latin typeface="+mn-lt"/>
              <a:ea typeface="Calibri"/>
              <a:cs typeface="Calibri"/>
            </a:endParaRPr>
          </a:p>
          <a:p>
            <a:pPr marL="285750" indent="-285750">
              <a:buFont typeface="Arial,Sans-Serif" panose="020B0604020202020204" pitchFamily="34" charset="0"/>
              <a:buChar char="•"/>
            </a:pPr>
            <a:r>
              <a:rPr lang="en-GB" sz="2400">
                <a:latin typeface="+mn-lt"/>
                <a:ea typeface="Calibri"/>
                <a:cs typeface="Calibri"/>
              </a:rPr>
              <a:t>SHOUT for help</a:t>
            </a:r>
          </a:p>
          <a:p>
            <a:pPr marL="285750" indent="-285750">
              <a:buFont typeface="Arial,Sans-Serif" panose="020B0604020202020204" pitchFamily="34" charset="0"/>
              <a:buChar char="•"/>
            </a:pPr>
            <a:r>
              <a:rPr lang="en-GB" sz="2400">
                <a:latin typeface="+mn-lt"/>
                <a:ea typeface="Calibri"/>
                <a:cs typeface="Calibri"/>
              </a:rPr>
              <a:t>APPROACH with care</a:t>
            </a:r>
          </a:p>
          <a:p>
            <a:pPr marL="285750" indent="-285750">
              <a:buFont typeface="Arial,Sans-Serif" panose="020B0604020202020204" pitchFamily="34" charset="0"/>
              <a:buChar char="•"/>
            </a:pPr>
            <a:r>
              <a:rPr lang="en-GB" sz="2400">
                <a:latin typeface="+mn-lt"/>
                <a:ea typeface="Calibri"/>
                <a:cs typeface="Calibri"/>
              </a:rPr>
              <a:t>Ensure area is FREE from danger</a:t>
            </a:r>
          </a:p>
          <a:p>
            <a:pPr marL="285750" indent="-285750">
              <a:buFont typeface="Arial,Sans-Serif" panose="020B0604020202020204" pitchFamily="34" charset="0"/>
              <a:buChar char="•"/>
            </a:pPr>
            <a:r>
              <a:rPr lang="en-GB" sz="2400">
                <a:latin typeface="+mn-lt"/>
                <a:ea typeface="Calibri"/>
                <a:cs typeface="Calibri"/>
              </a:rPr>
              <a:t>EVALUATE if safe to take action</a:t>
            </a:r>
          </a:p>
          <a:p>
            <a:pPr marL="285750" indent="-285750">
              <a:buFont typeface="Arial" panose="020B0604020202020204" pitchFamily="34" charset="0"/>
              <a:buChar char="•"/>
            </a:pPr>
            <a:endParaRPr lang="en-GB" sz="2400">
              <a:latin typeface="+mn-lt"/>
              <a:ea typeface="Calibri"/>
              <a:cs typeface="Calibri"/>
            </a:endParaRPr>
          </a:p>
          <a:p>
            <a:pPr marL="285750" indent="-285750">
              <a:buFont typeface="Arial" panose="020B0604020202020204" pitchFamily="34" charset="0"/>
              <a:buChar char="•"/>
            </a:pPr>
            <a:r>
              <a:rPr lang="en-GB" sz="2400" b="1">
                <a:latin typeface="+mn-lt"/>
                <a:ea typeface="Calibri"/>
                <a:cs typeface="Calibri"/>
              </a:rPr>
              <a:t>Take someone with you</a:t>
            </a:r>
            <a:endParaRPr lang="en-GB" sz="2400">
              <a:latin typeface="+mn-lt"/>
              <a:ea typeface="Calibri"/>
              <a:cs typeface="Calibri"/>
            </a:endParaRPr>
          </a:p>
          <a:p>
            <a:pPr marL="285750" indent="-285750">
              <a:buFont typeface="Arial" panose="020B0604020202020204" pitchFamily="34" charset="0"/>
              <a:buChar char="•"/>
            </a:pPr>
            <a:r>
              <a:rPr lang="en-GB" sz="2400" b="1">
                <a:latin typeface="+mn-lt"/>
                <a:ea typeface="Calibri"/>
                <a:cs typeface="Calibri"/>
              </a:rPr>
              <a:t>Do you need anything else – gloves? </a:t>
            </a:r>
            <a:endParaRPr lang="en-GB" sz="2400">
              <a:latin typeface="+mn-lt"/>
              <a:ea typeface="Calibri"/>
              <a:cs typeface="Calibri"/>
            </a:endParaRPr>
          </a:p>
          <a:p>
            <a:pPr marL="285750" indent="-285750">
              <a:buFont typeface="Arial" panose="020B0604020202020204" pitchFamily="34" charset="0"/>
              <a:buChar char="•"/>
            </a:pPr>
            <a:r>
              <a:rPr lang="en-GB" sz="2400" b="1">
                <a:latin typeface="+mn-lt"/>
                <a:ea typeface="Calibri"/>
                <a:cs typeface="Calibri"/>
              </a:rPr>
              <a:t>Call an ambulance and stay with person till it arrives</a:t>
            </a:r>
            <a:endParaRPr lang="en-US" sz="2400">
              <a:latin typeface="+mn-lt"/>
              <a:ea typeface="Calibri"/>
              <a:cs typeface="Calibri"/>
            </a:endParaRPr>
          </a:p>
          <a:p>
            <a:pPr marL="285750" indent="-285750">
              <a:buFont typeface="Arial" panose="020B0604020202020204" pitchFamily="34" charset="0"/>
              <a:buChar char="•"/>
            </a:pPr>
            <a:r>
              <a:rPr lang="en-GB" sz="2400" b="1">
                <a:latin typeface="+mn-lt"/>
                <a:ea typeface="Calibri"/>
                <a:cs typeface="Calibri"/>
              </a:rPr>
              <a:t>Even if unsure call an ambulance – operator can support with how to use naloxone if needed</a:t>
            </a:r>
            <a:endParaRPr lang="en-GB"/>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ECA6DCB-B7E1-40A9-9524-540C6DA40B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9D50C-9CB7-0AA3-EF0D-0443507CCB55}"/>
              </a:ext>
            </a:extLst>
          </p:cNvPr>
          <p:cNvSpPr>
            <a:spLocks noGrp="1"/>
          </p:cNvSpPr>
          <p:nvPr>
            <p:ph type="title"/>
          </p:nvPr>
        </p:nvSpPr>
        <p:spPr>
          <a:xfrm>
            <a:off x="589560" y="856180"/>
            <a:ext cx="6589095" cy="1128068"/>
          </a:xfrm>
        </p:spPr>
        <p:txBody>
          <a:bodyPr anchor="ctr">
            <a:normAutofit/>
          </a:bodyPr>
          <a:lstStyle/>
          <a:p>
            <a:r>
              <a:rPr lang="en-US" sz="3700">
                <a:ea typeface="Calibri Light"/>
                <a:cs typeface="Calibri Light"/>
              </a:rPr>
              <a:t>FOR PRENOXAD, NYXOID AND NALOXONE NASAL SPRAY </a:t>
            </a:r>
            <a:endParaRPr lang="en-US" sz="3700"/>
          </a:p>
        </p:txBody>
      </p:sp>
      <p:grpSp>
        <p:nvGrpSpPr>
          <p:cNvPr id="40" name="Group 39">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 name="Rectangle 40">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1DEB8F6-C16F-A543-82FD-E3775C7163C1}"/>
              </a:ext>
            </a:extLst>
          </p:cNvPr>
          <p:cNvSpPr>
            <a:spLocks noGrp="1"/>
          </p:cNvSpPr>
          <p:nvPr>
            <p:ph idx="1"/>
          </p:nvPr>
        </p:nvSpPr>
        <p:spPr>
          <a:xfrm>
            <a:off x="590719" y="2330505"/>
            <a:ext cx="5890387" cy="3979585"/>
          </a:xfrm>
        </p:spPr>
        <p:txBody>
          <a:bodyPr vert="horz" lIns="91440" tIns="45720" rIns="91440" bIns="45720" rtlCol="0" anchor="ctr">
            <a:normAutofit/>
          </a:bodyPr>
          <a:lstStyle/>
          <a:p>
            <a:pPr marL="0" indent="0">
              <a:buNone/>
            </a:pPr>
            <a:r>
              <a:rPr lang="en-GB" sz="2600">
                <a:ea typeface="+mn-lt"/>
                <a:cs typeface="+mn-lt"/>
              </a:rPr>
              <a:t>Administer one dose </a:t>
            </a:r>
            <a:r>
              <a:rPr lang="en-GB">
                <a:solidFill>
                  <a:srgbClr val="FF0000"/>
                </a:solidFill>
                <a:ea typeface="+mn-lt"/>
                <a:cs typeface="+mn-lt"/>
              </a:rPr>
              <a:t>every 2 – 3 minutes</a:t>
            </a:r>
            <a:r>
              <a:rPr lang="en-GB" sz="2600">
                <a:ea typeface="+mn-lt"/>
                <a:cs typeface="+mn-lt"/>
              </a:rPr>
              <a:t> until...</a:t>
            </a:r>
            <a:endParaRPr lang="en-US" sz="2600">
              <a:ea typeface="+mn-lt"/>
              <a:cs typeface="+mn-lt"/>
            </a:endParaRPr>
          </a:p>
          <a:p>
            <a:r>
              <a:rPr lang="en-GB" sz="2600">
                <a:ea typeface="+mn-lt"/>
                <a:cs typeface="+mn-lt"/>
              </a:rPr>
              <a:t>The person responds – put in recovery position and stay with them </a:t>
            </a:r>
            <a:r>
              <a:rPr lang="en-GB" sz="2600">
                <a:solidFill>
                  <a:srgbClr val="FF0000"/>
                </a:solidFill>
                <a:ea typeface="+mn-lt"/>
                <a:cs typeface="+mn-lt"/>
              </a:rPr>
              <a:t>OR</a:t>
            </a:r>
            <a:endParaRPr lang="en-US" sz="2600">
              <a:solidFill>
                <a:srgbClr val="FF0000"/>
              </a:solidFill>
              <a:ea typeface="+mn-lt"/>
              <a:cs typeface="+mn-lt"/>
            </a:endParaRPr>
          </a:p>
          <a:p>
            <a:r>
              <a:rPr lang="en-GB" sz="2600">
                <a:ea typeface="+mn-lt"/>
                <a:cs typeface="+mn-lt"/>
              </a:rPr>
              <a:t>The emergency services arrive and take over </a:t>
            </a:r>
            <a:r>
              <a:rPr lang="en-GB" sz="2600">
                <a:solidFill>
                  <a:srgbClr val="FF0000"/>
                </a:solidFill>
                <a:ea typeface="+mn-lt"/>
                <a:cs typeface="+mn-lt"/>
              </a:rPr>
              <a:t>OR </a:t>
            </a:r>
            <a:r>
              <a:rPr lang="en-GB" sz="2600">
                <a:solidFill>
                  <a:srgbClr val="000000"/>
                </a:solidFill>
                <a:ea typeface="+mn-lt"/>
                <a:cs typeface="+mn-lt"/>
              </a:rPr>
              <a:t>You</a:t>
            </a:r>
            <a:r>
              <a:rPr lang="en-GB" sz="2600">
                <a:ea typeface="+mn-lt"/>
                <a:cs typeface="+mn-lt"/>
              </a:rPr>
              <a:t> have no naloxone left </a:t>
            </a:r>
            <a:endParaRPr lang="en-US" sz="2600">
              <a:ea typeface="+mn-lt"/>
              <a:cs typeface="+mn-lt"/>
            </a:endParaRPr>
          </a:p>
          <a:p>
            <a:endParaRPr lang="en-GB" sz="2600">
              <a:ea typeface="Calibri"/>
              <a:cs typeface="Calibri"/>
            </a:endParaRPr>
          </a:p>
          <a:p>
            <a:r>
              <a:rPr lang="en-GB" sz="2600">
                <a:ea typeface="Calibri"/>
                <a:cs typeface="Calibri"/>
              </a:rPr>
              <a:t>Multiple doses may be required, so may need more than one kit.  </a:t>
            </a:r>
          </a:p>
          <a:p>
            <a:pPr marL="0" indent="0">
              <a:buNone/>
            </a:pPr>
            <a:endParaRPr lang="en-GB" sz="2000">
              <a:ea typeface="Calibri"/>
              <a:cs typeface="Calibri"/>
            </a:endParaRPr>
          </a:p>
        </p:txBody>
      </p:sp>
      <p:sp>
        <p:nvSpPr>
          <p:cNvPr id="46" name="Rectangle 45">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descr="Text&#10;&#10;Description automatically generated">
            <a:extLst>
              <a:ext uri="{FF2B5EF4-FFF2-40B4-BE49-F238E27FC236}">
                <a16:creationId xmlns:a16="http://schemas.microsoft.com/office/drawing/2014/main" id="{BECA33C7-C776-B7CD-4B0D-FBF523A94BE6}"/>
              </a:ext>
            </a:extLst>
          </p:cNvPr>
          <p:cNvPicPr>
            <a:picLocks noChangeAspect="1"/>
          </p:cNvPicPr>
          <p:nvPr/>
        </p:nvPicPr>
        <p:blipFill rotWithShape="1">
          <a:blip r:embed="rId3"/>
          <a:srcRect t="13596" r="-2" b="20447"/>
          <a:stretch/>
        </p:blipFill>
        <p:spPr>
          <a:xfrm>
            <a:off x="7690641" y="923109"/>
            <a:ext cx="3373721" cy="1932395"/>
          </a:xfrm>
          <a:prstGeom prst="rect">
            <a:avLst/>
          </a:prstGeom>
        </p:spPr>
      </p:pic>
      <p:sp>
        <p:nvSpPr>
          <p:cNvPr id="50" name="Rectangle 49">
            <a:extLst>
              <a:ext uri="{FF2B5EF4-FFF2-40B4-BE49-F238E27FC236}">
                <a16:creationId xmlns:a16="http://schemas.microsoft.com/office/drawing/2014/main" id="{8CB5D2D7-DF65-4E86-BFBA-FFB9B5AC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Diagram&#10;&#10;Description automatically generated">
            <a:extLst>
              <a:ext uri="{FF2B5EF4-FFF2-40B4-BE49-F238E27FC236}">
                <a16:creationId xmlns:a16="http://schemas.microsoft.com/office/drawing/2014/main" id="{D6A5781A-843C-982C-2573-209E9E3026E8}"/>
              </a:ext>
            </a:extLst>
          </p:cNvPr>
          <p:cNvPicPr>
            <a:picLocks noChangeAspect="1"/>
          </p:cNvPicPr>
          <p:nvPr/>
        </p:nvPicPr>
        <p:blipFill rotWithShape="1">
          <a:blip r:embed="rId4"/>
          <a:srcRect t="13719" r="1" b="17035"/>
          <a:stretch/>
        </p:blipFill>
        <p:spPr>
          <a:xfrm>
            <a:off x="7273734" y="4438424"/>
            <a:ext cx="1845820" cy="105769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2679" y="4242282"/>
            <a:ext cx="2006498" cy="1449977"/>
          </a:xfrm>
          <a:prstGeom prst="rect">
            <a:avLst/>
          </a:prstGeom>
        </p:spPr>
      </p:pic>
    </p:spTree>
    <p:extLst>
      <p:ext uri="{BB962C8B-B14F-4D97-AF65-F5344CB8AC3E}">
        <p14:creationId xmlns:p14="http://schemas.microsoft.com/office/powerpoint/2010/main" val="4089584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943CAA20-3569-4189-9E48-239A229A8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3"/>
          <p:cNvSpPr>
            <a:spLocks noGrp="1"/>
          </p:cNvSpPr>
          <p:nvPr>
            <p:ph type="title"/>
          </p:nvPr>
        </p:nvSpPr>
        <p:spPr>
          <a:xfrm>
            <a:off x="838200" y="451381"/>
            <a:ext cx="10512552" cy="4066540"/>
          </a:xfrm>
        </p:spPr>
        <p:txBody>
          <a:bodyPr vert="horz" lIns="91440" tIns="45720" rIns="91440" bIns="45720" rtlCol="0" anchor="b">
            <a:normAutofit/>
          </a:bodyPr>
          <a:lstStyle/>
          <a:p>
            <a:pPr>
              <a:defRPr/>
            </a:pPr>
            <a:r>
              <a:rPr lang="en-US" altLang="en-US" sz="6600"/>
              <a:t>The Recovery Position and Basic Life Support</a:t>
            </a:r>
            <a:br>
              <a:rPr lang="en-US" altLang="en-US" sz="6600"/>
            </a:br>
            <a:r>
              <a:rPr lang="en-US" altLang="en-US" sz="6600">
                <a:ea typeface="Calibri Light"/>
                <a:cs typeface="Calibri Light"/>
              </a:rPr>
              <a:t>Where does Naloxone fit in?</a:t>
            </a:r>
            <a:endParaRPr lang="en-US" altLang="en-US" sz="6600" kern="1200">
              <a:latin typeface="+mj-lt"/>
              <a:ea typeface="Calibri Light"/>
              <a:cs typeface="Calibri Light"/>
            </a:endParaRPr>
          </a:p>
        </p:txBody>
      </p:sp>
      <p:sp>
        <p:nvSpPr>
          <p:cNvPr id="2048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FFC92A-E833-EDD6-3200-D2A06D2E21D4}"/>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kern="1200">
                <a:latin typeface="+mj-lt"/>
                <a:ea typeface="+mj-ea"/>
                <a:cs typeface="+mj-cs"/>
              </a:rPr>
              <a:t>IN OVERDOSE, THE PERSON WILL BE UNCONSCIOUS...</a:t>
            </a:r>
          </a:p>
        </p:txBody>
      </p:sp>
      <p:graphicFrame>
        <p:nvGraphicFramePr>
          <p:cNvPr id="14" name="Content Placeholder 2">
            <a:extLst>
              <a:ext uri="{FF2B5EF4-FFF2-40B4-BE49-F238E27FC236}">
                <a16:creationId xmlns:a16="http://schemas.microsoft.com/office/drawing/2014/main" id="{2EA6F656-4716-1870-155E-A0C0EBCE6B7B}"/>
              </a:ext>
            </a:extLst>
          </p:cNvPr>
          <p:cNvGraphicFramePr>
            <a:graphicFrameLocks noGrp="1"/>
          </p:cNvGraphicFramePr>
          <p:nvPr>
            <p:ph idx="1"/>
            <p:extLst>
              <p:ext uri="{D42A27DB-BD31-4B8C-83A1-F6EECF244321}">
                <p14:modId xmlns:p14="http://schemas.microsoft.com/office/powerpoint/2010/main" val="27988866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6934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943CAA20-3569-4189-9E48-239A229A8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3"/>
          <p:cNvSpPr>
            <a:spLocks noGrp="1"/>
          </p:cNvSpPr>
          <p:nvPr>
            <p:ph type="title"/>
          </p:nvPr>
        </p:nvSpPr>
        <p:spPr>
          <a:xfrm>
            <a:off x="838200" y="451381"/>
            <a:ext cx="10512552" cy="4066540"/>
          </a:xfrm>
        </p:spPr>
        <p:txBody>
          <a:bodyPr vert="horz" lIns="91440" tIns="45720" rIns="91440" bIns="45720" rtlCol="0" anchor="b">
            <a:normAutofit/>
          </a:bodyPr>
          <a:lstStyle/>
          <a:p>
            <a:pPr>
              <a:defRPr/>
            </a:pPr>
            <a:r>
              <a:rPr lang="en-US" altLang="en-US" sz="6600"/>
              <a:t>How to use the Different Naloxone Products </a:t>
            </a:r>
            <a:endParaRPr lang="en-US" altLang="en-US" sz="6600" kern="1200">
              <a:latin typeface="+mj-lt"/>
              <a:ea typeface="Calibri Light"/>
              <a:cs typeface="Calibri Light"/>
            </a:endParaRPr>
          </a:p>
        </p:txBody>
      </p:sp>
      <p:sp>
        <p:nvSpPr>
          <p:cNvPr id="2048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89740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DE0C6-9146-68E8-7BD4-DA1AE533FC83}"/>
              </a:ext>
            </a:extLst>
          </p:cNvPr>
          <p:cNvSpPr>
            <a:spLocks noGrp="1"/>
          </p:cNvSpPr>
          <p:nvPr>
            <p:ph type="title"/>
          </p:nvPr>
        </p:nvSpPr>
        <p:spPr>
          <a:xfrm>
            <a:off x="572493" y="238539"/>
            <a:ext cx="11018520" cy="1434415"/>
          </a:xfrm>
        </p:spPr>
        <p:txBody>
          <a:bodyPr anchor="b">
            <a:normAutofit/>
          </a:bodyPr>
          <a:lstStyle/>
          <a:p>
            <a:r>
              <a:rPr lang="en-US" sz="4600">
                <a:cs typeface="Calibri Light"/>
              </a:rPr>
              <a:t>Naloxone intramuscular Injection "Prenoxad"</a:t>
            </a:r>
            <a:endParaRPr lang="en-US" sz="4600"/>
          </a:p>
        </p:txBody>
      </p:sp>
      <p:sp>
        <p:nvSpPr>
          <p:cNvPr id="5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 stationary, writing implement, marker&#10;&#10;Description automatically generated">
            <a:extLst>
              <a:ext uri="{FF2B5EF4-FFF2-40B4-BE49-F238E27FC236}">
                <a16:creationId xmlns:a16="http://schemas.microsoft.com/office/drawing/2014/main" id="{E25275AB-7EAA-EAC7-5745-2622BB92E328}"/>
              </a:ext>
            </a:extLst>
          </p:cNvPr>
          <p:cNvPicPr>
            <a:picLocks noChangeAspect="1"/>
          </p:cNvPicPr>
          <p:nvPr/>
        </p:nvPicPr>
        <p:blipFill rotWithShape="1">
          <a:blip r:embed="rId2"/>
          <a:srcRect l="7892" r="8653" b="4"/>
          <a:stretch/>
        </p:blipFill>
        <p:spPr>
          <a:xfrm>
            <a:off x="7675658" y="2093976"/>
            <a:ext cx="3941064" cy="4096512"/>
          </a:xfrm>
          <a:prstGeom prst="rect">
            <a:avLst/>
          </a:prstGeom>
        </p:spPr>
      </p:pic>
      <p:graphicFrame>
        <p:nvGraphicFramePr>
          <p:cNvPr id="27" name="Content Placeholder 2">
            <a:extLst>
              <a:ext uri="{FF2B5EF4-FFF2-40B4-BE49-F238E27FC236}">
                <a16:creationId xmlns:a16="http://schemas.microsoft.com/office/drawing/2014/main" id="{D690A8C5-5C34-41EE-4555-240963F5C638}"/>
              </a:ext>
            </a:extLst>
          </p:cNvPr>
          <p:cNvGraphicFramePr>
            <a:graphicFrameLocks noGrp="1"/>
          </p:cNvGraphicFramePr>
          <p:nvPr>
            <p:ph idx="1"/>
            <p:extLst>
              <p:ext uri="{D42A27DB-BD31-4B8C-83A1-F6EECF244321}">
                <p14:modId xmlns:p14="http://schemas.microsoft.com/office/powerpoint/2010/main" val="1210068573"/>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04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06DF0-3AF4-9BA8-888D-8E0E44843CF4}"/>
              </a:ext>
            </a:extLst>
          </p:cNvPr>
          <p:cNvSpPr>
            <a:spLocks noGrp="1"/>
          </p:cNvSpPr>
          <p:nvPr>
            <p:ph type="title"/>
          </p:nvPr>
        </p:nvSpPr>
        <p:spPr>
          <a:xfrm>
            <a:off x="838200" y="698643"/>
            <a:ext cx="5243394" cy="2225532"/>
          </a:xfrm>
        </p:spPr>
        <p:txBody>
          <a:bodyPr anchor="t">
            <a:normAutofit/>
          </a:bodyPr>
          <a:lstStyle/>
          <a:p>
            <a:r>
              <a:rPr lang="en-GB" sz="4800">
                <a:ea typeface="Calibri Light"/>
                <a:cs typeface="Calibri Light"/>
              </a:rPr>
              <a:t>Concerns Grow after sudden increase in Overdoses</a:t>
            </a:r>
            <a:endParaRPr lang="en-GB" sz="4800"/>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4F88D19-C269-4F98-BE6B-CFB6207D366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6" name="Picture 5" descr="A close-up of several syringes&#10;&#10;AI-generated content may be incorrect.">
            <a:extLst>
              <a:ext uri="{FF2B5EF4-FFF2-40B4-BE49-F238E27FC236}">
                <a16:creationId xmlns:a16="http://schemas.microsoft.com/office/drawing/2014/main" id="{374B5134-410D-D61C-A040-97B195A7F7F5}"/>
              </a:ext>
            </a:extLst>
          </p:cNvPr>
          <p:cNvPicPr>
            <a:picLocks noChangeAspect="1"/>
          </p:cNvPicPr>
          <p:nvPr/>
        </p:nvPicPr>
        <p:blipFill>
          <a:blip r:embed="rId3"/>
          <a:stretch>
            <a:fillRect/>
          </a:stretch>
        </p:blipFill>
        <p:spPr>
          <a:xfrm>
            <a:off x="838200" y="3445307"/>
            <a:ext cx="5243391" cy="2110464"/>
          </a:xfrm>
          <a:prstGeom prst="rect">
            <a:avLst/>
          </a:prstGeom>
        </p:spPr>
      </p:pic>
      <p:sp>
        <p:nvSpPr>
          <p:cNvPr id="3" name="Content Placeholder 2">
            <a:extLst>
              <a:ext uri="{FF2B5EF4-FFF2-40B4-BE49-F238E27FC236}">
                <a16:creationId xmlns:a16="http://schemas.microsoft.com/office/drawing/2014/main" id="{F0C7592A-92C0-935A-BC84-D024CD518141}"/>
              </a:ext>
            </a:extLst>
          </p:cNvPr>
          <p:cNvSpPr>
            <a:spLocks noGrp="1"/>
          </p:cNvSpPr>
          <p:nvPr>
            <p:ph idx="1"/>
          </p:nvPr>
        </p:nvSpPr>
        <p:spPr>
          <a:xfrm>
            <a:off x="7229042" y="879355"/>
            <a:ext cx="4124758" cy="5120755"/>
          </a:xfrm>
        </p:spPr>
        <p:txBody>
          <a:bodyPr vert="horz" lIns="91440" tIns="45720" rIns="91440" bIns="45720" rtlCol="0" anchor="ctr">
            <a:normAutofit/>
          </a:bodyPr>
          <a:lstStyle/>
          <a:p>
            <a:r>
              <a:rPr lang="en-GB" sz="2000">
                <a:solidFill>
                  <a:schemeClr val="tx1">
                    <a:alpha val="80000"/>
                  </a:schemeClr>
                </a:solidFill>
                <a:ea typeface="+mn-lt"/>
                <a:cs typeface="+mn-lt"/>
                <a:hlinkClick r:id="rId4"/>
              </a:rPr>
              <a:t>Everything you need to know about nitazenes - The Pharmaceutical Journal</a:t>
            </a:r>
          </a:p>
          <a:p>
            <a:r>
              <a:rPr lang="en-GB" sz="2000">
                <a:solidFill>
                  <a:schemeClr val="tx1">
                    <a:alpha val="80000"/>
                  </a:schemeClr>
                </a:solidFill>
                <a:ea typeface="+mn-lt"/>
                <a:cs typeface="+mn-lt"/>
                <a:hlinkClick r:id="rId5"/>
              </a:rPr>
              <a:t>Multiple doses of naloxone needed to reverse drug overdoses, pharmacists warned - The Pharmaceutical Journal</a:t>
            </a:r>
          </a:p>
          <a:p>
            <a:endParaRPr lang="en-GB" sz="2000">
              <a:solidFill>
                <a:schemeClr val="tx1">
                  <a:alpha val="80000"/>
                </a:schemeClr>
              </a:solidFill>
              <a:ea typeface="Calibri"/>
              <a:cs typeface="Calibri"/>
            </a:endParaRPr>
          </a:p>
        </p:txBody>
      </p:sp>
    </p:spTree>
    <p:extLst>
      <p:ext uri="{BB962C8B-B14F-4D97-AF65-F5344CB8AC3E}">
        <p14:creationId xmlns:p14="http://schemas.microsoft.com/office/powerpoint/2010/main" val="2131846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9B9C4-3032-E3E3-8B0B-AD4FBFB8FFA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How to use Prenoxad Injection – Demo or video</a:t>
            </a:r>
          </a:p>
        </p:txBody>
      </p:sp>
      <p:sp>
        <p:nvSpPr>
          <p:cNvPr id="2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prenoxad injection- assembling and administering">
            <a:hlinkClick r:id="" action="ppaction://media"/>
            <a:extLst>
              <a:ext uri="{FF2B5EF4-FFF2-40B4-BE49-F238E27FC236}">
                <a16:creationId xmlns:a16="http://schemas.microsoft.com/office/drawing/2014/main" id="{BDCB6672-AE7E-1B9E-535F-D8DD32E101C0}"/>
              </a:ext>
            </a:extLst>
          </p:cNvPr>
          <p:cNvPicPr>
            <a:picLocks noRot="1" noChangeAspect="1"/>
          </p:cNvPicPr>
          <p:nvPr>
            <a:videoFile r:link="rId1"/>
          </p:nvPr>
        </p:nvPicPr>
        <p:blipFill>
          <a:blip r:embed="rId3"/>
          <a:stretch>
            <a:fillRect/>
          </a:stretch>
        </p:blipFill>
        <p:spPr>
          <a:xfrm>
            <a:off x="4654296" y="709803"/>
            <a:ext cx="7214616" cy="5410962"/>
          </a:xfrm>
          <a:prstGeom prst="rect">
            <a:avLst/>
          </a:prstGeom>
        </p:spPr>
      </p:pic>
    </p:spTree>
    <p:extLst>
      <p:ext uri="{BB962C8B-B14F-4D97-AF65-F5344CB8AC3E}">
        <p14:creationId xmlns:p14="http://schemas.microsoft.com/office/powerpoint/2010/main" val="1892337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02">
            <a:extLst>
              <a:ext uri="{FF2B5EF4-FFF2-40B4-BE49-F238E27FC236}">
                <a16:creationId xmlns:a16="http://schemas.microsoft.com/office/drawing/2014/main" id="{61293230-B0F6-45B1-96D1-13D18E2429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04">
            <a:extLst>
              <a:ext uri="{FF2B5EF4-FFF2-40B4-BE49-F238E27FC236}">
                <a16:creationId xmlns:a16="http://schemas.microsoft.com/office/drawing/2014/main" id="{0A1E0707-4985-454B-ACE0-4855BB558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D46D00-C635-4956-9370-24FD6BEED7D1}"/>
              </a:ext>
            </a:extLst>
          </p:cNvPr>
          <p:cNvSpPr>
            <a:spLocks noGrp="1"/>
          </p:cNvSpPr>
          <p:nvPr>
            <p:ph type="title"/>
          </p:nvPr>
        </p:nvSpPr>
        <p:spPr>
          <a:xfrm>
            <a:off x="257177" y="609599"/>
            <a:ext cx="4461781" cy="1322888"/>
          </a:xfrm>
        </p:spPr>
        <p:txBody>
          <a:bodyPr>
            <a:noAutofit/>
          </a:bodyPr>
          <a:lstStyle/>
          <a:p>
            <a:r>
              <a:rPr lang="en-US" sz="4200">
                <a:ea typeface="Calibri Light"/>
                <a:cs typeface="Calibri Light"/>
              </a:rPr>
              <a:t>Tear off Instruction Leaflet Available</a:t>
            </a:r>
          </a:p>
        </p:txBody>
      </p:sp>
      <p:sp>
        <p:nvSpPr>
          <p:cNvPr id="8" name="Content Placeholder 7">
            <a:extLst>
              <a:ext uri="{FF2B5EF4-FFF2-40B4-BE49-F238E27FC236}">
                <a16:creationId xmlns:a16="http://schemas.microsoft.com/office/drawing/2014/main" id="{8CB8FBC3-1A2A-E91F-5BA0-95DC7E76C482}"/>
              </a:ext>
            </a:extLst>
          </p:cNvPr>
          <p:cNvSpPr>
            <a:spLocks noGrp="1"/>
          </p:cNvSpPr>
          <p:nvPr>
            <p:ph idx="1"/>
          </p:nvPr>
        </p:nvSpPr>
        <p:spPr>
          <a:xfrm>
            <a:off x="257177" y="2194101"/>
            <a:ext cx="4019548" cy="3959730"/>
          </a:xfrm>
        </p:spPr>
        <p:txBody>
          <a:bodyPr vert="horz" lIns="91440" tIns="45720" rIns="91440" bIns="45720" rtlCol="0" anchor="t">
            <a:normAutofit/>
          </a:bodyPr>
          <a:lstStyle/>
          <a:p>
            <a:r>
              <a:rPr lang="en-US">
                <a:ea typeface="Calibri"/>
                <a:cs typeface="Calibri"/>
              </a:rPr>
              <a:t>NHS Grampian resources</a:t>
            </a:r>
          </a:p>
          <a:p>
            <a:r>
              <a:rPr lang="en-US">
                <a:ea typeface="Calibri"/>
                <a:cs typeface="Calibri"/>
                <a:hlinkClick r:id="rId2"/>
              </a:rPr>
              <a:t>www.nhsghpcat.org</a:t>
            </a:r>
            <a:endParaRPr lang="en-US">
              <a:ea typeface="Calibri"/>
              <a:cs typeface="Calibri"/>
            </a:endParaRPr>
          </a:p>
          <a:p>
            <a:r>
              <a:rPr lang="en-US">
                <a:ea typeface="Calibri"/>
                <a:cs typeface="Calibri"/>
              </a:rPr>
              <a:t>Other naloxone resources also available </a:t>
            </a:r>
          </a:p>
        </p:txBody>
      </p:sp>
      <p:pic>
        <p:nvPicPr>
          <p:cNvPr id="5" name="Picture 5" descr="Diagram&#10;&#10;Description automatically generated">
            <a:extLst>
              <a:ext uri="{FF2B5EF4-FFF2-40B4-BE49-F238E27FC236}">
                <a16:creationId xmlns:a16="http://schemas.microsoft.com/office/drawing/2014/main" id="{F4E85558-C17D-F580-BDD2-0CC75194ABAF}"/>
              </a:ext>
            </a:extLst>
          </p:cNvPr>
          <p:cNvPicPr>
            <a:picLocks noChangeAspect="1"/>
          </p:cNvPicPr>
          <p:nvPr/>
        </p:nvPicPr>
        <p:blipFill>
          <a:blip r:embed="rId3"/>
          <a:stretch>
            <a:fillRect/>
          </a:stretch>
        </p:blipFill>
        <p:spPr>
          <a:xfrm>
            <a:off x="5534755" y="2103120"/>
            <a:ext cx="2536904" cy="3623554"/>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6" name="Picture 6" descr="Diagram&#10;&#10;Description automatically generated">
            <a:extLst>
              <a:ext uri="{FF2B5EF4-FFF2-40B4-BE49-F238E27FC236}">
                <a16:creationId xmlns:a16="http://schemas.microsoft.com/office/drawing/2014/main" id="{B98E558F-91CD-3B1A-394A-D94C4681D85D}"/>
              </a:ext>
            </a:extLst>
          </p:cNvPr>
          <p:cNvPicPr>
            <a:picLocks noChangeAspect="1"/>
          </p:cNvPicPr>
          <p:nvPr/>
        </p:nvPicPr>
        <p:blipFill>
          <a:blip r:embed="rId4"/>
          <a:stretch>
            <a:fillRect/>
          </a:stretch>
        </p:blipFill>
        <p:spPr>
          <a:xfrm>
            <a:off x="8919556" y="2103119"/>
            <a:ext cx="2627216" cy="3705421"/>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36421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83356-6516-6932-6383-37B89444BBDA}"/>
              </a:ext>
            </a:extLst>
          </p:cNvPr>
          <p:cNvSpPr>
            <a:spLocks noGrp="1"/>
          </p:cNvSpPr>
          <p:nvPr>
            <p:ph type="title"/>
          </p:nvPr>
        </p:nvSpPr>
        <p:spPr>
          <a:xfrm>
            <a:off x="4954385" y="638089"/>
            <a:ext cx="6209024" cy="1476801"/>
          </a:xfrm>
        </p:spPr>
        <p:txBody>
          <a:bodyPr vert="horz" lIns="91440" tIns="45720" rIns="91440" bIns="45720" rtlCol="0" anchor="b">
            <a:normAutofit/>
          </a:bodyPr>
          <a:lstStyle/>
          <a:p>
            <a:r>
              <a:rPr lang="en-US" sz="4600" kern="1200">
                <a:solidFill>
                  <a:schemeClr val="tx1"/>
                </a:solidFill>
                <a:latin typeface="+mj-lt"/>
                <a:ea typeface="+mj-ea"/>
                <a:cs typeface="+mj-cs"/>
              </a:rPr>
              <a:t> NALOXONE NASAL SPRAY "NYXOID"</a:t>
            </a:r>
          </a:p>
        </p:txBody>
      </p:sp>
      <p:pic>
        <p:nvPicPr>
          <p:cNvPr id="7" name="Picture 7" descr="Diagram&#10;&#10;Description automatically generated">
            <a:extLst>
              <a:ext uri="{FF2B5EF4-FFF2-40B4-BE49-F238E27FC236}">
                <a16:creationId xmlns:a16="http://schemas.microsoft.com/office/drawing/2014/main" id="{EFC7D9FC-AA30-4F5E-FFC6-AEE1FAA35C60}"/>
              </a:ext>
            </a:extLst>
          </p:cNvPr>
          <p:cNvPicPr>
            <a:picLocks noGrp="1" noChangeAspect="1"/>
          </p:cNvPicPr>
          <p:nvPr>
            <p:ph sz="quarter" idx="4"/>
          </p:nvPr>
        </p:nvPicPr>
        <p:blipFill>
          <a:blip r:embed="rId2"/>
          <a:stretch>
            <a:fillRect/>
          </a:stretch>
        </p:blipFill>
        <p:spPr>
          <a:xfrm>
            <a:off x="784299" y="1936865"/>
            <a:ext cx="3757052" cy="3108961"/>
          </a:xfrm>
          <a:prstGeom prst="rect">
            <a:avLst/>
          </a:prstGeom>
        </p:spPr>
      </p:pic>
      <p:sp>
        <p:nvSpPr>
          <p:cNvPr id="2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140FBB6-D653-A28D-597A-1CA077A5E169}"/>
              </a:ext>
            </a:extLst>
          </p:cNvPr>
          <p:cNvSpPr>
            <a:spLocks noGrp="1"/>
          </p:cNvSpPr>
          <p:nvPr>
            <p:ph sz="half" idx="2"/>
          </p:nvPr>
        </p:nvSpPr>
        <p:spPr>
          <a:xfrm>
            <a:off x="4537442" y="2664886"/>
            <a:ext cx="7319931" cy="3945396"/>
          </a:xfrm>
        </p:spPr>
        <p:txBody>
          <a:bodyPr vert="horz" lIns="91440" tIns="45720" rIns="91440" bIns="45720" rtlCol="0" anchor="t">
            <a:noAutofit/>
          </a:bodyPr>
          <a:lstStyle/>
          <a:p>
            <a:r>
              <a:rPr lang="en-US"/>
              <a:t>Box contains TWO nasal sprays</a:t>
            </a:r>
            <a:endParaRPr lang="en-US">
              <a:ea typeface="Calibri"/>
              <a:cs typeface="Calibri"/>
            </a:endParaRPr>
          </a:p>
          <a:p>
            <a:r>
              <a:rPr lang="en-US"/>
              <a:t>Each spray contains </a:t>
            </a:r>
            <a:r>
              <a:rPr lang="en-US" b="1"/>
              <a:t>ONE DOSE </a:t>
            </a:r>
            <a:r>
              <a:rPr lang="en-US"/>
              <a:t>of naloxone (1.8mg)</a:t>
            </a:r>
            <a:endParaRPr lang="en-US">
              <a:ea typeface="Calibri"/>
              <a:cs typeface="Calibri"/>
            </a:endParaRPr>
          </a:p>
          <a:p>
            <a:r>
              <a:rPr lang="en-US">
                <a:solidFill>
                  <a:srgbClr val="C00000"/>
                </a:solidFill>
              </a:rPr>
              <a:t>Do not test - when it’s gone it’s gone!</a:t>
            </a:r>
            <a:endParaRPr lang="en-US">
              <a:solidFill>
                <a:srgbClr val="C00000"/>
              </a:solidFill>
              <a:ea typeface="Calibri"/>
              <a:cs typeface="Calibri"/>
            </a:endParaRPr>
          </a:p>
          <a:p>
            <a:r>
              <a:rPr lang="en-US"/>
              <a:t>Administer the contents of one spray into the nostril </a:t>
            </a:r>
            <a:endParaRPr lang="en-US">
              <a:ea typeface="Calibri"/>
              <a:cs typeface="Calibri"/>
            </a:endParaRPr>
          </a:p>
          <a:p>
            <a:r>
              <a:rPr lang="en-US"/>
              <a:t>Use the other nostril for the next dose</a:t>
            </a:r>
          </a:p>
          <a:p>
            <a:r>
              <a:rPr lang="en-US">
                <a:ea typeface="Calibri"/>
                <a:cs typeface="Calibri"/>
              </a:rPr>
              <a:t>Licensed from 14 years old</a:t>
            </a:r>
          </a:p>
        </p:txBody>
      </p:sp>
    </p:spTree>
    <p:extLst>
      <p:ext uri="{BB962C8B-B14F-4D97-AF65-F5344CB8AC3E}">
        <p14:creationId xmlns:p14="http://schemas.microsoft.com/office/powerpoint/2010/main" val="2621074899"/>
      </p:ext>
    </p:extLst>
  </p:cSld>
  <p:clrMapOvr>
    <a:masterClrMapping/>
  </p:clrMapOvr>
  <p:extLst>
    <p:ext uri="{6950BFC3-D8DA-4A85-94F7-54DA5524770B}">
      <p188:commentRel xmlns:p188="http://schemas.microsoft.com/office/powerpoint/2018/8/main" xmlns="" r:id="rId3"/>
    </p:ext>
  </p:extLs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1D10D-667F-87D5-561C-616FBD6A290C}"/>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latin typeface="+mj-lt"/>
                <a:ea typeface="+mj-ea"/>
                <a:cs typeface="+mj-cs"/>
              </a:rPr>
              <a:t>How to use </a:t>
            </a:r>
            <a:r>
              <a:rPr lang="en-US" sz="4600" kern="1200" err="1">
                <a:latin typeface="+mj-lt"/>
                <a:ea typeface="+mj-ea"/>
                <a:cs typeface="+mj-cs"/>
              </a:rPr>
              <a:t>Nyxoid</a:t>
            </a:r>
            <a:r>
              <a:rPr lang="en-US" sz="4600" kern="1200">
                <a:latin typeface="+mj-lt"/>
                <a:ea typeface="+mj-ea"/>
                <a:cs typeface="+mj-cs"/>
              </a:rPr>
              <a:t> Nasal Spray – </a:t>
            </a:r>
            <a:r>
              <a:rPr lang="en-US" sz="4600"/>
              <a:t>demo</a:t>
            </a:r>
            <a:r>
              <a:rPr lang="en-US" sz="4600" kern="1200">
                <a:latin typeface="+mj-lt"/>
                <a:ea typeface="+mj-ea"/>
                <a:cs typeface="+mj-cs"/>
              </a:rPr>
              <a:t> or video</a:t>
            </a:r>
          </a:p>
        </p:txBody>
      </p:sp>
      <p:sp>
        <p:nvSpPr>
          <p:cNvPr id="3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nline Media 6" title="Using Nyxoid">
            <a:hlinkClick r:id="" action="ppaction://media"/>
            <a:extLst>
              <a:ext uri="{FF2B5EF4-FFF2-40B4-BE49-F238E27FC236}">
                <a16:creationId xmlns:a16="http://schemas.microsoft.com/office/drawing/2014/main" id="{2253F79A-FAE4-7A10-3FA6-220D3AC90237}"/>
              </a:ext>
            </a:extLst>
          </p:cNvPr>
          <p:cNvPicPr>
            <a:picLocks noRot="1" noChangeAspect="1"/>
          </p:cNvPicPr>
          <p:nvPr>
            <a:videoFile r:link="rId1"/>
          </p:nvPr>
        </p:nvPicPr>
        <p:blipFill>
          <a:blip r:embed="rId3"/>
          <a:stretch>
            <a:fillRect/>
          </a:stretch>
        </p:blipFill>
        <p:spPr>
          <a:xfrm>
            <a:off x="4654296" y="709803"/>
            <a:ext cx="7214616" cy="5410962"/>
          </a:xfrm>
          <a:prstGeom prst="rect">
            <a:avLst/>
          </a:prstGeom>
        </p:spPr>
      </p:pic>
    </p:spTree>
    <p:extLst>
      <p:ext uri="{BB962C8B-B14F-4D97-AF65-F5344CB8AC3E}">
        <p14:creationId xmlns:p14="http://schemas.microsoft.com/office/powerpoint/2010/main" val="733980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1595A09-E336-4D1B-9B3A-06A2287A5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52D93-BC44-F3EE-CB0A-E353EF63C931}"/>
              </a:ext>
            </a:extLst>
          </p:cNvPr>
          <p:cNvSpPr>
            <a:spLocks noGrp="1"/>
          </p:cNvSpPr>
          <p:nvPr>
            <p:ph type="title"/>
          </p:nvPr>
        </p:nvSpPr>
        <p:spPr>
          <a:xfrm>
            <a:off x="640080" y="4777739"/>
            <a:ext cx="3418990" cy="1412119"/>
          </a:xfrm>
        </p:spPr>
        <p:txBody>
          <a:bodyPr vert="horz" lIns="91440" tIns="45720" rIns="91440" bIns="45720" rtlCol="0">
            <a:normAutofit/>
          </a:bodyPr>
          <a:lstStyle/>
          <a:p>
            <a:r>
              <a:rPr lang="en-US" sz="4800"/>
              <a:t>Leaflet available </a:t>
            </a:r>
          </a:p>
        </p:txBody>
      </p:sp>
      <p:pic>
        <p:nvPicPr>
          <p:cNvPr id="8" name="Picture 8" descr="Graphical user interface, text, application&#10;&#10;Description automatically generated">
            <a:extLst>
              <a:ext uri="{FF2B5EF4-FFF2-40B4-BE49-F238E27FC236}">
                <a16:creationId xmlns:a16="http://schemas.microsoft.com/office/drawing/2014/main" id="{8D22B0EA-B44A-E549-F8F7-C048B10DF275}"/>
              </a:ext>
            </a:extLst>
          </p:cNvPr>
          <p:cNvPicPr>
            <a:picLocks noChangeAspect="1"/>
          </p:cNvPicPr>
          <p:nvPr/>
        </p:nvPicPr>
        <p:blipFill rotWithShape="1">
          <a:blip r:embed="rId2"/>
          <a:srcRect t="9038" b="37550"/>
          <a:stretch/>
        </p:blipFill>
        <p:spPr>
          <a:xfrm>
            <a:off x="-3028" y="219319"/>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3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9C911B47-359B-29FA-E712-1B4A38E8E721}"/>
              </a:ext>
            </a:extLst>
          </p:cNvPr>
          <p:cNvSpPr>
            <a:spLocks noGrp="1"/>
          </p:cNvSpPr>
          <p:nvPr>
            <p:ph idx="1"/>
          </p:nvPr>
        </p:nvSpPr>
        <p:spPr>
          <a:xfrm>
            <a:off x="4654294" y="4777739"/>
            <a:ext cx="6897626" cy="1399223"/>
          </a:xfrm>
        </p:spPr>
        <p:txBody>
          <a:bodyPr vert="horz" lIns="91440" tIns="45720" rIns="91440" bIns="45720" rtlCol="0" anchor="ctr">
            <a:normAutofit/>
          </a:bodyPr>
          <a:lstStyle/>
          <a:p>
            <a:pPr marL="0" indent="0">
              <a:buNone/>
            </a:pPr>
            <a:r>
              <a:rPr lang="en-US" sz="2200"/>
              <a:t>www.medicines.org.uk/emc/rmm/1278/Document</a:t>
            </a:r>
          </a:p>
        </p:txBody>
      </p:sp>
    </p:spTree>
    <p:extLst>
      <p:ext uri="{BB962C8B-B14F-4D97-AF65-F5344CB8AC3E}">
        <p14:creationId xmlns:p14="http://schemas.microsoft.com/office/powerpoint/2010/main" val="319988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83356-6516-6932-6383-37B89444BBDA}"/>
              </a:ext>
            </a:extLst>
          </p:cNvPr>
          <p:cNvSpPr>
            <a:spLocks noGrp="1"/>
          </p:cNvSpPr>
          <p:nvPr>
            <p:ph type="title"/>
          </p:nvPr>
        </p:nvSpPr>
        <p:spPr>
          <a:xfrm>
            <a:off x="4954385" y="638089"/>
            <a:ext cx="6209024" cy="1476801"/>
          </a:xfrm>
        </p:spPr>
        <p:txBody>
          <a:bodyPr vert="horz" lIns="91440" tIns="45720" rIns="91440" bIns="45720" rtlCol="0" anchor="b">
            <a:normAutofit/>
          </a:bodyPr>
          <a:lstStyle/>
          <a:p>
            <a:r>
              <a:rPr lang="en-US" sz="4600" kern="1200">
                <a:solidFill>
                  <a:schemeClr val="tx1"/>
                </a:solidFill>
                <a:latin typeface="+mj-lt"/>
                <a:ea typeface="+mj-ea"/>
                <a:cs typeface="+mj-cs"/>
              </a:rPr>
              <a:t>NALOXONE 1.26 MG NASAL SPRAY</a:t>
            </a:r>
          </a:p>
        </p:txBody>
      </p:sp>
      <p:sp>
        <p:nvSpPr>
          <p:cNvPr id="2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140FBB6-D653-A28D-597A-1CA077A5E169}"/>
              </a:ext>
            </a:extLst>
          </p:cNvPr>
          <p:cNvSpPr>
            <a:spLocks noGrp="1"/>
          </p:cNvSpPr>
          <p:nvPr>
            <p:ph sz="half" idx="2"/>
          </p:nvPr>
        </p:nvSpPr>
        <p:spPr>
          <a:xfrm>
            <a:off x="4546150" y="2513747"/>
            <a:ext cx="7319931" cy="3945396"/>
          </a:xfrm>
        </p:spPr>
        <p:txBody>
          <a:bodyPr vert="horz" lIns="91440" tIns="45720" rIns="91440" bIns="45720" rtlCol="0" anchor="t">
            <a:noAutofit/>
          </a:bodyPr>
          <a:lstStyle/>
          <a:p>
            <a:r>
              <a:rPr lang="en-US" sz="2200"/>
              <a:t>Box contains TWO nasal sprays</a:t>
            </a:r>
            <a:endParaRPr lang="en-US" sz="2200">
              <a:ea typeface="Calibri"/>
              <a:cs typeface="Calibri"/>
            </a:endParaRPr>
          </a:p>
          <a:p>
            <a:r>
              <a:rPr lang="en-US" sz="2200"/>
              <a:t>Each spray contains </a:t>
            </a:r>
            <a:r>
              <a:rPr lang="en-US" sz="2200" b="1"/>
              <a:t>ONE DOSE </a:t>
            </a:r>
            <a:r>
              <a:rPr lang="en-US" sz="2200"/>
              <a:t>of naloxone (1.26mg)</a:t>
            </a:r>
            <a:endParaRPr lang="en-US" sz="2200">
              <a:ea typeface="Calibri"/>
              <a:cs typeface="Calibri"/>
            </a:endParaRPr>
          </a:p>
          <a:p>
            <a:r>
              <a:rPr lang="en-US" sz="2200">
                <a:solidFill>
                  <a:srgbClr val="C00000"/>
                </a:solidFill>
              </a:rPr>
              <a:t>Do not test - when it’s gone it’s gone!</a:t>
            </a:r>
            <a:endParaRPr lang="en-US" sz="2200">
              <a:solidFill>
                <a:srgbClr val="C00000"/>
              </a:solidFill>
              <a:ea typeface="Calibri"/>
              <a:cs typeface="Calibri"/>
            </a:endParaRPr>
          </a:p>
          <a:p>
            <a:r>
              <a:rPr lang="en-US" sz="2200"/>
              <a:t>Administer the contents of one spray into the nostril </a:t>
            </a:r>
            <a:endParaRPr lang="en-US" sz="2200">
              <a:ea typeface="Calibri"/>
              <a:cs typeface="Calibri"/>
            </a:endParaRPr>
          </a:p>
          <a:p>
            <a:r>
              <a:rPr lang="en-US" sz="2200"/>
              <a:t>Use the other nostril for the next dose</a:t>
            </a:r>
            <a:endParaRPr lang="en-US" sz="2200">
              <a:ea typeface="Calibri"/>
              <a:cs typeface="Calibri"/>
            </a:endParaRPr>
          </a:p>
          <a:p>
            <a:r>
              <a:rPr lang="en-US" sz="2200"/>
              <a:t>Same device as </a:t>
            </a:r>
            <a:r>
              <a:rPr lang="en-US" sz="2200" err="1"/>
              <a:t>nyxoid</a:t>
            </a:r>
            <a:r>
              <a:rPr lang="en-US" sz="2200"/>
              <a:t> but case may make it easier to people to carry.  </a:t>
            </a:r>
            <a:endParaRPr lang="en-US" sz="2200">
              <a:ea typeface="Calibri"/>
              <a:cs typeface="Calibri"/>
            </a:endParaRPr>
          </a:p>
          <a:p>
            <a:r>
              <a:rPr lang="en-US" sz="2200"/>
              <a:t>Naloxone dose is slightly lower.</a:t>
            </a:r>
            <a:endParaRPr lang="en-US" sz="2200">
              <a:ea typeface="Calibri"/>
              <a:cs typeface="Calibri"/>
            </a:endParaRPr>
          </a:p>
          <a:p>
            <a:r>
              <a:rPr lang="en-US" sz="2200">
                <a:ea typeface="Calibri"/>
                <a:cs typeface="Calibri"/>
              </a:rPr>
              <a:t>Licensed from 14 years old</a:t>
            </a:r>
          </a:p>
          <a:p>
            <a:pPr marL="0" indent="0">
              <a:buNone/>
            </a:pPr>
            <a:endParaRPr lang="en-US" sz="2200">
              <a:ea typeface="Calibri"/>
              <a:cs typeface="Calibri"/>
            </a:endParaRPr>
          </a:p>
        </p:txBody>
      </p:sp>
      <p:pic>
        <p:nvPicPr>
          <p:cNvPr id="5" name="Content Placeholder 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6442" y="2046513"/>
            <a:ext cx="3346910" cy="2418613"/>
          </a:xfrm>
        </p:spPr>
      </p:pic>
    </p:spTree>
    <p:extLst>
      <p:ext uri="{BB962C8B-B14F-4D97-AF65-F5344CB8AC3E}">
        <p14:creationId xmlns:p14="http://schemas.microsoft.com/office/powerpoint/2010/main" val="753038078"/>
      </p:ext>
    </p:extLst>
  </p:cSld>
  <p:clrMapOvr>
    <a:masterClrMapping/>
  </p:clrMapOvr>
  <p:extLst>
    <p:ext uri="{6950BFC3-D8DA-4A85-94F7-54DA5524770B}">
      <p188:commentRel xmlns:p188="http://schemas.microsoft.com/office/powerpoint/2018/8/main" xmlns="" r:id="rId4"/>
    </p:ext>
  </p:extLs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02">
            <a:extLst>
              <a:ext uri="{FF2B5EF4-FFF2-40B4-BE49-F238E27FC236}">
                <a16:creationId xmlns:a16="http://schemas.microsoft.com/office/drawing/2014/main" id="{61293230-B0F6-45B1-96D1-13D18E2429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04">
            <a:extLst>
              <a:ext uri="{FF2B5EF4-FFF2-40B4-BE49-F238E27FC236}">
                <a16:creationId xmlns:a16="http://schemas.microsoft.com/office/drawing/2014/main" id="{0A1E0707-4985-454B-ACE0-4855BB558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D46D00-C635-4956-9370-24FD6BEED7D1}"/>
              </a:ext>
            </a:extLst>
          </p:cNvPr>
          <p:cNvSpPr>
            <a:spLocks noGrp="1"/>
          </p:cNvSpPr>
          <p:nvPr>
            <p:ph type="title"/>
          </p:nvPr>
        </p:nvSpPr>
        <p:spPr>
          <a:xfrm>
            <a:off x="257177" y="609599"/>
            <a:ext cx="4461781" cy="1322888"/>
          </a:xfrm>
        </p:spPr>
        <p:txBody>
          <a:bodyPr>
            <a:noAutofit/>
          </a:bodyPr>
          <a:lstStyle/>
          <a:p>
            <a:r>
              <a:rPr lang="en-US" sz="4200">
                <a:ea typeface="Calibri Light"/>
                <a:cs typeface="Calibri Light"/>
              </a:rPr>
              <a:t>Naloxone 1.26mg nasal spray website</a:t>
            </a:r>
          </a:p>
        </p:txBody>
      </p:sp>
      <p:sp>
        <p:nvSpPr>
          <p:cNvPr id="8" name="Content Placeholder 7">
            <a:extLst>
              <a:ext uri="{FF2B5EF4-FFF2-40B4-BE49-F238E27FC236}">
                <a16:creationId xmlns:a16="http://schemas.microsoft.com/office/drawing/2014/main" id="{8CB8FBC3-1A2A-E91F-5BA0-95DC7E76C482}"/>
              </a:ext>
            </a:extLst>
          </p:cNvPr>
          <p:cNvSpPr>
            <a:spLocks noGrp="1"/>
          </p:cNvSpPr>
          <p:nvPr>
            <p:ph idx="1"/>
          </p:nvPr>
        </p:nvSpPr>
        <p:spPr>
          <a:xfrm>
            <a:off x="257177" y="2194101"/>
            <a:ext cx="4019548" cy="3959730"/>
          </a:xfrm>
        </p:spPr>
        <p:txBody>
          <a:bodyPr vert="horz" lIns="91440" tIns="45720" rIns="91440" bIns="45720" rtlCol="0" anchor="t">
            <a:normAutofit/>
          </a:bodyPr>
          <a:lstStyle/>
          <a:p>
            <a:r>
              <a:rPr lang="en-GB">
                <a:hlinkClick r:id="rId2"/>
              </a:rPr>
              <a:t>Prescribed Naloxone 1.26mg Nasal spray / likely to witness an opioid overdose | Naloxone United Kingdom</a:t>
            </a:r>
            <a:endParaRPr lang="en-US">
              <a:ea typeface="Calibri"/>
              <a:cs typeface="Calibri"/>
            </a:endParaRPr>
          </a:p>
        </p:txBody>
      </p:sp>
      <p:pic>
        <p:nvPicPr>
          <p:cNvPr id="3" name="Picture 2"/>
          <p:cNvPicPr>
            <a:picLocks noChangeAspect="1"/>
          </p:cNvPicPr>
          <p:nvPr/>
        </p:nvPicPr>
        <p:blipFill>
          <a:blip r:embed="rId3"/>
          <a:stretch>
            <a:fillRect/>
          </a:stretch>
        </p:blipFill>
        <p:spPr>
          <a:xfrm>
            <a:off x="6134893" y="1726888"/>
            <a:ext cx="4949147" cy="3404223"/>
          </a:xfrm>
          <a:prstGeom prst="rect">
            <a:avLst/>
          </a:prstGeom>
        </p:spPr>
      </p:pic>
    </p:spTree>
    <p:extLst>
      <p:ext uri="{BB962C8B-B14F-4D97-AF65-F5344CB8AC3E}">
        <p14:creationId xmlns:p14="http://schemas.microsoft.com/office/powerpoint/2010/main" val="282389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4">
            <a:extLst>
              <a:ext uri="{FF2B5EF4-FFF2-40B4-BE49-F238E27FC236}">
                <a16:creationId xmlns:a16="http://schemas.microsoft.com/office/drawing/2014/main" id="{AAAE94E3-A7DB-4868-B1E3-E49703488B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F6D39-008C-CA78-1A4D-6E7066A0E0F4}"/>
              </a:ext>
            </a:extLst>
          </p:cNvPr>
          <p:cNvSpPr>
            <a:spLocks noGrp="1"/>
          </p:cNvSpPr>
          <p:nvPr>
            <p:ph type="title"/>
          </p:nvPr>
        </p:nvSpPr>
        <p:spPr>
          <a:xfrm>
            <a:off x="589559" y="856180"/>
            <a:ext cx="5960197" cy="1128068"/>
          </a:xfrm>
        </p:spPr>
        <p:txBody>
          <a:bodyPr anchor="ctr">
            <a:normAutofit fontScale="90000"/>
          </a:bodyPr>
          <a:lstStyle/>
          <a:p>
            <a:r>
              <a:rPr lang="en-US" sz="3700">
                <a:ea typeface="Calibri Light"/>
                <a:cs typeface="Calibri Light"/>
              </a:rPr>
              <a:t>Q: NYXOID, NALOXONE 1.26MG NASAL SPRAY OR PRENOXAD – WHICH IS BEST FOR PATIENTS ?</a:t>
            </a:r>
            <a:endParaRPr lang="en-US" sz="3700"/>
          </a:p>
        </p:txBody>
      </p:sp>
      <p:grpSp>
        <p:nvGrpSpPr>
          <p:cNvPr id="68" name="Group 56">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9" name="Rectangle 57">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8">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60">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EE6AAB6C-CD5F-051B-05DF-AD49EC29A460}"/>
              </a:ext>
            </a:extLst>
          </p:cNvPr>
          <p:cNvSpPr>
            <a:spLocks noGrp="1"/>
          </p:cNvSpPr>
          <p:nvPr>
            <p:ph idx="1"/>
          </p:nvPr>
        </p:nvSpPr>
        <p:spPr>
          <a:xfrm>
            <a:off x="303172" y="2330505"/>
            <a:ext cx="6543273" cy="4295886"/>
          </a:xfrm>
        </p:spPr>
        <p:txBody>
          <a:bodyPr vert="horz" lIns="91440" tIns="45720" rIns="91440" bIns="45720" rtlCol="0" anchor="ctr">
            <a:normAutofit lnSpcReduction="10000"/>
          </a:bodyPr>
          <a:lstStyle/>
          <a:p>
            <a:r>
              <a:rPr lang="en-US" sz="2200">
                <a:solidFill>
                  <a:srgbClr val="C00000"/>
                </a:solidFill>
                <a:ea typeface="Calibri"/>
                <a:cs typeface="Calibri"/>
              </a:rPr>
              <a:t>A: THE ONE THAT WILL BE USED!</a:t>
            </a:r>
          </a:p>
          <a:p>
            <a:r>
              <a:rPr lang="en-US" sz="2200">
                <a:ea typeface="Calibri"/>
                <a:cs typeface="Calibri"/>
              </a:rPr>
              <a:t>A single dose of either should work in roughly the same time</a:t>
            </a:r>
          </a:p>
          <a:p>
            <a:r>
              <a:rPr lang="en-US" sz="2200">
                <a:ea typeface="Calibri"/>
                <a:cs typeface="Calibri"/>
              </a:rPr>
              <a:t>Naloxone 1.26mg nasal spray </a:t>
            </a:r>
            <a:r>
              <a:rPr lang="en-US" sz="2200" i="1">
                <a:ea typeface="Calibri"/>
                <a:cs typeface="Calibri"/>
              </a:rPr>
              <a:t>might</a:t>
            </a:r>
            <a:r>
              <a:rPr lang="en-US" sz="2200">
                <a:ea typeface="Calibri"/>
                <a:cs typeface="Calibri"/>
              </a:rPr>
              <a:t> be better for people who are less likely to carry naloxone on them</a:t>
            </a:r>
          </a:p>
          <a:p>
            <a:r>
              <a:rPr lang="en-GB" sz="2200" err="1">
                <a:ea typeface="Calibri"/>
                <a:cs typeface="Calibri"/>
              </a:rPr>
              <a:t>Nyxoid</a:t>
            </a:r>
            <a:r>
              <a:rPr lang="en-GB" sz="2200">
                <a:ea typeface="Calibri"/>
                <a:cs typeface="Calibri"/>
              </a:rPr>
              <a:t> </a:t>
            </a:r>
            <a:r>
              <a:rPr lang="en-GB" sz="2200" i="1">
                <a:ea typeface="Calibri"/>
                <a:cs typeface="Calibri"/>
              </a:rPr>
              <a:t>might </a:t>
            </a:r>
            <a:r>
              <a:rPr lang="en-GB" sz="2200">
                <a:ea typeface="Calibri"/>
                <a:cs typeface="Calibri"/>
              </a:rPr>
              <a:t>be better for</a:t>
            </a:r>
            <a:endParaRPr lang="en-US" sz="2200">
              <a:ea typeface="+mn-lt"/>
              <a:cs typeface="+mn-lt"/>
            </a:endParaRPr>
          </a:p>
          <a:p>
            <a:pPr lvl="1"/>
            <a:r>
              <a:rPr lang="en-GB" sz="2200">
                <a:ea typeface="Calibri"/>
                <a:cs typeface="Calibri"/>
              </a:rPr>
              <a:t>Younger people – licensed from 14 years </a:t>
            </a:r>
          </a:p>
          <a:p>
            <a:pPr lvl="1"/>
            <a:r>
              <a:rPr lang="en-GB" sz="2200">
                <a:ea typeface="Calibri"/>
                <a:cs typeface="Calibri"/>
              </a:rPr>
              <a:t>People who won’t take the injectable product  e.g. Don’t like injections, Family members, non-clinical service workers </a:t>
            </a:r>
            <a:endParaRPr lang="en-US" sz="2200">
              <a:ea typeface="+mn-lt"/>
              <a:cs typeface="+mn-lt"/>
            </a:endParaRPr>
          </a:p>
          <a:p>
            <a:pPr lvl="1"/>
            <a:r>
              <a:rPr lang="en-GB" sz="2200">
                <a:ea typeface="Calibri"/>
                <a:cs typeface="Calibri"/>
              </a:rPr>
              <a:t>People who have refused naloxone in the past</a:t>
            </a:r>
            <a:endParaRPr lang="en-US" sz="2200">
              <a:ea typeface="+mn-lt"/>
              <a:cs typeface="+mn-lt"/>
            </a:endParaRPr>
          </a:p>
          <a:p>
            <a:r>
              <a:rPr lang="en-GB" sz="2200">
                <a:ea typeface="+mn-lt"/>
                <a:cs typeface="+mn-lt"/>
              </a:rPr>
              <a:t>Check what the person's preference is</a:t>
            </a:r>
          </a:p>
        </p:txBody>
      </p:sp>
      <p:sp>
        <p:nvSpPr>
          <p:cNvPr id="72" name="Rectangle 62">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iagram&#10;&#10;Description automatically generated">
            <a:extLst>
              <a:ext uri="{FF2B5EF4-FFF2-40B4-BE49-F238E27FC236}">
                <a16:creationId xmlns:a16="http://schemas.microsoft.com/office/drawing/2014/main" id="{7BB2347E-848D-9329-E522-84F97EA519A6}"/>
              </a:ext>
            </a:extLst>
          </p:cNvPr>
          <p:cNvPicPr>
            <a:picLocks noChangeAspect="1"/>
          </p:cNvPicPr>
          <p:nvPr/>
        </p:nvPicPr>
        <p:blipFill>
          <a:blip r:embed="rId2"/>
          <a:stretch>
            <a:fillRect/>
          </a:stretch>
        </p:blipFill>
        <p:spPr>
          <a:xfrm>
            <a:off x="7149617" y="1085092"/>
            <a:ext cx="1975608" cy="1343704"/>
          </a:xfrm>
          <a:prstGeom prst="rect">
            <a:avLst/>
          </a:prstGeom>
        </p:spPr>
      </p:pic>
      <p:sp>
        <p:nvSpPr>
          <p:cNvPr id="67" name="Rectangle 66">
            <a:extLst>
              <a:ext uri="{FF2B5EF4-FFF2-40B4-BE49-F238E27FC236}">
                <a16:creationId xmlns:a16="http://schemas.microsoft.com/office/drawing/2014/main" id="{8CB5D2D7-DF65-4E86-BFBA-FFB9B5AC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stationary, writing implement, marker&#10;&#10;Description automatically generated">
            <a:extLst>
              <a:ext uri="{FF2B5EF4-FFF2-40B4-BE49-F238E27FC236}">
                <a16:creationId xmlns:a16="http://schemas.microsoft.com/office/drawing/2014/main" id="{6C0E574B-BACD-6B35-B3F4-F345B3341E9D}"/>
              </a:ext>
            </a:extLst>
          </p:cNvPr>
          <p:cNvPicPr>
            <a:picLocks noChangeAspect="1"/>
          </p:cNvPicPr>
          <p:nvPr/>
        </p:nvPicPr>
        <p:blipFill>
          <a:blip r:embed="rId3"/>
          <a:stretch>
            <a:fillRect/>
          </a:stretch>
        </p:blipFill>
        <p:spPr>
          <a:xfrm>
            <a:off x="7836802" y="3638481"/>
            <a:ext cx="2903465" cy="25187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5155" y="1124356"/>
            <a:ext cx="1805102" cy="1304440"/>
          </a:xfrm>
          <a:prstGeom prst="rect">
            <a:avLst/>
          </a:prstGeom>
        </p:spPr>
      </p:pic>
    </p:spTree>
    <p:extLst>
      <p:ext uri="{BB962C8B-B14F-4D97-AF65-F5344CB8AC3E}">
        <p14:creationId xmlns:p14="http://schemas.microsoft.com/office/powerpoint/2010/main" val="518321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D47315-CE0C-7C1E-FAEB-68517D06B48C}"/>
            </a:ext>
          </a:extLst>
        </p:cNvPr>
        <p:cNvGrpSpPr/>
        <p:nvPr/>
      </p:nvGrpSpPr>
      <p:grpSpPr>
        <a:xfrm>
          <a:off x="0" y="0"/>
          <a:ext cx="0" cy="0"/>
          <a:chOff x="0" y="0"/>
          <a:chExt cx="0" cy="0"/>
        </a:xfrm>
      </p:grpSpPr>
      <p:sp useBgFill="1">
        <p:nvSpPr>
          <p:cNvPr id="66" name="Rectangle 54">
            <a:extLst>
              <a:ext uri="{FF2B5EF4-FFF2-40B4-BE49-F238E27FC236}">
                <a16:creationId xmlns:a16="http://schemas.microsoft.com/office/drawing/2014/main" id="{2C6211F7-1CE1-68E1-6E2E-52B95D18F9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15988-E76D-0659-EAC0-45AFEB024C91}"/>
              </a:ext>
            </a:extLst>
          </p:cNvPr>
          <p:cNvSpPr>
            <a:spLocks noGrp="1"/>
          </p:cNvSpPr>
          <p:nvPr>
            <p:ph type="title"/>
          </p:nvPr>
        </p:nvSpPr>
        <p:spPr>
          <a:xfrm>
            <a:off x="650519" y="856180"/>
            <a:ext cx="5899237" cy="894388"/>
          </a:xfrm>
        </p:spPr>
        <p:txBody>
          <a:bodyPr anchor="ctr">
            <a:normAutofit fontScale="90000"/>
          </a:bodyPr>
          <a:lstStyle/>
          <a:p>
            <a:r>
              <a:rPr lang="en-US" sz="3700">
                <a:ea typeface="Calibri Light"/>
                <a:cs typeface="Calibri Light"/>
              </a:rPr>
              <a:t>Q: NYXOID, NALOXONE 1.26MG NASAL SPRAY OR PRENOXAD –WHICH IS BEST FOR AN EMERGENCY?</a:t>
            </a:r>
          </a:p>
        </p:txBody>
      </p:sp>
      <p:grpSp>
        <p:nvGrpSpPr>
          <p:cNvPr id="68" name="Group 56">
            <a:extLst>
              <a:ext uri="{FF2B5EF4-FFF2-40B4-BE49-F238E27FC236}">
                <a16:creationId xmlns:a16="http://schemas.microsoft.com/office/drawing/2014/main" id="{12B370CD-9EB4-4165-E0D6-D9CDB17D931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9" name="Rectangle 57">
              <a:extLst>
                <a:ext uri="{FF2B5EF4-FFF2-40B4-BE49-F238E27FC236}">
                  <a16:creationId xmlns:a16="http://schemas.microsoft.com/office/drawing/2014/main" id="{E29101CB-C39E-CCEC-12F5-A39C487C7F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8">
              <a:extLst>
                <a:ext uri="{FF2B5EF4-FFF2-40B4-BE49-F238E27FC236}">
                  <a16:creationId xmlns:a16="http://schemas.microsoft.com/office/drawing/2014/main" id="{B222455E-FA6D-E7DF-D2E3-19EAEF2361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60">
            <a:extLst>
              <a:ext uri="{FF2B5EF4-FFF2-40B4-BE49-F238E27FC236}">
                <a16:creationId xmlns:a16="http://schemas.microsoft.com/office/drawing/2014/main" id="{B09628D6-84CF-6B6C-71DC-CD774F8438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82C9AF4-5D47-2F86-260F-3C5800206DE3}"/>
              </a:ext>
            </a:extLst>
          </p:cNvPr>
          <p:cNvSpPr>
            <a:spLocks noGrp="1"/>
          </p:cNvSpPr>
          <p:nvPr>
            <p:ph idx="1"/>
          </p:nvPr>
        </p:nvSpPr>
        <p:spPr>
          <a:xfrm>
            <a:off x="303172" y="2330505"/>
            <a:ext cx="6543273" cy="4295886"/>
          </a:xfrm>
        </p:spPr>
        <p:txBody>
          <a:bodyPr vert="horz" lIns="91440" tIns="45720" rIns="91440" bIns="45720" rtlCol="0" anchor="ctr">
            <a:normAutofit/>
          </a:bodyPr>
          <a:lstStyle/>
          <a:p>
            <a:r>
              <a:rPr lang="en-US" sz="2200">
                <a:solidFill>
                  <a:srgbClr val="C00000"/>
                </a:solidFill>
                <a:ea typeface="Calibri"/>
                <a:cs typeface="Calibri"/>
              </a:rPr>
              <a:t>A: THE ONE THAT YOU FEEL CONFIDENT USING!</a:t>
            </a:r>
          </a:p>
          <a:p>
            <a:r>
              <a:rPr lang="en-US" sz="2200">
                <a:ea typeface="+mn-lt"/>
                <a:cs typeface="+mn-lt"/>
              </a:rPr>
              <a:t>Remember multiple doses might be needed – think about number of kits given/taken</a:t>
            </a:r>
          </a:p>
          <a:p>
            <a:r>
              <a:rPr lang="en-US" sz="2200" err="1">
                <a:ea typeface="+mn-lt"/>
                <a:cs typeface="+mn-lt"/>
              </a:rPr>
              <a:t>Prenoxad</a:t>
            </a:r>
            <a:r>
              <a:rPr lang="en-US" sz="2200">
                <a:ea typeface="+mn-lt"/>
                <a:cs typeface="+mn-lt"/>
              </a:rPr>
              <a:t> is injectable – but designed to be easy to use</a:t>
            </a:r>
          </a:p>
          <a:p>
            <a:pPr marL="0" indent="0">
              <a:buNone/>
            </a:pPr>
            <a:r>
              <a:rPr lang="en-US" sz="2200">
                <a:ea typeface="+mn-lt"/>
                <a:cs typeface="+mn-lt"/>
              </a:rPr>
              <a:t/>
            </a:r>
            <a:br>
              <a:rPr lang="en-US" sz="2200">
                <a:ea typeface="+mn-lt"/>
                <a:cs typeface="+mn-lt"/>
              </a:rPr>
            </a:br>
            <a:endParaRPr lang="en-US" sz="2200">
              <a:ea typeface="+mn-lt"/>
              <a:cs typeface="+mn-lt"/>
            </a:endParaRPr>
          </a:p>
          <a:p>
            <a:endParaRPr lang="en-GB" sz="2200">
              <a:ea typeface="+mn-lt"/>
              <a:cs typeface="+mn-lt"/>
            </a:endParaRPr>
          </a:p>
        </p:txBody>
      </p:sp>
      <p:sp>
        <p:nvSpPr>
          <p:cNvPr id="72" name="Rectangle 62">
            <a:extLst>
              <a:ext uri="{FF2B5EF4-FFF2-40B4-BE49-F238E27FC236}">
                <a16:creationId xmlns:a16="http://schemas.microsoft.com/office/drawing/2014/main" id="{0201FEF1-4DD6-237C-F8A3-665A1C6FA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1F1C14E-74C2-8215-5629-7499737B7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iagram&#10;&#10;Description automatically generated">
            <a:extLst>
              <a:ext uri="{FF2B5EF4-FFF2-40B4-BE49-F238E27FC236}">
                <a16:creationId xmlns:a16="http://schemas.microsoft.com/office/drawing/2014/main" id="{6D770496-9B0D-D6B0-4832-42B30B9F05F3}"/>
              </a:ext>
            </a:extLst>
          </p:cNvPr>
          <p:cNvPicPr>
            <a:picLocks noChangeAspect="1"/>
          </p:cNvPicPr>
          <p:nvPr/>
        </p:nvPicPr>
        <p:blipFill>
          <a:blip r:embed="rId3"/>
          <a:stretch>
            <a:fillRect/>
          </a:stretch>
        </p:blipFill>
        <p:spPr>
          <a:xfrm>
            <a:off x="6845578" y="1045002"/>
            <a:ext cx="1975608" cy="1343704"/>
          </a:xfrm>
          <a:prstGeom prst="rect">
            <a:avLst/>
          </a:prstGeom>
        </p:spPr>
      </p:pic>
      <p:sp>
        <p:nvSpPr>
          <p:cNvPr id="67" name="Rectangle 66">
            <a:extLst>
              <a:ext uri="{FF2B5EF4-FFF2-40B4-BE49-F238E27FC236}">
                <a16:creationId xmlns:a16="http://schemas.microsoft.com/office/drawing/2014/main" id="{62CBE305-460B-80A3-9401-C421E3D61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stationary, writing implement, marker&#10;&#10;Description automatically generated">
            <a:extLst>
              <a:ext uri="{FF2B5EF4-FFF2-40B4-BE49-F238E27FC236}">
                <a16:creationId xmlns:a16="http://schemas.microsoft.com/office/drawing/2014/main" id="{9A0EF5F7-40B3-FB08-3E72-938AE6FE473F}"/>
              </a:ext>
            </a:extLst>
          </p:cNvPr>
          <p:cNvPicPr>
            <a:picLocks noChangeAspect="1"/>
          </p:cNvPicPr>
          <p:nvPr/>
        </p:nvPicPr>
        <p:blipFill>
          <a:blip r:embed="rId4"/>
          <a:stretch>
            <a:fillRect/>
          </a:stretch>
        </p:blipFill>
        <p:spPr>
          <a:xfrm>
            <a:off x="7836802" y="3638481"/>
            <a:ext cx="2903465" cy="2518756"/>
          </a:xfrm>
          <a:prstGeom prst="rect">
            <a:avLst/>
          </a:prstGeom>
        </p:spPr>
      </p:pic>
      <p:pic>
        <p:nvPicPr>
          <p:cNvPr id="6" name="Picture 5" descr="A blue container with a white handle&#10;&#10;AI-generated content may be incorrect.">
            <a:extLst>
              <a:ext uri="{FF2B5EF4-FFF2-40B4-BE49-F238E27FC236}">
                <a16:creationId xmlns:a16="http://schemas.microsoft.com/office/drawing/2014/main" id="{98AC8568-9BEE-02B2-94DC-B0EA24181A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5155" y="1124356"/>
            <a:ext cx="1805102" cy="1304440"/>
          </a:xfrm>
          <a:prstGeom prst="rect">
            <a:avLst/>
          </a:prstGeom>
        </p:spPr>
      </p:pic>
    </p:spTree>
    <p:extLst>
      <p:ext uri="{BB962C8B-B14F-4D97-AF65-F5344CB8AC3E}">
        <p14:creationId xmlns:p14="http://schemas.microsoft.com/office/powerpoint/2010/main" val="3521583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19" name="Rectangle 20518">
            <a:extLst>
              <a:ext uri="{FF2B5EF4-FFF2-40B4-BE49-F238E27FC236}">
                <a16:creationId xmlns:a16="http://schemas.microsoft.com/office/drawing/2014/main"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1" name="Right Triangle 20520">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3" name="Rectangle 20522">
            <a:extLst>
              <a:ext uri="{FF2B5EF4-FFF2-40B4-BE49-F238E27FC236}">
                <a16:creationId xmlns:a16="http://schemas.microsoft.com/office/drawing/2014/main"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3"/>
          <p:cNvSpPr>
            <a:spLocks noGrp="1"/>
          </p:cNvSpPr>
          <p:nvPr>
            <p:ph type="title"/>
          </p:nvPr>
        </p:nvSpPr>
        <p:spPr>
          <a:xfrm>
            <a:off x="1241698" y="1564844"/>
            <a:ext cx="9231410" cy="3542045"/>
          </a:xfrm>
        </p:spPr>
        <p:txBody>
          <a:bodyPr vert="horz" lIns="91440" tIns="45720" rIns="91440" bIns="45720" rtlCol="0" anchor="b">
            <a:noAutofit/>
          </a:bodyPr>
          <a:lstStyle/>
          <a:p>
            <a:pPr>
              <a:defRPr/>
            </a:pPr>
            <a:r>
              <a:rPr lang="en-US" altLang="en-US" sz="7000" b="1" kern="1200">
                <a:solidFill>
                  <a:schemeClr val="tx1"/>
                </a:solidFill>
              </a:rPr>
              <a:t/>
            </a:r>
            <a:br>
              <a:rPr lang="en-US" altLang="en-US" sz="7000" b="1" kern="1200">
                <a:solidFill>
                  <a:schemeClr val="tx1"/>
                </a:solidFill>
              </a:rPr>
            </a:br>
            <a:r>
              <a:rPr lang="en-US" altLang="en-US" sz="7000" b="1"/>
              <a:t/>
            </a:r>
            <a:br>
              <a:rPr lang="en-US" altLang="en-US" sz="7000" b="1"/>
            </a:br>
            <a:r>
              <a:rPr lang="en-US" altLang="en-US" sz="7000" b="1" kern="1200">
                <a:solidFill>
                  <a:schemeClr val="tx1"/>
                </a:solidFill>
              </a:rPr>
              <a:t>MAKING SUPPLIES OF NALOXONE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19536E-94C3-8E9D-9FAE-0BF74893EC80}"/>
              </a:ext>
            </a:extLst>
          </p:cNvPr>
          <p:cNvSpPr>
            <a:spLocks noGrp="1"/>
          </p:cNvSpPr>
          <p:nvPr>
            <p:ph type="title"/>
          </p:nvPr>
        </p:nvSpPr>
        <p:spPr>
          <a:xfrm>
            <a:off x="838200" y="556995"/>
            <a:ext cx="10515600" cy="1133693"/>
          </a:xfrm>
        </p:spPr>
        <p:txBody>
          <a:bodyPr>
            <a:normAutofit/>
          </a:bodyPr>
          <a:lstStyle/>
          <a:p>
            <a:r>
              <a:rPr lang="en-GB" sz="5200">
                <a:ea typeface="Calibri Light"/>
                <a:cs typeface="Calibri Light"/>
              </a:rPr>
              <a:t>Why are Nitazenes so Dangerous?</a:t>
            </a:r>
            <a:endParaRPr lang="en-GB" sz="5200"/>
          </a:p>
        </p:txBody>
      </p:sp>
      <p:graphicFrame>
        <p:nvGraphicFramePr>
          <p:cNvPr id="5" name="Content Placeholder 2">
            <a:extLst>
              <a:ext uri="{FF2B5EF4-FFF2-40B4-BE49-F238E27FC236}">
                <a16:creationId xmlns:a16="http://schemas.microsoft.com/office/drawing/2014/main" id="{2ECF540C-4FE3-C01A-A1FD-4AE3BB88B93E}"/>
              </a:ext>
            </a:extLst>
          </p:cNvPr>
          <p:cNvGraphicFramePr>
            <a:graphicFrameLocks noGrp="1"/>
          </p:cNvGraphicFramePr>
          <p:nvPr>
            <p:ph idx="1"/>
            <p:extLst>
              <p:ext uri="{D42A27DB-BD31-4B8C-83A1-F6EECF244321}">
                <p14:modId xmlns:p14="http://schemas.microsoft.com/office/powerpoint/2010/main" val="6079288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854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04B506-854D-6444-786E-E6935C0890A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161E1D2-0A3B-DAFC-A4B3-F710FA7A3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03ED650B-C30C-CC46-7325-7BD4A54D0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D13288FC-78CC-034A-D1D6-15B7948A6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EE9C01-32D3-9B0E-9BCB-5ED585396D95}"/>
              </a:ext>
            </a:extLst>
          </p:cNvPr>
          <p:cNvSpPr>
            <a:spLocks noGrp="1"/>
          </p:cNvSpPr>
          <p:nvPr>
            <p:ph type="title"/>
          </p:nvPr>
        </p:nvSpPr>
        <p:spPr>
          <a:xfrm>
            <a:off x="1524003" y="967293"/>
            <a:ext cx="9144000" cy="2722757"/>
          </a:xfrm>
        </p:spPr>
        <p:txBody>
          <a:bodyPr vert="horz" lIns="91440" tIns="45720" rIns="91440" bIns="45720" rtlCol="0" anchor="ctr">
            <a:normAutofit fontScale="90000"/>
          </a:bodyPr>
          <a:lstStyle/>
          <a:p>
            <a:pPr algn="ctr"/>
            <a:r>
              <a:rPr lang="en-US" sz="6700" kern="1200"/>
              <a:t/>
            </a:r>
            <a:br>
              <a:rPr lang="en-US" sz="6700" kern="1200"/>
            </a:br>
            <a:r>
              <a:rPr lang="en-GB" sz="3300"/>
              <a:t>There are two services available through community pharmacies that enable you to supply Naloxone.</a:t>
            </a:r>
            <a:r>
              <a:rPr lang="en-GB" sz="3300">
                <a:ea typeface="Calibri Light"/>
                <a:cs typeface="Calibri Light"/>
              </a:rPr>
              <a:t/>
            </a:r>
            <a:br>
              <a:rPr lang="en-GB" sz="3300">
                <a:ea typeface="Calibri Light"/>
                <a:cs typeface="Calibri Light"/>
              </a:rPr>
            </a:br>
            <a:r>
              <a:rPr lang="en-GB" sz="3300"/>
              <a:t/>
            </a:r>
            <a:br>
              <a:rPr lang="en-GB" sz="3300"/>
            </a:br>
            <a:r>
              <a:rPr lang="en-GB" sz="3300"/>
              <a:t>Local Service Level Agreement for “take home” Naloxone</a:t>
            </a:r>
            <a:r>
              <a:rPr lang="en-GB" sz="3300">
                <a:ea typeface="Calibri Light"/>
                <a:cs typeface="Calibri Light"/>
              </a:rPr>
              <a:t/>
            </a:r>
            <a:br>
              <a:rPr lang="en-GB" sz="3300">
                <a:ea typeface="Calibri Light"/>
                <a:cs typeface="Calibri Light"/>
              </a:rPr>
            </a:br>
            <a:r>
              <a:rPr lang="en-GB" sz="3300"/>
              <a:t/>
            </a:r>
            <a:br>
              <a:rPr lang="en-GB" sz="3300"/>
            </a:br>
            <a:r>
              <a:rPr lang="en-GB" sz="3300"/>
              <a:t>National Naloxone Emergency Supply Service </a:t>
            </a:r>
            <a:endParaRPr lang="en-US" sz="3300" kern="1200">
              <a:solidFill>
                <a:schemeClr val="tx1"/>
              </a:solidFill>
              <a:ea typeface="Calibri Light" panose="020F0302020204030204"/>
              <a:cs typeface="Calibri Light" panose="020F0302020204030204"/>
            </a:endParaRPr>
          </a:p>
        </p:txBody>
      </p:sp>
      <p:sp>
        <p:nvSpPr>
          <p:cNvPr id="21" name="Rectangle 20">
            <a:extLst>
              <a:ext uri="{FF2B5EF4-FFF2-40B4-BE49-F238E27FC236}">
                <a16:creationId xmlns:a16="http://schemas.microsoft.com/office/drawing/2014/main" id="{FBE7A180-9917-6C69-DBCB-89624142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692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95A26-C4A1-345B-06FB-0E3C6D80FEDE}"/>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F37A2169-C84F-06E9-BCDF-88FF70EABC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B9883F-9B85-39C5-8AA9-003951CF9C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DA3621D-FBCB-1FDA-6E77-5A7F21C1F444}"/>
              </a:ext>
            </a:extLst>
          </p:cNvPr>
          <p:cNvSpPr>
            <a:spLocks noGrp="1"/>
          </p:cNvSpPr>
          <p:nvPr>
            <p:ph type="title"/>
          </p:nvPr>
        </p:nvSpPr>
        <p:spPr>
          <a:xfrm>
            <a:off x="838200" y="401221"/>
            <a:ext cx="10515600" cy="1348065"/>
          </a:xfrm>
        </p:spPr>
        <p:txBody>
          <a:bodyPr>
            <a:normAutofit/>
          </a:bodyPr>
          <a:lstStyle/>
          <a:p>
            <a:r>
              <a:rPr lang="en-GB" sz="4000"/>
              <a:t>Local SLA for take home supply- who may be supplied?</a:t>
            </a:r>
          </a:p>
        </p:txBody>
      </p:sp>
      <p:sp>
        <p:nvSpPr>
          <p:cNvPr id="3" name="Content Placeholder 2">
            <a:extLst>
              <a:ext uri="{FF2B5EF4-FFF2-40B4-BE49-F238E27FC236}">
                <a16:creationId xmlns:a16="http://schemas.microsoft.com/office/drawing/2014/main" id="{51C0F533-4FEC-3C8E-5505-0F1527868EF8}"/>
              </a:ext>
            </a:extLst>
          </p:cNvPr>
          <p:cNvSpPr>
            <a:spLocks noGrp="1"/>
          </p:cNvSpPr>
          <p:nvPr>
            <p:ph idx="1"/>
          </p:nvPr>
        </p:nvSpPr>
        <p:spPr>
          <a:xfrm>
            <a:off x="838200" y="2560320"/>
            <a:ext cx="10515600" cy="4017696"/>
          </a:xfrm>
        </p:spPr>
        <p:txBody>
          <a:bodyPr vert="horz" lIns="91440" tIns="45720" rIns="91440" bIns="45720" rtlCol="0" anchor="t">
            <a:normAutofit/>
          </a:bodyPr>
          <a:lstStyle/>
          <a:p>
            <a:pPr lvl="1"/>
            <a:r>
              <a:rPr lang="en-GB">
                <a:cs typeface="Calibri"/>
              </a:rPr>
              <a:t>Allows pharmacies to provide training and issue people with a “take home” supply of naloxone for future use.</a:t>
            </a:r>
            <a:endParaRPr lang="en-GB">
              <a:ea typeface="Calibri"/>
              <a:cs typeface="Calibri"/>
            </a:endParaRPr>
          </a:p>
          <a:p>
            <a:pPr lvl="2"/>
            <a:r>
              <a:rPr lang="en-GB">
                <a:cs typeface="Calibri"/>
              </a:rPr>
              <a:t>Those at risk of an opioid overdose (think people on ORT, high dose opioids, people accessing injecting provision equipment services, anyone known to use substances due to the unknown content of illicit substances)</a:t>
            </a:r>
            <a:endParaRPr lang="en-GB">
              <a:ea typeface="Calibri"/>
              <a:cs typeface="Calibri"/>
            </a:endParaRPr>
          </a:p>
          <a:p>
            <a:pPr lvl="2"/>
            <a:r>
              <a:rPr lang="en-GB"/>
              <a:t>People who are likely to witness an opioid overdose e.g. carers, family members, partners, friends</a:t>
            </a:r>
            <a:endParaRPr lang="en-GB">
              <a:ea typeface="Calibri"/>
              <a:cs typeface="Calibri"/>
            </a:endParaRPr>
          </a:p>
          <a:p>
            <a:pPr lvl="2"/>
            <a:r>
              <a:rPr lang="en-GB"/>
              <a:t>Organisations and businesses likely to be in contact with people that are at risk of opioid overdose (non-clinical settings) e.g. hostels, homeless shelters etc. (note a supply should be made to the individual asking for the supply and not the organisation)</a:t>
            </a:r>
            <a:r>
              <a:rPr lang="en-GB">
                <a:cs typeface="Calibri"/>
              </a:rPr>
              <a:t> </a:t>
            </a:r>
            <a:endParaRPr lang="en-GB">
              <a:ea typeface="Calibri"/>
              <a:cs typeface="Calibri"/>
            </a:endParaRPr>
          </a:p>
          <a:p>
            <a:pPr lvl="1"/>
            <a:endParaRPr lang="en-GB" sz="2000">
              <a:ea typeface="Calibri"/>
              <a:cs typeface="Calibri"/>
            </a:endParaRPr>
          </a:p>
          <a:p>
            <a:endParaRPr lang="en-US" sz="2200">
              <a:cs typeface="Calibri"/>
            </a:endParaRPr>
          </a:p>
        </p:txBody>
      </p:sp>
    </p:spTree>
    <p:extLst>
      <p:ext uri="{BB962C8B-B14F-4D97-AF65-F5344CB8AC3E}">
        <p14:creationId xmlns:p14="http://schemas.microsoft.com/office/powerpoint/2010/main" val="3247261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A4E9CC2-34BF-3755-1924-287A9FEE8655}"/>
              </a:ext>
            </a:extLst>
          </p:cNvPr>
          <p:cNvSpPr>
            <a:spLocks noGrp="1"/>
          </p:cNvSpPr>
          <p:nvPr>
            <p:ph type="title"/>
          </p:nvPr>
        </p:nvSpPr>
        <p:spPr>
          <a:xfrm>
            <a:off x="838200" y="401221"/>
            <a:ext cx="10515600" cy="1348065"/>
          </a:xfrm>
        </p:spPr>
        <p:txBody>
          <a:bodyPr>
            <a:normAutofit/>
          </a:bodyPr>
          <a:lstStyle/>
          <a:p>
            <a:r>
              <a:rPr lang="en-GB" sz="4000">
                <a:ea typeface="Calibri Light"/>
                <a:cs typeface="Calibri Light"/>
              </a:rPr>
              <a:t>Local SLA for take home supply- pharmacy requirements.</a:t>
            </a:r>
          </a:p>
        </p:txBody>
      </p:sp>
      <p:sp>
        <p:nvSpPr>
          <p:cNvPr id="3" name="Content Placeholder 2">
            <a:extLst>
              <a:ext uri="{FF2B5EF4-FFF2-40B4-BE49-F238E27FC236}">
                <a16:creationId xmlns:a16="http://schemas.microsoft.com/office/drawing/2014/main" id="{F3F157E9-1A8F-9244-382E-41E5A343AC7C}"/>
              </a:ext>
            </a:extLst>
          </p:cNvPr>
          <p:cNvSpPr>
            <a:spLocks noGrp="1"/>
          </p:cNvSpPr>
          <p:nvPr>
            <p:ph idx="1"/>
          </p:nvPr>
        </p:nvSpPr>
        <p:spPr>
          <a:xfrm>
            <a:off x="838200" y="2560320"/>
            <a:ext cx="10515600" cy="4017696"/>
          </a:xfrm>
        </p:spPr>
        <p:txBody>
          <a:bodyPr vert="horz" lIns="91440" tIns="45720" rIns="91440" bIns="45720" rtlCol="0" anchor="t">
            <a:normAutofit lnSpcReduction="10000"/>
          </a:bodyPr>
          <a:lstStyle/>
          <a:p>
            <a:pPr lvl="1"/>
            <a:endParaRPr lang="en-GB" sz="2000"/>
          </a:p>
          <a:p>
            <a:pPr lvl="1"/>
            <a:r>
              <a:rPr lang="en-GB" sz="2000"/>
              <a:t>It is a requirement of all pharmacies who are signed up to deliver the SMS level 1 SLA to proactively supply naloxone as a “take home supply” to people. Pharmacies not signed up to SMS level 1 SLA can sign up to the Naloxone take home supply service. </a:t>
            </a:r>
            <a:endParaRPr lang="en-GB" sz="2000">
              <a:ea typeface="Calibri"/>
              <a:cs typeface="Calibri"/>
            </a:endParaRPr>
          </a:p>
          <a:p>
            <a:pPr lvl="1"/>
            <a:endParaRPr lang="en-GB" sz="2000"/>
          </a:p>
          <a:p>
            <a:pPr lvl="1"/>
            <a:r>
              <a:rPr lang="en-GB" sz="2000">
                <a:hlinkClick r:id="rId2"/>
              </a:rPr>
              <a:t>SLA_Level_1_Substance_Use_Service_25.26.docx</a:t>
            </a:r>
            <a:endParaRPr lang="en-GB" sz="2000"/>
          </a:p>
          <a:p>
            <a:pPr lvl="1"/>
            <a:r>
              <a:rPr lang="en-GB" sz="2000">
                <a:hlinkClick r:id="rId2"/>
              </a:rPr>
              <a:t>2024-Revised-SUS-Guidance-Document-1.docx</a:t>
            </a:r>
            <a:endParaRPr lang="en-GB"/>
          </a:p>
          <a:p>
            <a:pPr lvl="1"/>
            <a:endParaRPr lang="en-GB" sz="2000">
              <a:ea typeface="Calibri" panose="020F0502020204030204"/>
              <a:cs typeface="Calibri" panose="020F0502020204030204"/>
            </a:endParaRPr>
          </a:p>
          <a:p>
            <a:pPr lvl="1"/>
            <a:r>
              <a:rPr lang="en-GB" sz="1900">
                <a:ea typeface="Calibri" panose="020F0502020204030204"/>
                <a:cs typeface="Calibri" panose="020F0502020204030204"/>
              </a:rPr>
              <a:t>Any staff member who has completed the relevant training can supply Naloxone (stated in Guidance for Drug Treatment Services Undertaking Supply of Naloxone to People at Risk of Opioid Overdose, Significant other and Services in Contact with those at Risk  ) </a:t>
            </a:r>
            <a:endParaRPr lang="en-GB">
              <a:ea typeface="Calibri" panose="020F0502020204030204"/>
              <a:cs typeface="Calibri" panose="020F0502020204030204"/>
            </a:endParaRPr>
          </a:p>
          <a:p>
            <a:pPr lvl="2">
              <a:buFont typeface="Wingdings" panose="020B0604020202020204" pitchFamily="34" charset="0"/>
              <a:buChar char="§"/>
            </a:pPr>
            <a:r>
              <a:rPr lang="en-GB" sz="1500">
                <a:ea typeface="Calibri" panose="020F0502020204030204"/>
                <a:cs typeface="Calibri" panose="020F0502020204030204"/>
              </a:rPr>
              <a:t>It does not need to be a pharmacist.</a:t>
            </a:r>
            <a:endParaRPr lang="en-GB">
              <a:ea typeface="Calibri" panose="020F0502020204030204"/>
              <a:cs typeface="Calibri" panose="020F0502020204030204"/>
            </a:endParaRPr>
          </a:p>
          <a:p>
            <a:pPr lvl="1"/>
            <a:r>
              <a:rPr lang="en-GB" sz="1900">
                <a:ea typeface="Calibri" panose="020F0502020204030204"/>
                <a:cs typeface="Calibri" panose="020F0502020204030204"/>
              </a:rPr>
              <a:t>It is suggested that the training be completed every 3 years</a:t>
            </a:r>
            <a:endParaRPr lang="en-GB">
              <a:ea typeface="Calibri" panose="020F0502020204030204"/>
              <a:cs typeface="Calibri" panose="020F0502020204030204"/>
            </a:endParaRPr>
          </a:p>
          <a:p>
            <a:pPr marL="457200" lvl="1" indent="0">
              <a:buNone/>
            </a:pPr>
            <a:endParaRPr lang="en-GB" sz="2000">
              <a:ea typeface="Calibri"/>
              <a:cs typeface="Calibri"/>
            </a:endParaRPr>
          </a:p>
          <a:p>
            <a:pPr lvl="1"/>
            <a:endParaRPr lang="en-GB" sz="2000">
              <a:ea typeface="Calibri"/>
              <a:cs typeface="Calibri"/>
            </a:endParaRPr>
          </a:p>
          <a:p>
            <a:pPr lvl="1"/>
            <a:endParaRPr lang="en-GB" sz="2000">
              <a:ea typeface="+mn-lt"/>
              <a:cs typeface="+mn-lt"/>
            </a:endParaRPr>
          </a:p>
          <a:p>
            <a:pPr lvl="1"/>
            <a:endParaRPr lang="en-GB" sz="2000">
              <a:ea typeface="Calibri"/>
              <a:cs typeface="Calibri"/>
            </a:endParaRPr>
          </a:p>
          <a:p>
            <a:pPr lvl="1"/>
            <a:endParaRPr lang="en-GB" sz="2000">
              <a:ea typeface="Calibri"/>
              <a:cs typeface="Calibri"/>
            </a:endParaRPr>
          </a:p>
          <a:p>
            <a:pPr lvl="1"/>
            <a:endParaRPr lang="en-GB" sz="2000">
              <a:ea typeface="Calibri"/>
              <a:cs typeface="Calibri"/>
            </a:endParaRPr>
          </a:p>
          <a:p>
            <a:pPr lvl="1"/>
            <a:endParaRPr lang="en-GB" sz="2000">
              <a:ea typeface="Calibri"/>
              <a:cs typeface="Calibri"/>
            </a:endParaRPr>
          </a:p>
          <a:p>
            <a:endParaRPr lang="en-US" sz="2200">
              <a:ea typeface="Calibri" panose="020F0502020204030204"/>
              <a:cs typeface="Calibri"/>
            </a:endParaRPr>
          </a:p>
        </p:txBody>
      </p:sp>
    </p:spTree>
    <p:extLst>
      <p:ext uri="{BB962C8B-B14F-4D97-AF65-F5344CB8AC3E}">
        <p14:creationId xmlns:p14="http://schemas.microsoft.com/office/powerpoint/2010/main" val="1731292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AE56-16C8-4FB9-7FD5-9E0BD4E1A9F1}"/>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271FA74-B04C-F880-1C9D-8F9B58987F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E0B7EE5-EB85-A3D8-8C00-76886BB8E8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80C5884-DB06-7097-BEFB-D397632EA694}"/>
              </a:ext>
            </a:extLst>
          </p:cNvPr>
          <p:cNvSpPr>
            <a:spLocks noGrp="1"/>
          </p:cNvSpPr>
          <p:nvPr>
            <p:ph type="title"/>
          </p:nvPr>
        </p:nvSpPr>
        <p:spPr>
          <a:xfrm>
            <a:off x="838200" y="401221"/>
            <a:ext cx="10515600" cy="1348065"/>
          </a:xfrm>
        </p:spPr>
        <p:txBody>
          <a:bodyPr>
            <a:normAutofit/>
          </a:bodyPr>
          <a:lstStyle/>
          <a:p>
            <a:r>
              <a:rPr lang="en-GB" sz="4000"/>
              <a:t>Local SLA for take home supply- patient supply</a:t>
            </a:r>
          </a:p>
        </p:txBody>
      </p:sp>
      <p:sp>
        <p:nvSpPr>
          <p:cNvPr id="3" name="Content Placeholder 2">
            <a:extLst>
              <a:ext uri="{FF2B5EF4-FFF2-40B4-BE49-F238E27FC236}">
                <a16:creationId xmlns:a16="http://schemas.microsoft.com/office/drawing/2014/main" id="{53CD630D-47BE-1F48-2DE9-7250053E6470}"/>
              </a:ext>
            </a:extLst>
          </p:cNvPr>
          <p:cNvSpPr>
            <a:spLocks noGrp="1"/>
          </p:cNvSpPr>
          <p:nvPr>
            <p:ph idx="1"/>
          </p:nvPr>
        </p:nvSpPr>
        <p:spPr>
          <a:xfrm>
            <a:off x="838200" y="2560320"/>
            <a:ext cx="10515600" cy="4017696"/>
          </a:xfrm>
        </p:spPr>
        <p:txBody>
          <a:bodyPr vert="horz" lIns="91440" tIns="45720" rIns="91440" bIns="45720" rtlCol="0" anchor="t">
            <a:normAutofit/>
          </a:bodyPr>
          <a:lstStyle/>
          <a:p>
            <a:pPr lvl="1"/>
            <a:endParaRPr lang="en-GB" sz="2200">
              <a:ea typeface="Calibri"/>
              <a:cs typeface="Calibri"/>
            </a:endParaRPr>
          </a:p>
          <a:p>
            <a:pPr lvl="1"/>
            <a:r>
              <a:rPr lang="en-GB" sz="2200">
                <a:cs typeface="Calibri"/>
              </a:rPr>
              <a:t>People should be given training on naloxone before being supplied with a kit</a:t>
            </a:r>
            <a:endParaRPr lang="en-GB" sz="2200">
              <a:ea typeface="Calibri"/>
              <a:cs typeface="Calibri"/>
            </a:endParaRPr>
          </a:p>
          <a:p>
            <a:pPr lvl="1"/>
            <a:r>
              <a:rPr lang="en-GB" sz="2200">
                <a:ea typeface="Calibri"/>
                <a:cs typeface="Calibri"/>
              </a:rPr>
              <a:t>If they have already been given training there is an option to select this – but good practice to cover basic points again</a:t>
            </a:r>
          </a:p>
          <a:p>
            <a:pPr lvl="1"/>
            <a:r>
              <a:rPr lang="en-GB" sz="2200">
                <a:ea typeface="Calibri"/>
                <a:cs typeface="Calibri"/>
              </a:rPr>
              <a:t>Go over different products and give training on the product that people are most comfortable using</a:t>
            </a:r>
          </a:p>
          <a:p>
            <a:pPr lvl="1"/>
            <a:r>
              <a:rPr lang="en-GB" sz="2200">
                <a:ea typeface="Calibri"/>
                <a:cs typeface="Calibri"/>
              </a:rPr>
              <a:t>Multiple kits can be issued</a:t>
            </a:r>
          </a:p>
          <a:p>
            <a:pPr lvl="1"/>
            <a:r>
              <a:rPr lang="en-GB" sz="2200">
                <a:ea typeface="Calibri"/>
                <a:cs typeface="Calibri"/>
              </a:rPr>
              <a:t>Kits supplied via the take home naloxone service should be labelled with address of the pharmacy supplying.</a:t>
            </a:r>
          </a:p>
          <a:p>
            <a:pPr marL="457200" lvl="1" indent="0">
              <a:buNone/>
            </a:pPr>
            <a:endParaRPr lang="en-GB" sz="2200">
              <a:ea typeface="Calibri"/>
              <a:cs typeface="Calibri"/>
            </a:endParaRPr>
          </a:p>
          <a:p>
            <a:pPr lvl="1"/>
            <a:endParaRPr lang="en-GB">
              <a:ea typeface="Calibri"/>
              <a:cs typeface="Calibri"/>
            </a:endParaRPr>
          </a:p>
          <a:p>
            <a:pPr marL="1143000" lvl="2"/>
            <a:endParaRPr lang="en-GB" sz="2000">
              <a:ea typeface="Calibri"/>
              <a:cs typeface="Calibri"/>
            </a:endParaRPr>
          </a:p>
          <a:p>
            <a:pPr marL="1143000"/>
            <a:endParaRPr lang="en-GB" sz="2000">
              <a:ea typeface="Calibri"/>
              <a:cs typeface="Calibri"/>
            </a:endParaRPr>
          </a:p>
          <a:p>
            <a:endParaRPr lang="en-US" sz="2200">
              <a:ea typeface="Calibri"/>
              <a:cs typeface="Calibri"/>
            </a:endParaRPr>
          </a:p>
        </p:txBody>
      </p:sp>
    </p:spTree>
    <p:extLst>
      <p:ext uri="{BB962C8B-B14F-4D97-AF65-F5344CB8AC3E}">
        <p14:creationId xmlns:p14="http://schemas.microsoft.com/office/powerpoint/2010/main" val="500558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6707-7F59-560D-E145-DC478B22B236}"/>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6649D8B-F5C8-1191-5AB7-880268A1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3800BAA-701B-61EB-3AF6-BB8886A7C8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D9F4D95-F743-56A3-A3EF-D2685CF2E3FE}"/>
              </a:ext>
            </a:extLst>
          </p:cNvPr>
          <p:cNvSpPr>
            <a:spLocks noGrp="1"/>
          </p:cNvSpPr>
          <p:nvPr>
            <p:ph type="title"/>
          </p:nvPr>
        </p:nvSpPr>
        <p:spPr>
          <a:xfrm>
            <a:off x="838200" y="401221"/>
            <a:ext cx="10515600" cy="1348065"/>
          </a:xfrm>
        </p:spPr>
        <p:txBody>
          <a:bodyPr>
            <a:normAutofit/>
          </a:bodyPr>
          <a:lstStyle/>
          <a:p>
            <a:r>
              <a:rPr lang="en-GB" sz="4000">
                <a:ea typeface="Calibri Light"/>
                <a:cs typeface="Calibri Light"/>
              </a:rPr>
              <a:t>Local SLA for take home supply- patient supply</a:t>
            </a:r>
            <a:endParaRPr lang="en-US"/>
          </a:p>
        </p:txBody>
      </p:sp>
      <p:sp>
        <p:nvSpPr>
          <p:cNvPr id="3" name="Content Placeholder 2">
            <a:extLst>
              <a:ext uri="{FF2B5EF4-FFF2-40B4-BE49-F238E27FC236}">
                <a16:creationId xmlns:a16="http://schemas.microsoft.com/office/drawing/2014/main" id="{DC392152-6A83-575B-40D5-E255A248A727}"/>
              </a:ext>
            </a:extLst>
          </p:cNvPr>
          <p:cNvSpPr>
            <a:spLocks noGrp="1"/>
          </p:cNvSpPr>
          <p:nvPr>
            <p:ph idx="1"/>
          </p:nvPr>
        </p:nvSpPr>
        <p:spPr>
          <a:xfrm>
            <a:off x="838200" y="2560320"/>
            <a:ext cx="10515600" cy="4017696"/>
          </a:xfrm>
        </p:spPr>
        <p:txBody>
          <a:bodyPr vert="horz" lIns="91440" tIns="45720" rIns="91440" bIns="45720" rtlCol="0" anchor="t">
            <a:normAutofit/>
          </a:bodyPr>
          <a:lstStyle/>
          <a:p>
            <a:pPr lvl="1"/>
            <a:endParaRPr lang="en-GB" sz="2200">
              <a:ea typeface="Calibri"/>
              <a:cs typeface="Calibri"/>
            </a:endParaRPr>
          </a:p>
          <a:p>
            <a:pPr lvl="1"/>
            <a:r>
              <a:rPr lang="en-GB" sz="2200">
                <a:cs typeface="Calibri"/>
              </a:rPr>
              <a:t>Further information on training requirements and issuing a supply can be found: </a:t>
            </a:r>
            <a:r>
              <a:rPr lang="en-GB" sz="2000">
                <a:cs typeface="Calibri"/>
              </a:rPr>
              <a:t>	</a:t>
            </a:r>
            <a:endParaRPr lang="en-GB" sz="2000">
              <a:ea typeface="Calibri"/>
              <a:cs typeface="Calibri"/>
            </a:endParaRPr>
          </a:p>
          <a:p>
            <a:pPr lvl="2"/>
            <a:r>
              <a:rPr lang="en-GB">
                <a:cs typeface="Calibri"/>
              </a:rPr>
              <a:t>Naloxone training and supply SLA </a:t>
            </a:r>
          </a:p>
          <a:p>
            <a:pPr lvl="3"/>
            <a:r>
              <a:rPr lang="en-GB">
                <a:cs typeface="Calibri"/>
                <a:hlinkClick r:id="rId2"/>
              </a:rPr>
              <a:t>SLA_Take-Home-Naloxone_25.26.docx</a:t>
            </a:r>
            <a:endParaRPr lang="en-GB">
              <a:ea typeface="Calibri"/>
              <a:cs typeface="Calibri"/>
            </a:endParaRPr>
          </a:p>
          <a:p>
            <a:pPr marL="1371600" lvl="3" indent="0">
              <a:buNone/>
            </a:pPr>
            <a:endParaRPr lang="en-GB">
              <a:ea typeface="Calibri"/>
              <a:cs typeface="Calibri"/>
            </a:endParaRPr>
          </a:p>
          <a:p>
            <a:pPr lvl="2"/>
            <a:r>
              <a:rPr lang="en-GB">
                <a:cs typeface="Calibri"/>
              </a:rPr>
              <a:t>Guidance for Drug Treatment Services Undertaking Supply of Naloxone to People at Risk of Opioid Overdose, Significant other and Services in Contact with those at Risk </a:t>
            </a:r>
            <a:endParaRPr lang="en-GB">
              <a:ea typeface="Calibri"/>
              <a:cs typeface="Calibri"/>
            </a:endParaRPr>
          </a:p>
          <a:p>
            <a:pPr lvl="3"/>
            <a:r>
              <a:rPr lang="en-GB" sz="2000">
                <a:ea typeface="Calibri"/>
                <a:cs typeface="Calibri"/>
                <a:hlinkClick r:id="rId3"/>
              </a:rPr>
              <a:t>Guidance For Services In Grampian To Supply Naloxone To People At Risk Of Opioid Overdose, Significant Others And Services In Contact With Those At Risk</a:t>
            </a:r>
            <a:endParaRPr lang="en-GB">
              <a:ea typeface="Calibri"/>
              <a:cs typeface="Calibri"/>
            </a:endParaRPr>
          </a:p>
          <a:p>
            <a:pPr marL="1143000" lvl="2"/>
            <a:endParaRPr lang="en-GB">
              <a:ea typeface="Calibri"/>
              <a:cs typeface="Calibri"/>
            </a:endParaRPr>
          </a:p>
          <a:p>
            <a:pPr marL="1143000"/>
            <a:endParaRPr lang="en-GB" sz="2000">
              <a:ea typeface="Calibri"/>
              <a:cs typeface="Calibri"/>
            </a:endParaRPr>
          </a:p>
          <a:p>
            <a:endParaRPr lang="en-US" sz="2200">
              <a:ea typeface="Calibri"/>
              <a:cs typeface="Calibri"/>
            </a:endParaRPr>
          </a:p>
        </p:txBody>
      </p:sp>
    </p:spTree>
    <p:extLst>
      <p:ext uri="{BB962C8B-B14F-4D97-AF65-F5344CB8AC3E}">
        <p14:creationId xmlns:p14="http://schemas.microsoft.com/office/powerpoint/2010/main" val="351712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D696-742C-0C88-1717-B2CAFEC73B72}"/>
              </a:ext>
            </a:extLst>
          </p:cNvPr>
          <p:cNvSpPr>
            <a:spLocks noGrp="1"/>
          </p:cNvSpPr>
          <p:nvPr>
            <p:ph type="title"/>
          </p:nvPr>
        </p:nvSpPr>
        <p:spPr>
          <a:xfrm>
            <a:off x="635000" y="640823"/>
            <a:ext cx="3418659" cy="5583148"/>
          </a:xfrm>
        </p:spPr>
        <p:txBody>
          <a:bodyPr anchor="ctr">
            <a:normAutofit/>
          </a:bodyPr>
          <a:lstStyle/>
          <a:p>
            <a:r>
              <a:rPr lang="en-US" sz="5400">
                <a:cs typeface="Calibri Light"/>
              </a:rPr>
              <a:t>Key points</a:t>
            </a:r>
            <a:endParaRPr lang="en-US" sz="5400"/>
          </a:p>
        </p:txBody>
      </p:sp>
      <p:graphicFrame>
        <p:nvGraphicFramePr>
          <p:cNvPr id="5" name="Content Placeholder 2">
            <a:extLst>
              <a:ext uri="{FF2B5EF4-FFF2-40B4-BE49-F238E27FC236}">
                <a16:creationId xmlns:a16="http://schemas.microsoft.com/office/drawing/2014/main" id="{B874A827-9C79-A725-035A-CE6AA84E5056}"/>
              </a:ext>
            </a:extLst>
          </p:cNvPr>
          <p:cNvGraphicFramePr>
            <a:graphicFrameLocks noGrp="1"/>
          </p:cNvGraphicFramePr>
          <p:nvPr>
            <p:ph idx="1"/>
            <p:extLst>
              <p:ext uri="{D42A27DB-BD31-4B8C-83A1-F6EECF244321}">
                <p14:modId xmlns:p14="http://schemas.microsoft.com/office/powerpoint/2010/main" val="3791831156"/>
              </p:ext>
            </p:extLst>
          </p:nvPr>
        </p:nvGraphicFramePr>
        <p:xfrm>
          <a:off x="4648018" y="669577"/>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7834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6F7AB-BE73-D807-318D-A4204B2504FA}"/>
              </a:ext>
            </a:extLst>
          </p:cNvPr>
          <p:cNvSpPr>
            <a:spLocks noGrp="1"/>
          </p:cNvSpPr>
          <p:nvPr>
            <p:ph type="title"/>
          </p:nvPr>
        </p:nvSpPr>
        <p:spPr>
          <a:xfrm>
            <a:off x="635000" y="640823"/>
            <a:ext cx="3418659" cy="5583148"/>
          </a:xfrm>
        </p:spPr>
        <p:txBody>
          <a:bodyPr anchor="ctr">
            <a:normAutofit/>
          </a:bodyPr>
          <a:lstStyle/>
          <a:p>
            <a:r>
              <a:rPr lang="en-US" sz="5400">
                <a:ea typeface="Calibri Light"/>
                <a:cs typeface="Calibri Light"/>
              </a:rPr>
              <a:t>Making supplies to people at risk or likely to witness overdose</a:t>
            </a:r>
            <a:endParaRPr lang="en-US" sz="5400">
              <a:cs typeface="Calibri Light"/>
            </a:endParaRPr>
          </a:p>
        </p:txBody>
      </p:sp>
      <p:sp>
        <p:nvSpPr>
          <p:cNvPr id="4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ontent Placeholder 2">
            <a:extLst>
              <a:ext uri="{FF2B5EF4-FFF2-40B4-BE49-F238E27FC236}">
                <a16:creationId xmlns:a16="http://schemas.microsoft.com/office/drawing/2014/main" id="{55E03E13-1BFF-3C52-C9FF-71696ADC42CC}"/>
              </a:ext>
            </a:extLst>
          </p:cNvPr>
          <p:cNvGraphicFramePr>
            <a:graphicFrameLocks noGrp="1"/>
          </p:cNvGraphicFramePr>
          <p:nvPr>
            <p:ph idx="1"/>
            <p:extLst>
              <p:ext uri="{D42A27DB-BD31-4B8C-83A1-F6EECF244321}">
                <p14:modId xmlns:p14="http://schemas.microsoft.com/office/powerpoint/2010/main" val="68006106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1089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8E4E-F0E8-45A2-A517-8D6D06F25EDA}"/>
              </a:ext>
            </a:extLst>
          </p:cNvPr>
          <p:cNvSpPr>
            <a:spLocks noGrp="1"/>
          </p:cNvSpPr>
          <p:nvPr>
            <p:ph type="title"/>
          </p:nvPr>
        </p:nvSpPr>
        <p:spPr/>
        <p:txBody>
          <a:bodyPr/>
          <a:lstStyle/>
          <a:p>
            <a:r>
              <a:rPr lang="en-GB">
                <a:latin typeface="Arial Nova" panose="020B0504020202020204" pitchFamily="34" charset="0"/>
              </a:rPr>
              <a:t>Discussing Drug Use </a:t>
            </a:r>
            <a:endParaRPr lang="en-US">
              <a:latin typeface="Arial Nova" panose="020B0504020202020204" pitchFamily="34" charset="0"/>
            </a:endParaRPr>
          </a:p>
        </p:txBody>
      </p:sp>
      <p:sp>
        <p:nvSpPr>
          <p:cNvPr id="3" name="Content Placeholder 2">
            <a:extLst>
              <a:ext uri="{FF2B5EF4-FFF2-40B4-BE49-F238E27FC236}">
                <a16:creationId xmlns:a16="http://schemas.microsoft.com/office/drawing/2014/main" id="{EA015FAC-DA78-4931-B2CB-C123829A5184}"/>
              </a:ext>
            </a:extLst>
          </p:cNvPr>
          <p:cNvSpPr>
            <a:spLocks noGrp="1"/>
          </p:cNvSpPr>
          <p:nvPr>
            <p:ph idx="1"/>
          </p:nvPr>
        </p:nvSpPr>
        <p:spPr>
          <a:xfrm>
            <a:off x="3834412" y="2492827"/>
            <a:ext cx="8131547" cy="3992573"/>
          </a:xfrm>
        </p:spPr>
        <p:txBody>
          <a:bodyPr vert="horz" lIns="91440" tIns="45720" rIns="91440" bIns="45720" rtlCol="0" anchor="t">
            <a:noAutofit/>
          </a:bodyPr>
          <a:lstStyle/>
          <a:p>
            <a:pPr eaLnBrk="1" hangingPunct="1">
              <a:lnSpc>
                <a:spcPct val="90000"/>
              </a:lnSpc>
              <a:buClr>
                <a:schemeClr val="tx2"/>
              </a:buClr>
              <a:buFont typeface="Wingdings" panose="05000000000000000000" pitchFamily="2" charset="2"/>
              <a:buChar char="Ø"/>
              <a:defRPr/>
            </a:pPr>
            <a:r>
              <a:rPr lang="en-GB" altLang="en-US" sz="2000">
                <a:latin typeface="Arial Nova"/>
                <a:cs typeface="Calibri"/>
              </a:rPr>
              <a:t>That’s OK! You don’t need to know all the details to safely use, or give out naloxone</a:t>
            </a:r>
            <a:endParaRPr lang="en-US" sz="2000"/>
          </a:p>
          <a:p>
            <a:pPr eaLnBrk="1" hangingPunct="1">
              <a:lnSpc>
                <a:spcPct val="90000"/>
              </a:lnSpc>
              <a:buClr>
                <a:schemeClr val="tx2"/>
              </a:buClr>
              <a:buFont typeface="Wingdings" panose="05000000000000000000" pitchFamily="2" charset="2"/>
              <a:buChar char="Ø"/>
              <a:defRPr/>
            </a:pPr>
            <a:endParaRPr lang="en-GB" altLang="en-US" sz="2000">
              <a:latin typeface="Arial Nova" panose="020B0504020202020204" pitchFamily="34" charset="0"/>
              <a:cs typeface="Calibri" panose="020F0502020204030204" pitchFamily="34" charset="0"/>
            </a:endParaRPr>
          </a:p>
          <a:p>
            <a:pPr>
              <a:buClr>
                <a:schemeClr val="tx2"/>
              </a:buClr>
              <a:buFont typeface="Wingdings" panose="05000000000000000000" pitchFamily="2" charset="2"/>
              <a:buChar char="Ø"/>
              <a:defRPr/>
            </a:pPr>
            <a:r>
              <a:rPr lang="en-GB" altLang="en-US" sz="2000">
                <a:latin typeface="Arial Nova"/>
                <a:cs typeface="Calibri"/>
              </a:rPr>
              <a:t>Naloxone can be administered even if you don’t know exactly what the person has taken.  It won’t have any effect if opioids are not present</a:t>
            </a:r>
          </a:p>
          <a:p>
            <a:pPr eaLnBrk="1" hangingPunct="1">
              <a:lnSpc>
                <a:spcPct val="90000"/>
              </a:lnSpc>
              <a:buClr>
                <a:schemeClr val="tx2"/>
              </a:buClr>
              <a:buFont typeface="Wingdings" panose="05000000000000000000" pitchFamily="2" charset="2"/>
              <a:buChar char="Ø"/>
              <a:defRPr/>
            </a:pPr>
            <a:endParaRPr lang="en-GB" altLang="en-US" sz="2000">
              <a:latin typeface="Arial Nova" panose="020B0504020202020204" pitchFamily="34" charset="0"/>
              <a:cs typeface="Calibri" panose="020F0502020204030204" pitchFamily="34" charset="0"/>
            </a:endParaRPr>
          </a:p>
          <a:p>
            <a:pPr>
              <a:buClr>
                <a:schemeClr val="tx2"/>
              </a:buClr>
              <a:buFont typeface="Wingdings" panose="05000000000000000000" pitchFamily="2" charset="2"/>
              <a:buChar char="Ø"/>
              <a:defRPr/>
            </a:pPr>
            <a:r>
              <a:rPr lang="en-GB" altLang="en-US" sz="2000">
                <a:latin typeface="Arial Nova"/>
                <a:cs typeface="Calibri"/>
              </a:rPr>
              <a:t>All you need to do is explain the risk of overdose to the person and the correct course of action to take.</a:t>
            </a:r>
          </a:p>
          <a:p>
            <a:pPr>
              <a:buClr>
                <a:schemeClr val="tx2"/>
              </a:buClr>
              <a:buFont typeface="Wingdings" panose="05000000000000000000" pitchFamily="2" charset="2"/>
              <a:buChar char="Ø"/>
              <a:defRPr/>
            </a:pPr>
            <a:endParaRPr lang="en-GB" altLang="en-US" sz="2000">
              <a:latin typeface="Arial Nova"/>
              <a:cs typeface="Calibri"/>
            </a:endParaRPr>
          </a:p>
          <a:p>
            <a:pPr marL="0" indent="0">
              <a:buClr>
                <a:schemeClr val="tx2"/>
              </a:buClr>
              <a:buNone/>
              <a:defRPr/>
            </a:pPr>
            <a:endParaRPr lang="en-US" sz="2400">
              <a:cs typeface="Calibri"/>
            </a:endParaRPr>
          </a:p>
        </p:txBody>
      </p:sp>
      <p:pic>
        <p:nvPicPr>
          <p:cNvPr id="4" name="Picture 3">
            <a:extLst>
              <a:ext uri="{FF2B5EF4-FFF2-40B4-BE49-F238E27FC236}">
                <a16:creationId xmlns:a16="http://schemas.microsoft.com/office/drawing/2014/main" id="{C54AD7DC-0C31-44B6-AAE7-AAA2E91E9DBB}"/>
              </a:ext>
            </a:extLst>
          </p:cNvPr>
          <p:cNvPicPr>
            <a:picLocks noChangeAspect="1"/>
          </p:cNvPicPr>
          <p:nvPr/>
        </p:nvPicPr>
        <p:blipFill>
          <a:blip r:embed="rId2"/>
          <a:stretch>
            <a:fillRect/>
          </a:stretch>
        </p:blipFill>
        <p:spPr>
          <a:xfrm>
            <a:off x="8286953" y="542583"/>
            <a:ext cx="3150394" cy="1950244"/>
          </a:xfrm>
          <a:prstGeom prst="rect">
            <a:avLst/>
          </a:prstGeom>
        </p:spPr>
      </p:pic>
      <p:sp>
        <p:nvSpPr>
          <p:cNvPr id="5" name="Speech Bubble: Rectangle with Corners Rounded 4">
            <a:extLst>
              <a:ext uri="{FF2B5EF4-FFF2-40B4-BE49-F238E27FC236}">
                <a16:creationId xmlns:a16="http://schemas.microsoft.com/office/drawing/2014/main" id="{27AA4EB5-0002-AA9B-75B9-15AAD7D8EE4A}"/>
              </a:ext>
            </a:extLst>
          </p:cNvPr>
          <p:cNvSpPr/>
          <p:nvPr/>
        </p:nvSpPr>
        <p:spPr>
          <a:xfrm>
            <a:off x="236764" y="2279033"/>
            <a:ext cx="3437470" cy="3551463"/>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chemeClr val="accent1">
                    <a:lumMod val="50000"/>
                  </a:schemeClr>
                </a:solidFill>
                <a:cs typeface="Calibri"/>
              </a:rPr>
              <a:t>Help! I don’t feel confident discussing these different drugs”</a:t>
            </a:r>
          </a:p>
          <a:p>
            <a:pPr algn="ctr"/>
            <a:endParaRPr lang="en-US" b="1">
              <a:cs typeface="Calibri"/>
            </a:endParaRPr>
          </a:p>
        </p:txBody>
      </p:sp>
    </p:spTree>
    <p:extLst>
      <p:ext uri="{BB962C8B-B14F-4D97-AF65-F5344CB8AC3E}">
        <p14:creationId xmlns:p14="http://schemas.microsoft.com/office/powerpoint/2010/main" val="304194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D20CB-228D-6CB7-390B-2F7EA0C16F1B}"/>
              </a:ext>
            </a:extLst>
          </p:cNvPr>
          <p:cNvSpPr>
            <a:spLocks noGrp="1"/>
          </p:cNvSpPr>
          <p:nvPr>
            <p:ph type="title"/>
          </p:nvPr>
        </p:nvSpPr>
        <p:spPr>
          <a:xfrm>
            <a:off x="841248" y="548640"/>
            <a:ext cx="3600860" cy="5431536"/>
          </a:xfrm>
        </p:spPr>
        <p:txBody>
          <a:bodyPr>
            <a:normAutofit/>
          </a:bodyPr>
          <a:lstStyle/>
          <a:p>
            <a:r>
              <a:rPr lang="en-US" sz="5400">
                <a:cs typeface="Calibri Light"/>
              </a:rPr>
              <a:t>What if someone refuses naloxone?</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21BC28-CE43-6172-AD1C-DD190DF32153}"/>
              </a:ext>
            </a:extLst>
          </p:cNvPr>
          <p:cNvSpPr>
            <a:spLocks noGrp="1"/>
          </p:cNvSpPr>
          <p:nvPr>
            <p:ph idx="1"/>
          </p:nvPr>
        </p:nvSpPr>
        <p:spPr>
          <a:xfrm>
            <a:off x="5126418" y="552091"/>
            <a:ext cx="6928151" cy="5517800"/>
          </a:xfrm>
        </p:spPr>
        <p:txBody>
          <a:bodyPr vert="horz" lIns="91440" tIns="45720" rIns="91440" bIns="45720" rtlCol="0" anchor="ctr">
            <a:normAutofit/>
          </a:bodyPr>
          <a:lstStyle/>
          <a:p>
            <a:pPr marL="0" indent="0">
              <a:buNone/>
            </a:pPr>
            <a:r>
              <a:rPr lang="en-US">
                <a:cs typeface="Calibri"/>
              </a:rPr>
              <a:t>"I don’t like needles"</a:t>
            </a:r>
            <a:endParaRPr lang="en-US"/>
          </a:p>
          <a:p>
            <a:pPr marL="0" indent="0">
              <a:buNone/>
            </a:pPr>
            <a:r>
              <a:rPr lang="en-US">
                <a:cs typeface="Calibri"/>
              </a:rPr>
              <a:t>"I can’t have it in the house – what will my partner think?"</a:t>
            </a:r>
            <a:endParaRPr lang="en-US">
              <a:ea typeface="Calibri"/>
              <a:cs typeface="Calibri"/>
            </a:endParaRPr>
          </a:p>
          <a:p>
            <a:pPr marL="0" indent="0">
              <a:buNone/>
            </a:pPr>
            <a:r>
              <a:rPr lang="en-US">
                <a:cs typeface="Calibri"/>
              </a:rPr>
              <a:t>"Are you saying I’m not doing well?"</a:t>
            </a:r>
            <a:endParaRPr lang="en-US">
              <a:ea typeface="Calibri"/>
              <a:cs typeface="Calibri"/>
            </a:endParaRPr>
          </a:p>
          <a:p>
            <a:pPr marL="0" indent="0">
              <a:buNone/>
            </a:pPr>
            <a:r>
              <a:rPr lang="en-US">
                <a:cs typeface="Calibri"/>
              </a:rPr>
              <a:t>"My medicine is safe.  My doctor prescribes it"</a:t>
            </a:r>
            <a:endParaRPr lang="en-US">
              <a:ea typeface="Calibri"/>
              <a:cs typeface="Calibri"/>
            </a:endParaRPr>
          </a:p>
          <a:p>
            <a:pPr marL="0" indent="0">
              <a:buNone/>
            </a:pPr>
            <a:r>
              <a:rPr lang="en-US">
                <a:cs typeface="Calibri"/>
              </a:rPr>
              <a:t>"I'm not using substances any more, I just take my methadone.."</a:t>
            </a:r>
            <a:endParaRPr lang="en-US">
              <a:ea typeface="Calibri"/>
              <a:cs typeface="Calibri"/>
            </a:endParaRPr>
          </a:p>
          <a:p>
            <a:pPr marL="0" indent="0">
              <a:buNone/>
            </a:pPr>
            <a:endParaRPr lang="en-US">
              <a:cs typeface="Calibri"/>
            </a:endParaRPr>
          </a:p>
          <a:p>
            <a:pPr marL="0" indent="0">
              <a:buNone/>
            </a:pPr>
            <a:r>
              <a:rPr lang="en-US">
                <a:cs typeface="Calibri"/>
              </a:rPr>
              <a:t>THINK ABOUT HOW YOU MIGHT RESPOND</a:t>
            </a:r>
            <a:endParaRPr lang="en-US">
              <a:ea typeface="Calibri"/>
              <a:cs typeface="Calibri"/>
            </a:endParaRPr>
          </a:p>
          <a:p>
            <a:pPr marL="0" indent="0">
              <a:buNone/>
            </a:pPr>
            <a:r>
              <a:rPr lang="en-US">
                <a:cs typeface="Calibri"/>
              </a:rPr>
              <a:t>ARE THERE ANY OTHER BARRIERS YOU CAN THINK OF?</a:t>
            </a:r>
            <a:endParaRPr lang="en-US">
              <a:ea typeface="Calibri"/>
              <a:cs typeface="Calibri"/>
            </a:endParaRPr>
          </a:p>
        </p:txBody>
      </p:sp>
    </p:spTree>
    <p:extLst>
      <p:ext uri="{BB962C8B-B14F-4D97-AF65-F5344CB8AC3E}">
        <p14:creationId xmlns:p14="http://schemas.microsoft.com/office/powerpoint/2010/main" val="3464835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A4E9CC2-34BF-3755-1924-287A9FEE8655}"/>
              </a:ext>
            </a:extLst>
          </p:cNvPr>
          <p:cNvSpPr>
            <a:spLocks noGrp="1"/>
          </p:cNvSpPr>
          <p:nvPr>
            <p:ph type="title"/>
          </p:nvPr>
        </p:nvSpPr>
        <p:spPr>
          <a:xfrm>
            <a:off x="838200" y="401221"/>
            <a:ext cx="10515600" cy="1348065"/>
          </a:xfrm>
        </p:spPr>
        <p:txBody>
          <a:bodyPr>
            <a:normAutofit/>
          </a:bodyPr>
          <a:lstStyle/>
          <a:p>
            <a:r>
              <a:rPr lang="en-GB" sz="4000"/>
              <a:t>Local Service Level Agreement (SLA) for “Take Home” Naloxone training and Supply</a:t>
            </a:r>
            <a:endParaRPr lang="en-US" sz="4000">
              <a:cs typeface="Calibri"/>
            </a:endParaRPr>
          </a:p>
        </p:txBody>
      </p:sp>
      <p:sp>
        <p:nvSpPr>
          <p:cNvPr id="3" name="Content Placeholder 2">
            <a:extLst>
              <a:ext uri="{FF2B5EF4-FFF2-40B4-BE49-F238E27FC236}">
                <a16:creationId xmlns:a16="http://schemas.microsoft.com/office/drawing/2014/main" id="{F3F157E9-1A8F-9244-382E-41E5A343AC7C}"/>
              </a:ext>
            </a:extLst>
          </p:cNvPr>
          <p:cNvSpPr>
            <a:spLocks noGrp="1"/>
          </p:cNvSpPr>
          <p:nvPr>
            <p:ph idx="1"/>
          </p:nvPr>
        </p:nvSpPr>
        <p:spPr>
          <a:xfrm>
            <a:off x="838200" y="2560320"/>
            <a:ext cx="5374640" cy="4017696"/>
          </a:xfrm>
        </p:spPr>
        <p:txBody>
          <a:bodyPr vert="horz" lIns="91440" tIns="45720" rIns="91440" bIns="45720" rtlCol="0" anchor="t">
            <a:normAutofit fontScale="70000" lnSpcReduction="20000"/>
          </a:bodyPr>
          <a:lstStyle/>
          <a:p>
            <a:pPr lvl="1"/>
            <a:r>
              <a:rPr lang="en-GB" sz="3000"/>
              <a:t>Recording</a:t>
            </a:r>
          </a:p>
          <a:p>
            <a:pPr lvl="2"/>
            <a:r>
              <a:rPr lang="en-GB" sz="2400">
                <a:cs typeface="Calibri"/>
              </a:rPr>
              <a:t>Supplies should be recoded on NEO360</a:t>
            </a:r>
            <a:endParaRPr lang="en-GB" sz="2400">
              <a:ea typeface="Calibri"/>
              <a:cs typeface="Calibri"/>
            </a:endParaRPr>
          </a:p>
          <a:p>
            <a:pPr lvl="3"/>
            <a:r>
              <a:rPr lang="en-GB" sz="2200">
                <a:ea typeface="+mn-lt"/>
                <a:cs typeface="+mn-lt"/>
                <a:hlinkClick r:id="rId2"/>
              </a:rPr>
              <a:t>Login to neo360</a:t>
            </a:r>
            <a:r>
              <a:rPr lang="en-GB" sz="2200">
                <a:ea typeface="Calibri"/>
                <a:cs typeface="Calibri"/>
              </a:rPr>
              <a:t> </a:t>
            </a:r>
          </a:p>
          <a:p>
            <a:pPr marL="1371600" lvl="3" indent="0">
              <a:buNone/>
            </a:pPr>
            <a:endParaRPr lang="en-GB" sz="2200">
              <a:ea typeface="Calibri"/>
              <a:cs typeface="Calibri"/>
            </a:endParaRPr>
          </a:p>
          <a:p>
            <a:pPr lvl="2"/>
            <a:r>
              <a:rPr lang="en-GB" sz="2400"/>
              <a:t>Record supplies while person is there as you need their details and the Naloxone details</a:t>
            </a:r>
          </a:p>
          <a:p>
            <a:pPr lvl="2"/>
            <a:r>
              <a:rPr lang="en-GB" sz="2400"/>
              <a:t>If you need NEO360 access please email: </a:t>
            </a:r>
            <a:r>
              <a:rPr lang="en-GB" sz="2400">
                <a:hlinkClick r:id="rId3"/>
              </a:rPr>
              <a:t>gram.pharmaceuticalcareservices@nhs.scot</a:t>
            </a:r>
            <a:r>
              <a:rPr lang="en-GB" sz="2400"/>
              <a:t>.  They can set up accounts, change passwords, add/remove staff </a:t>
            </a:r>
            <a:endParaRPr lang="en-GB" sz="2400">
              <a:ea typeface="Calibri"/>
              <a:cs typeface="Calibri"/>
            </a:endParaRPr>
          </a:p>
          <a:p>
            <a:pPr lvl="2"/>
            <a:r>
              <a:rPr lang="en-GB" sz="2400">
                <a:ea typeface="Calibri"/>
                <a:cs typeface="Calibri"/>
              </a:rPr>
              <a:t>Each staff member should have a log in.  Each pharmacy will also have a site log in where reports can be done</a:t>
            </a:r>
          </a:p>
          <a:p>
            <a:pPr lvl="2"/>
            <a:r>
              <a:rPr lang="en-GB" sz="2400"/>
              <a:t>More support on the Community Pharmacy Substance use page – including support with using NEO360</a:t>
            </a:r>
            <a:br>
              <a:rPr lang="en-GB" sz="2400"/>
            </a:br>
            <a:r>
              <a:rPr lang="en-GB" sz="2400">
                <a:hlinkClick r:id="rId4"/>
              </a:rPr>
              <a:t>Substance Use Service (SUS) Addiction Support – NHS Grampian</a:t>
            </a:r>
            <a:endParaRPr lang="en-GB" sz="2400"/>
          </a:p>
          <a:p>
            <a:pPr marL="914400" lvl="2" indent="0">
              <a:buNone/>
            </a:pPr>
            <a:endParaRPr lang="en-GB" sz="2000"/>
          </a:p>
          <a:p>
            <a:pPr marL="914400" lvl="2" indent="0">
              <a:buNone/>
            </a:pPr>
            <a:endParaRPr lang="en-GB" sz="2600">
              <a:ea typeface="Calibri" panose="020F0502020204030204"/>
              <a:cs typeface="Calibri" panose="020F0502020204030204"/>
            </a:endParaRPr>
          </a:p>
          <a:p>
            <a:pPr lvl="1"/>
            <a:endParaRPr lang="en-GB" sz="2400">
              <a:ea typeface="Calibri"/>
              <a:cs typeface="Calibri"/>
            </a:endParaRPr>
          </a:p>
          <a:p>
            <a:endParaRPr lang="en-US" sz="2200">
              <a:cs typeface="Calibri"/>
            </a:endParaRPr>
          </a:p>
        </p:txBody>
      </p:sp>
      <p:pic>
        <p:nvPicPr>
          <p:cNvPr id="4" name="Picture 3" descr="A screenshot of a login box&#10;&#10;AI-generated content may be incorrect.">
            <a:extLst>
              <a:ext uri="{FF2B5EF4-FFF2-40B4-BE49-F238E27FC236}">
                <a16:creationId xmlns:a16="http://schemas.microsoft.com/office/drawing/2014/main" id="{31031C1B-35E6-A9AF-9839-690193F123EB}"/>
              </a:ext>
            </a:extLst>
          </p:cNvPr>
          <p:cNvPicPr>
            <a:picLocks noChangeAspect="1"/>
          </p:cNvPicPr>
          <p:nvPr/>
        </p:nvPicPr>
        <p:blipFill>
          <a:blip r:embed="rId5"/>
          <a:stretch>
            <a:fillRect/>
          </a:stretch>
        </p:blipFill>
        <p:spPr>
          <a:xfrm>
            <a:off x="6825160" y="3039650"/>
            <a:ext cx="4525010" cy="2614930"/>
          </a:xfrm>
          <a:prstGeom prst="rect">
            <a:avLst/>
          </a:prstGeom>
        </p:spPr>
      </p:pic>
    </p:spTree>
    <p:extLst>
      <p:ext uri="{BB962C8B-B14F-4D97-AF65-F5344CB8AC3E}">
        <p14:creationId xmlns:p14="http://schemas.microsoft.com/office/powerpoint/2010/main" val="327609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7218FC4-D104-0A42-C49D-30D4EC2E24E4}"/>
              </a:ext>
            </a:extLst>
          </p:cNvPr>
          <p:cNvSpPr>
            <a:spLocks noGrp="1"/>
          </p:cNvSpPr>
          <p:nvPr>
            <p:ph type="title"/>
          </p:nvPr>
        </p:nvSpPr>
        <p:spPr>
          <a:xfrm>
            <a:off x="479394" y="1070800"/>
            <a:ext cx="3939688" cy="5583126"/>
          </a:xfrm>
        </p:spPr>
        <p:txBody>
          <a:bodyPr>
            <a:normAutofit/>
          </a:bodyPr>
          <a:lstStyle/>
          <a:p>
            <a:pPr algn="r"/>
            <a:r>
              <a:rPr lang="en-US" sz="6200" b="1">
                <a:latin typeface="Calibri"/>
                <a:ea typeface="Calibri"/>
                <a:cs typeface="Calibri"/>
              </a:rPr>
              <a:t>Nitazene Drugs Linked to Rise in Drug Deaths</a:t>
            </a:r>
          </a:p>
          <a:p>
            <a:pPr algn="r"/>
            <a:endParaRPr lang="en-GB" sz="6200">
              <a:ea typeface="Calibri Light"/>
              <a:cs typeface="Calibri Light"/>
            </a:endParaRPr>
          </a:p>
        </p:txBody>
      </p:sp>
      <p:cxnSp>
        <p:nvCxnSpPr>
          <p:cNvPr id="53" name="Straight Connector 52">
            <a:extLst>
              <a:ext uri="{FF2B5EF4-FFF2-40B4-BE49-F238E27FC236}">
                <a16:creationId xmlns:a16="http://schemas.microsoft.com/office/drawing/2014/main"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F7AE48E-5D27-52BA-F194-91BA3E4EB02B}"/>
              </a:ext>
            </a:extLst>
          </p:cNvPr>
          <p:cNvGraphicFramePr>
            <a:graphicFrameLocks noGrp="1"/>
          </p:cNvGraphicFramePr>
          <p:nvPr>
            <p:ph idx="1"/>
            <p:extLst>
              <p:ext uri="{D42A27DB-BD31-4B8C-83A1-F6EECF244321}">
                <p14:modId xmlns:p14="http://schemas.microsoft.com/office/powerpoint/2010/main" val="274384742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542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980A4-C7EC-A8C5-BCD1-5A56E3078AD7}"/>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A7485ED-1D4A-50EF-DE0F-64293DAD2D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82D5311-ABA9-09B5-C2DF-85AAACF86E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D7D6C7D-05DA-AACA-FF90-2FDB42B5A859}"/>
              </a:ext>
            </a:extLst>
          </p:cNvPr>
          <p:cNvSpPr>
            <a:spLocks noGrp="1"/>
          </p:cNvSpPr>
          <p:nvPr>
            <p:ph type="title"/>
          </p:nvPr>
        </p:nvSpPr>
        <p:spPr>
          <a:xfrm>
            <a:off x="838200" y="401221"/>
            <a:ext cx="10515600" cy="1348065"/>
          </a:xfrm>
        </p:spPr>
        <p:txBody>
          <a:bodyPr>
            <a:normAutofit/>
          </a:bodyPr>
          <a:lstStyle/>
          <a:p>
            <a:r>
              <a:rPr lang="en-GB" sz="4000"/>
              <a:t>Local SLA for take home supply- What fees can be claimed?</a:t>
            </a:r>
            <a:endParaRPr lang="en-GB" sz="4000">
              <a:ea typeface="Calibri Light"/>
              <a:cs typeface="Calibri Light"/>
            </a:endParaRPr>
          </a:p>
        </p:txBody>
      </p:sp>
      <p:sp>
        <p:nvSpPr>
          <p:cNvPr id="3" name="Content Placeholder 2">
            <a:extLst>
              <a:ext uri="{FF2B5EF4-FFF2-40B4-BE49-F238E27FC236}">
                <a16:creationId xmlns:a16="http://schemas.microsoft.com/office/drawing/2014/main" id="{8EF85B25-597D-BAE0-4688-E6BD1AF34BBD}"/>
              </a:ext>
            </a:extLst>
          </p:cNvPr>
          <p:cNvSpPr>
            <a:spLocks noGrp="1"/>
          </p:cNvSpPr>
          <p:nvPr>
            <p:ph idx="1"/>
          </p:nvPr>
        </p:nvSpPr>
        <p:spPr>
          <a:xfrm>
            <a:off x="838200" y="2560320"/>
            <a:ext cx="10378819" cy="4105138"/>
          </a:xfrm>
        </p:spPr>
        <p:txBody>
          <a:bodyPr vert="horz" lIns="91440" tIns="45720" rIns="91440" bIns="45720" rtlCol="0" anchor="t">
            <a:normAutofit lnSpcReduction="10000"/>
          </a:bodyPr>
          <a:lstStyle/>
          <a:p>
            <a:pPr marL="914400" lvl="2" indent="0">
              <a:buNone/>
            </a:pPr>
            <a:endParaRPr lang="en-GB" sz="2000"/>
          </a:p>
          <a:p>
            <a:pPr marL="457200" lvl="1" indent="0">
              <a:buNone/>
            </a:pPr>
            <a:r>
              <a:rPr lang="en-GB" sz="3000" b="1">
                <a:ea typeface="Calibri"/>
                <a:cs typeface="Calibri"/>
              </a:rPr>
              <a:t>Service Fees applicable</a:t>
            </a:r>
            <a:r>
              <a:rPr lang="en-GB" sz="3000">
                <a:ea typeface="Calibri"/>
                <a:cs typeface="Calibri"/>
              </a:rPr>
              <a:t>:</a:t>
            </a:r>
          </a:p>
          <a:p>
            <a:pPr lvl="2"/>
            <a:r>
              <a:rPr lang="en-GB" sz="2400"/>
              <a:t>For naloxone supplies made to people who attend the pharmacy for opioid replacement therapy there is no separate supply fee applicable, this is because the monthly per patient fee includes the requirement to supply naloxone to patients as required.</a:t>
            </a:r>
            <a:endParaRPr lang="en-GB" sz="2400">
              <a:ea typeface="Calibri"/>
              <a:cs typeface="Calibri"/>
            </a:endParaRPr>
          </a:p>
          <a:p>
            <a:pPr lvl="2"/>
            <a:r>
              <a:rPr lang="en-GB" sz="2400"/>
              <a:t>For supplies made to anyone else, a £15 training and supply fee can be claimed via the monthly claim's worksheet for each person supplied with kit(s)</a:t>
            </a:r>
            <a:endParaRPr lang="en-GB" sz="2400">
              <a:ea typeface="Calibri"/>
              <a:cs typeface="Calibri"/>
            </a:endParaRPr>
          </a:p>
          <a:p>
            <a:pPr marL="914400" lvl="2" indent="0">
              <a:buNone/>
            </a:pPr>
            <a:r>
              <a:rPr lang="en-GB" sz="2800" b="1">
                <a:ea typeface="Calibri"/>
                <a:cs typeface="Calibri"/>
              </a:rPr>
              <a:t>Stock reimbursement</a:t>
            </a:r>
          </a:p>
          <a:p>
            <a:pPr lvl="2"/>
            <a:r>
              <a:rPr lang="en-GB" sz="2400">
                <a:ea typeface="Calibri"/>
                <a:cs typeface="Calibri"/>
              </a:rPr>
              <a:t>Stock for this service can  be claimed for by submitting invoices to PCCT along with the monthly claims form. </a:t>
            </a:r>
          </a:p>
          <a:p>
            <a:endParaRPr lang="en-US" sz="2200">
              <a:ea typeface="Calibri"/>
              <a:cs typeface="Calibri"/>
            </a:endParaRPr>
          </a:p>
        </p:txBody>
      </p:sp>
    </p:spTree>
    <p:extLst>
      <p:ext uri="{BB962C8B-B14F-4D97-AF65-F5344CB8AC3E}">
        <p14:creationId xmlns:p14="http://schemas.microsoft.com/office/powerpoint/2010/main" val="475417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A4E9CC2-34BF-3755-1924-287A9FEE8655}"/>
              </a:ext>
            </a:extLst>
          </p:cNvPr>
          <p:cNvSpPr>
            <a:spLocks noGrp="1"/>
          </p:cNvSpPr>
          <p:nvPr>
            <p:ph type="title"/>
          </p:nvPr>
        </p:nvSpPr>
        <p:spPr>
          <a:xfrm>
            <a:off x="838200" y="401221"/>
            <a:ext cx="10515600" cy="1348065"/>
          </a:xfrm>
        </p:spPr>
        <p:txBody>
          <a:bodyPr>
            <a:normAutofit/>
          </a:bodyPr>
          <a:lstStyle/>
          <a:p>
            <a:r>
              <a:rPr lang="en-GB" sz="4000"/>
              <a:t>National Naloxone Emergency Supply Service</a:t>
            </a:r>
            <a:endParaRPr lang="en-US" sz="4000">
              <a:cs typeface="Calibri"/>
            </a:endParaRPr>
          </a:p>
        </p:txBody>
      </p:sp>
      <p:sp>
        <p:nvSpPr>
          <p:cNvPr id="3" name="Content Placeholder 2">
            <a:extLst>
              <a:ext uri="{FF2B5EF4-FFF2-40B4-BE49-F238E27FC236}">
                <a16:creationId xmlns:a16="http://schemas.microsoft.com/office/drawing/2014/main" id="{F3F157E9-1A8F-9244-382E-41E5A343AC7C}"/>
              </a:ext>
            </a:extLst>
          </p:cNvPr>
          <p:cNvSpPr>
            <a:spLocks noGrp="1"/>
          </p:cNvSpPr>
          <p:nvPr>
            <p:ph idx="1"/>
          </p:nvPr>
        </p:nvSpPr>
        <p:spPr>
          <a:xfrm>
            <a:off x="838200" y="2164534"/>
            <a:ext cx="10515600" cy="4596362"/>
          </a:xfrm>
        </p:spPr>
        <p:txBody>
          <a:bodyPr vert="horz" lIns="91440" tIns="45720" rIns="91440" bIns="45720" rtlCol="0" anchor="t">
            <a:normAutofit fontScale="77500" lnSpcReduction="20000"/>
          </a:bodyPr>
          <a:lstStyle/>
          <a:p>
            <a:pPr lvl="1"/>
            <a:endParaRPr lang="en-GB" sz="3000"/>
          </a:p>
          <a:p>
            <a:pPr lvl="1"/>
            <a:r>
              <a:rPr lang="en-GB" sz="3000"/>
              <a:t>Previously a local service in Grampian but this has been replaced by the national service</a:t>
            </a:r>
            <a:endParaRPr lang="en-GB" sz="3000">
              <a:ea typeface="Calibri"/>
              <a:cs typeface="Calibri"/>
            </a:endParaRPr>
          </a:p>
          <a:p>
            <a:pPr lvl="1"/>
            <a:r>
              <a:rPr lang="en-GB" sz="3000"/>
              <a:t>Pharmacist MUST hold a minimum of two naloxone kits for use in an immediate overdose situation (can be injectable or nasal)</a:t>
            </a:r>
            <a:endParaRPr lang="en-GB" sz="3000">
              <a:ea typeface="Calibri"/>
              <a:cs typeface="Calibri"/>
            </a:endParaRPr>
          </a:p>
          <a:p>
            <a:pPr lvl="1"/>
            <a:r>
              <a:rPr lang="en-GB" sz="3000"/>
              <a:t>These are for use by pharmacy staff or for issuing to a member of the public for use in an </a:t>
            </a:r>
            <a:r>
              <a:rPr lang="en-GB" sz="3000" b="1"/>
              <a:t>immediate</a:t>
            </a:r>
            <a:r>
              <a:rPr lang="en-GB" sz="3000"/>
              <a:t> overdose situation</a:t>
            </a:r>
            <a:endParaRPr lang="en-GB" sz="3000">
              <a:ea typeface="Calibri"/>
              <a:cs typeface="Calibri"/>
            </a:endParaRPr>
          </a:p>
          <a:p>
            <a:pPr lvl="1"/>
            <a:r>
              <a:rPr lang="en-GB" sz="3000"/>
              <a:t>The overdose does not have to be in the pharmacy, the naloxone can be issued to a member of the public to take to the site of the overdose for use</a:t>
            </a:r>
            <a:endParaRPr lang="en-GB" sz="3000">
              <a:ea typeface="Calibri"/>
              <a:cs typeface="Calibri"/>
            </a:endParaRPr>
          </a:p>
          <a:p>
            <a:pPr lvl="1"/>
            <a:r>
              <a:rPr lang="en-GB" sz="3000"/>
              <a:t>Should have an SOP in place </a:t>
            </a:r>
            <a:endParaRPr lang="en-GB" sz="3000">
              <a:ea typeface="Calibri"/>
              <a:cs typeface="Calibri"/>
            </a:endParaRPr>
          </a:p>
          <a:p>
            <a:pPr lvl="1"/>
            <a:r>
              <a:rPr lang="en-GB" sz="3000"/>
              <a:t>ALL pharmacy staff should be aware and have completed the overdose awareness and naloxone training specified in the circular </a:t>
            </a:r>
            <a:endParaRPr lang="en-GB" sz="3000">
              <a:ea typeface="Calibri"/>
              <a:cs typeface="Calibri"/>
            </a:endParaRPr>
          </a:p>
          <a:p>
            <a:pPr lvl="2"/>
            <a:r>
              <a:rPr lang="en-GB" sz="2100"/>
              <a:t>Important as a member of the public may ask anyone in the pharmacy – delays could result in a delay to saving a life</a:t>
            </a:r>
            <a:endParaRPr lang="en-GB" sz="2100">
              <a:ea typeface="Calibri"/>
              <a:cs typeface="Calibri"/>
            </a:endParaRPr>
          </a:p>
          <a:p>
            <a:r>
              <a:rPr lang="en-GB" sz="1400"/>
              <a:t>Further information including training requirements can be found in the circular: </a:t>
            </a:r>
            <a:r>
              <a:rPr lang="en-GB" sz="1400">
                <a:hlinkClick r:id="rId2"/>
              </a:rPr>
              <a:t>https://static1.squarespace.com/static/6465418b5e15221808eb56ea/t/65ee33ae22855d10f9e34406/1710109615530/Circular%2BPCA%28P%29%282023%2934%2B-%2BAdditional%2BPharmaceutical%2BServices%2B-%2BNaloxone%2Bemergency%2Bsupply%2Bservice%2B-%2B12%2B09%2B23%2Bupdate.pdf</a:t>
            </a:r>
            <a:endParaRPr lang="en-GB" sz="1400"/>
          </a:p>
          <a:p>
            <a:endParaRPr lang="en-GB" sz="3000"/>
          </a:p>
          <a:p>
            <a:pPr marL="0" indent="0">
              <a:buNone/>
            </a:pPr>
            <a:endParaRPr lang="en-GB" sz="3000"/>
          </a:p>
          <a:p>
            <a:endParaRPr lang="en-US" sz="2200">
              <a:cs typeface="Calibri"/>
            </a:endParaRPr>
          </a:p>
        </p:txBody>
      </p:sp>
    </p:spTree>
    <p:extLst>
      <p:ext uri="{BB962C8B-B14F-4D97-AF65-F5344CB8AC3E}">
        <p14:creationId xmlns:p14="http://schemas.microsoft.com/office/powerpoint/2010/main" val="27906847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A4E9CC2-34BF-3755-1924-287A9FEE8655}"/>
              </a:ext>
            </a:extLst>
          </p:cNvPr>
          <p:cNvSpPr>
            <a:spLocks noGrp="1"/>
          </p:cNvSpPr>
          <p:nvPr>
            <p:ph type="title"/>
          </p:nvPr>
        </p:nvSpPr>
        <p:spPr>
          <a:xfrm>
            <a:off x="838200" y="401221"/>
            <a:ext cx="10515600" cy="1348065"/>
          </a:xfrm>
        </p:spPr>
        <p:txBody>
          <a:bodyPr>
            <a:normAutofit/>
          </a:bodyPr>
          <a:lstStyle/>
          <a:p>
            <a:r>
              <a:rPr lang="en-GB" sz="4000"/>
              <a:t>National Naloxone Emergency Supply Service</a:t>
            </a:r>
            <a:endParaRPr lang="en-US" sz="4000">
              <a:cs typeface="Calibri"/>
            </a:endParaRPr>
          </a:p>
        </p:txBody>
      </p:sp>
      <p:sp>
        <p:nvSpPr>
          <p:cNvPr id="3" name="Content Placeholder 2">
            <a:extLst>
              <a:ext uri="{FF2B5EF4-FFF2-40B4-BE49-F238E27FC236}">
                <a16:creationId xmlns:a16="http://schemas.microsoft.com/office/drawing/2014/main" id="{F3F157E9-1A8F-9244-382E-41E5A343AC7C}"/>
              </a:ext>
            </a:extLst>
          </p:cNvPr>
          <p:cNvSpPr>
            <a:spLocks noGrp="1"/>
          </p:cNvSpPr>
          <p:nvPr>
            <p:ph idx="1"/>
          </p:nvPr>
        </p:nvSpPr>
        <p:spPr>
          <a:xfrm>
            <a:off x="838200" y="2448560"/>
            <a:ext cx="10515600" cy="4129456"/>
          </a:xfrm>
        </p:spPr>
        <p:txBody>
          <a:bodyPr vert="horz" lIns="91440" tIns="45720" rIns="91440" bIns="45720" rtlCol="0" anchor="t">
            <a:normAutofit fontScale="47500" lnSpcReduction="20000"/>
          </a:bodyPr>
          <a:lstStyle/>
          <a:p>
            <a:r>
              <a:rPr lang="en-GB" sz="3400"/>
              <a:t>Recording</a:t>
            </a:r>
          </a:p>
          <a:p>
            <a:pPr lvl="1"/>
            <a:r>
              <a:rPr lang="en-GB" sz="3000"/>
              <a:t>Record via UCF under public health services </a:t>
            </a:r>
            <a:endParaRPr lang="en-GB" sz="3000">
              <a:ea typeface="Calibri"/>
              <a:cs typeface="Calibri"/>
            </a:endParaRPr>
          </a:p>
          <a:p>
            <a:pPr lvl="1"/>
            <a:r>
              <a:rPr lang="en-GB" sz="3000"/>
              <a:t>Either use “Emergency Naloxone – Administered” or “Emergency Naloxone – Expired”</a:t>
            </a:r>
            <a:endParaRPr lang="en-GB" sz="3000">
              <a:ea typeface="Calibri"/>
              <a:cs typeface="Calibri"/>
            </a:endParaRPr>
          </a:p>
          <a:p>
            <a:pPr lvl="1"/>
            <a:r>
              <a:rPr lang="en-GB" sz="3000"/>
              <a:t>Ideally record under the person who is overdosing CHI but you can record without a CHI</a:t>
            </a:r>
          </a:p>
          <a:p>
            <a:pPr lvl="1"/>
            <a:r>
              <a:rPr lang="en-GB" sz="3000"/>
              <a:t>If the person is not known you can use a “dummy patient” as below</a:t>
            </a:r>
          </a:p>
          <a:p>
            <a:pPr lvl="1"/>
            <a:r>
              <a:rPr lang="en-GB" sz="3000"/>
              <a:t>Use “dummy patient” for recording expired stock</a:t>
            </a:r>
          </a:p>
          <a:p>
            <a:pPr lvl="1"/>
            <a:r>
              <a:rPr lang="en-GB" sz="3000"/>
              <a:t>Can use consultation notes to record further details or follow company recording process</a:t>
            </a:r>
          </a:p>
          <a:p>
            <a:r>
              <a:rPr lang="en-GB" sz="3000" b="1"/>
              <a:t>Dummy Patient</a:t>
            </a:r>
          </a:p>
          <a:p>
            <a:pPr lvl="1"/>
            <a:r>
              <a:rPr lang="en-GB" sz="2600" b="1"/>
              <a:t>Forename</a:t>
            </a:r>
            <a:r>
              <a:rPr lang="en-GB" sz="2600"/>
              <a:t>: Naloxone </a:t>
            </a:r>
          </a:p>
          <a:p>
            <a:pPr lvl="1"/>
            <a:r>
              <a:rPr lang="en-GB" sz="2600" b="1"/>
              <a:t>Surname</a:t>
            </a:r>
            <a:r>
              <a:rPr lang="en-GB" sz="2600"/>
              <a:t>: Naloxone </a:t>
            </a:r>
          </a:p>
          <a:p>
            <a:pPr lvl="1"/>
            <a:r>
              <a:rPr lang="en-GB" sz="2600" b="1"/>
              <a:t>DOB</a:t>
            </a:r>
            <a:r>
              <a:rPr lang="en-GB" sz="2600"/>
              <a:t>: 01/01/2000 </a:t>
            </a:r>
          </a:p>
          <a:p>
            <a:pPr lvl="1"/>
            <a:r>
              <a:rPr lang="en-GB" sz="2600" b="1"/>
              <a:t>Address</a:t>
            </a:r>
            <a:r>
              <a:rPr lang="en-GB" sz="2600"/>
              <a:t>: 1 Any Street, NF1 1AB </a:t>
            </a:r>
          </a:p>
          <a:p>
            <a:r>
              <a:rPr lang="en-GB" sz="3000"/>
              <a:t>No label is needed for naloxone administration in an emergency. This is covered in Schedule 19 of The Human Medicines Regulations 2012.</a:t>
            </a:r>
            <a:endParaRPr lang="en-GB" sz="2000"/>
          </a:p>
          <a:p>
            <a:pPr lvl="2"/>
            <a:endParaRPr lang="en-GB" sz="2600"/>
          </a:p>
          <a:p>
            <a:r>
              <a:rPr lang="en-GB" sz="3400"/>
              <a:t>Reimbursement</a:t>
            </a:r>
          </a:p>
          <a:p>
            <a:pPr lvl="2"/>
            <a:r>
              <a:rPr lang="en-GB" sz="2400"/>
              <a:t>Initial two kits were funded at the start of the service</a:t>
            </a:r>
          </a:p>
          <a:p>
            <a:pPr lvl="2"/>
            <a:r>
              <a:rPr lang="en-GB" sz="2400"/>
              <a:t>Further kits are claimed as above</a:t>
            </a:r>
          </a:p>
          <a:p>
            <a:endParaRPr lang="en-US" sz="2200">
              <a:cs typeface="Calibri"/>
            </a:endParaRPr>
          </a:p>
        </p:txBody>
      </p:sp>
    </p:spTree>
    <p:extLst>
      <p:ext uri="{BB962C8B-B14F-4D97-AF65-F5344CB8AC3E}">
        <p14:creationId xmlns:p14="http://schemas.microsoft.com/office/powerpoint/2010/main" val="3263081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0736F3-4A3F-9A83-07A9-4AFE1CCDF2E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87CF11-42AF-C044-962D-3F8C0B22A3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DCA39E8A-6B86-1C8C-AC86-5601CFB6FB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6476726E-E4C0-062D-D450-7621E5F332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C3781B-D5F8-4BEA-3D60-956899F80D0D}"/>
              </a:ext>
            </a:extLst>
          </p:cNvPr>
          <p:cNvSpPr>
            <a:spLocks noGrp="1"/>
          </p:cNvSpPr>
          <p:nvPr>
            <p:ph type="title"/>
          </p:nvPr>
        </p:nvSpPr>
        <p:spPr>
          <a:xfrm>
            <a:off x="1524003" y="1999616"/>
            <a:ext cx="9144000" cy="2091672"/>
          </a:xfrm>
        </p:spPr>
        <p:txBody>
          <a:bodyPr vert="horz" lIns="91440" tIns="45720" rIns="91440" bIns="45720" rtlCol="0" anchor="ctr">
            <a:normAutofit/>
          </a:bodyPr>
          <a:lstStyle/>
          <a:p>
            <a:pPr algn="ctr"/>
            <a:r>
              <a:rPr lang="en-US" sz="6700"/>
              <a:t>Community pharmacist experience </a:t>
            </a:r>
            <a:endParaRPr lang="en-US" sz="6700" kern="1200">
              <a:solidFill>
                <a:schemeClr val="tx1"/>
              </a:solidFill>
              <a:ea typeface="Calibri Light"/>
              <a:cs typeface="Calibri Light"/>
            </a:endParaRPr>
          </a:p>
        </p:txBody>
      </p:sp>
      <p:sp>
        <p:nvSpPr>
          <p:cNvPr id="21" name="Rectangle 20">
            <a:extLst>
              <a:ext uri="{FF2B5EF4-FFF2-40B4-BE49-F238E27FC236}">
                <a16:creationId xmlns:a16="http://schemas.microsoft.com/office/drawing/2014/main" id="{AEA94B7A-A0F1-2770-F9BD-1CB1080A5D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105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F6B490-10F8-A603-386C-E1DBCC7A5D63}"/>
              </a:ext>
            </a:extLst>
          </p:cNvPr>
          <p:cNvSpPr>
            <a:spLocks noGrp="1"/>
          </p:cNvSpPr>
          <p:nvPr>
            <p:ph type="title"/>
          </p:nvPr>
        </p:nvSpPr>
        <p:spPr>
          <a:xfrm>
            <a:off x="838200" y="365125"/>
            <a:ext cx="10515600" cy="1325563"/>
          </a:xfrm>
        </p:spPr>
        <p:txBody>
          <a:bodyPr>
            <a:normAutofit/>
          </a:bodyPr>
          <a:lstStyle/>
          <a:p>
            <a:r>
              <a:rPr lang="en-US">
                <a:ea typeface="Calibri Light"/>
                <a:cs typeface="Calibri Light"/>
              </a:rPr>
              <a:t>Community Pharmacy Experience</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11C457-66C8-251D-98CD-D26E65E014B0}"/>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2000">
                <a:ea typeface="Calibri"/>
                <a:cs typeface="Calibri"/>
              </a:rPr>
              <a:t>Scenario</a:t>
            </a:r>
            <a:endParaRPr lang="en-US" sz="2000"/>
          </a:p>
          <a:p>
            <a:r>
              <a:rPr lang="en-US" sz="2000">
                <a:ea typeface="Calibri"/>
                <a:cs typeface="Calibri"/>
              </a:rPr>
              <a:t>A patient came running into the pharmacy saying that someone, who we knew as a regular, was unresponsive in a car in the carpark.</a:t>
            </a:r>
          </a:p>
          <a:p>
            <a:r>
              <a:rPr lang="en-US" sz="2000">
                <a:ea typeface="Calibri"/>
                <a:cs typeface="Calibri"/>
              </a:rPr>
              <a:t>Given the patient’s history, my first thought was that this could be an opioid overdose, so I grabbed a naloxone nasal spray and headed straight out. Another member of staff called 999 right away.</a:t>
            </a:r>
          </a:p>
          <a:p>
            <a:r>
              <a:rPr lang="en-US" sz="2000">
                <a:ea typeface="Calibri"/>
                <a:cs typeface="Calibri"/>
              </a:rPr>
              <a:t>When I got to the car, the patient looked like they were just sleeping, but they weren’t waking up even when we shook their shoulders and shouted their name. Patient was breathing but it was shallow and they were completely unresponsive.</a:t>
            </a:r>
          </a:p>
          <a:p>
            <a:r>
              <a:rPr lang="en-US" sz="2000">
                <a:ea typeface="Calibri"/>
                <a:cs typeface="Calibri"/>
              </a:rPr>
              <a:t>I gave one dose of naloxone via nasal spray, then waited a few minutes. There was still no change, so I gave a second dose after 2-3 minutes. Unfortunately, there was no response after that either but thankfully the ambulance arrived not long after the second dose. In the end, I don’t think it was an opioid overdose, given the lack of effect.</a:t>
            </a:r>
            <a:endParaRPr lang="en-US" sz="2000"/>
          </a:p>
        </p:txBody>
      </p:sp>
    </p:spTree>
    <p:extLst>
      <p:ext uri="{BB962C8B-B14F-4D97-AF65-F5344CB8AC3E}">
        <p14:creationId xmlns:p14="http://schemas.microsoft.com/office/powerpoint/2010/main" val="3294378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88E3B2-DF27-75B8-1DD6-8A938374261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8FC0E-218B-0F01-90F0-7D3986662A4A}"/>
              </a:ext>
            </a:extLst>
          </p:cNvPr>
          <p:cNvSpPr>
            <a:spLocks noGrp="1"/>
          </p:cNvSpPr>
          <p:nvPr>
            <p:ph type="title"/>
          </p:nvPr>
        </p:nvSpPr>
        <p:spPr>
          <a:xfrm>
            <a:off x="841248" y="643467"/>
            <a:ext cx="3840480" cy="5571066"/>
          </a:xfrm>
        </p:spPr>
        <p:txBody>
          <a:bodyPr anchor="ctr">
            <a:normAutofit/>
          </a:bodyPr>
          <a:lstStyle/>
          <a:p>
            <a:r>
              <a:rPr lang="en-US" sz="3000">
                <a:ea typeface="Calibri Light"/>
                <a:cs typeface="Calibri Light"/>
              </a:rPr>
              <a:t>Community Pharmacy Experience</a:t>
            </a:r>
            <a:endParaRPr lang="en-US" sz="3000"/>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C874DF5-E68E-47AD-8190-65C5DB1E0A3F}"/>
              </a:ext>
            </a:extLst>
          </p:cNvPr>
          <p:cNvSpPr>
            <a:spLocks noGrp="1"/>
          </p:cNvSpPr>
          <p:nvPr>
            <p:ph idx="1"/>
          </p:nvPr>
        </p:nvSpPr>
        <p:spPr>
          <a:xfrm>
            <a:off x="5568696" y="643467"/>
            <a:ext cx="5788152" cy="5571066"/>
          </a:xfrm>
        </p:spPr>
        <p:txBody>
          <a:bodyPr vert="horz" lIns="91440" tIns="45720" rIns="91440" bIns="45720" rtlCol="0" anchor="ctr">
            <a:normAutofit/>
          </a:bodyPr>
          <a:lstStyle/>
          <a:p>
            <a:r>
              <a:rPr lang="en-US" sz="1400" b="1">
                <a:solidFill>
                  <a:srgbClr val="FFFFFF"/>
                </a:solidFill>
                <a:latin typeface="Calibri"/>
                <a:ea typeface="Calibri"/>
                <a:cs typeface="Calibri"/>
              </a:rPr>
              <a:t>What went well:</a:t>
            </a:r>
            <a:endParaRPr lang="en-US" sz="1400">
              <a:solidFill>
                <a:srgbClr val="FFFFFF"/>
              </a:solidFill>
              <a:latin typeface="Calibri"/>
              <a:ea typeface="Calibri"/>
              <a:cs typeface="Calibri"/>
            </a:endParaRPr>
          </a:p>
          <a:p>
            <a:r>
              <a:rPr lang="en-US" sz="1400">
                <a:solidFill>
                  <a:srgbClr val="FFFFFF"/>
                </a:solidFill>
                <a:latin typeface="Calibri"/>
                <a:ea typeface="Calibri"/>
                <a:cs typeface="Calibri"/>
              </a:rPr>
              <a:t>Having more than one staff member trained in naloxone use really helped. Everyone knew what to do and just got on with it.</a:t>
            </a:r>
          </a:p>
          <a:p>
            <a:r>
              <a:rPr lang="en-US" sz="1400">
                <a:solidFill>
                  <a:srgbClr val="FFFFFF"/>
                </a:solidFill>
                <a:latin typeface="Calibri"/>
                <a:ea typeface="Calibri"/>
                <a:cs typeface="Calibri"/>
              </a:rPr>
              <a:t>The naloxone kits were stored in an easily accessible location in the dispensary, which saved time.</a:t>
            </a:r>
          </a:p>
          <a:p>
            <a:r>
              <a:rPr lang="en-US" sz="1400">
                <a:solidFill>
                  <a:srgbClr val="FFFFFF"/>
                </a:solidFill>
                <a:latin typeface="Calibri"/>
                <a:ea typeface="Calibri"/>
                <a:cs typeface="Calibri"/>
              </a:rPr>
              <a:t>Having the nasal spray version in stock was a huge help. My hands were shaking with adrenaline, and I don’t think I’d have managed a needle in that moment so having a spray made things easier.</a:t>
            </a:r>
          </a:p>
          <a:p>
            <a:r>
              <a:rPr lang="en-US" sz="1400">
                <a:solidFill>
                  <a:srgbClr val="FFFFFF"/>
                </a:solidFill>
                <a:latin typeface="Calibri"/>
                <a:ea typeface="Calibri"/>
                <a:cs typeface="Calibri"/>
              </a:rPr>
              <a:t>One thing to note: the nasal spray plunger needs a bit more pressure than you'd expect. In the moment, don’t worry about being too gentle, just make sure it gets done.</a:t>
            </a:r>
          </a:p>
          <a:p>
            <a:r>
              <a:rPr lang="en-US" sz="1400" b="1">
                <a:solidFill>
                  <a:srgbClr val="FFFFFF"/>
                </a:solidFill>
                <a:latin typeface="Calibri"/>
                <a:ea typeface="Calibri"/>
                <a:cs typeface="Calibri"/>
              </a:rPr>
              <a:t>Things to follow up on:</a:t>
            </a:r>
            <a:endParaRPr lang="en-US" sz="1400">
              <a:solidFill>
                <a:srgbClr val="FFFFFF"/>
              </a:solidFill>
              <a:latin typeface="Calibri"/>
              <a:ea typeface="Calibri"/>
              <a:cs typeface="Calibri"/>
            </a:endParaRPr>
          </a:p>
          <a:p>
            <a:r>
              <a:rPr lang="en-US" sz="1400">
                <a:solidFill>
                  <a:srgbClr val="FFFFFF"/>
                </a:solidFill>
                <a:latin typeface="Calibri"/>
                <a:ea typeface="Calibri"/>
                <a:cs typeface="Calibri"/>
              </a:rPr>
              <a:t>We had to replace the naloxone kit used.</a:t>
            </a:r>
          </a:p>
          <a:p>
            <a:r>
              <a:rPr lang="en-US" sz="1400">
                <a:solidFill>
                  <a:srgbClr val="FFFFFF"/>
                </a:solidFill>
                <a:latin typeface="Calibri"/>
                <a:ea typeface="Calibri"/>
                <a:cs typeface="Calibri"/>
              </a:rPr>
              <a:t>Staff involved were sent for a break afterwards. </a:t>
            </a:r>
          </a:p>
          <a:p>
            <a:r>
              <a:rPr lang="en-US" sz="1400">
                <a:solidFill>
                  <a:srgbClr val="FFFFFF"/>
                </a:solidFill>
                <a:latin typeface="Calibri"/>
                <a:ea typeface="Calibri"/>
                <a:cs typeface="Calibri"/>
              </a:rPr>
              <a:t>We had to record the use of emergency naloxone through the patients PMR. There's also an NHS naloxone incident form which needs filled in and submitted to pharmaceutical care services. The template can be found in the SLA - worth having a look. </a:t>
            </a:r>
          </a:p>
          <a:p>
            <a:r>
              <a:rPr lang="en-US" sz="1400">
                <a:solidFill>
                  <a:srgbClr val="FFFFFF"/>
                </a:solidFill>
                <a:latin typeface="Calibri"/>
                <a:ea typeface="Calibri"/>
                <a:cs typeface="Calibri"/>
              </a:rPr>
              <a:t>The patients GP and CPN were also informed of the incident. </a:t>
            </a:r>
          </a:p>
          <a:p>
            <a:r>
              <a:rPr lang="en-US" sz="1400">
                <a:solidFill>
                  <a:srgbClr val="FFFFFF"/>
                </a:solidFill>
                <a:latin typeface="Calibri"/>
                <a:ea typeface="Calibri"/>
                <a:cs typeface="Calibri"/>
              </a:rPr>
              <a:t>After the event, everyone done a quick refresher session, just to stay confident with using the naloxone.</a:t>
            </a:r>
          </a:p>
        </p:txBody>
      </p:sp>
    </p:spTree>
    <p:extLst>
      <p:ext uri="{BB962C8B-B14F-4D97-AF65-F5344CB8AC3E}">
        <p14:creationId xmlns:p14="http://schemas.microsoft.com/office/powerpoint/2010/main" val="3459949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5B0CA2-342A-00BC-7CC9-F437CA78AEB4}"/>
              </a:ext>
            </a:extLst>
          </p:cNvPr>
          <p:cNvSpPr>
            <a:spLocks noGrp="1"/>
          </p:cNvSpPr>
          <p:nvPr>
            <p:ph type="title"/>
          </p:nvPr>
        </p:nvSpPr>
        <p:spPr>
          <a:xfrm>
            <a:off x="838200" y="365125"/>
            <a:ext cx="10515600" cy="1325563"/>
          </a:xfrm>
        </p:spPr>
        <p:txBody>
          <a:bodyPr>
            <a:normAutofit/>
          </a:bodyPr>
          <a:lstStyle/>
          <a:p>
            <a:r>
              <a:rPr lang="en-GB">
                <a:ea typeface="Calibri Light"/>
                <a:cs typeface="Calibri Light"/>
              </a:rPr>
              <a:t>Community Pharmacy Experience: Emergency</a:t>
            </a:r>
            <a:endParaRPr lang="en-GB"/>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357FAE-637B-EE40-72A9-D3128A77CBC9}"/>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GB" sz="1500">
                <a:ea typeface="Calibri"/>
                <a:cs typeface="Calibri"/>
              </a:rPr>
              <a:t>Scenario: Distressed female ran in pharmacy to say their partner had overdosed and they needed naloxone now</a:t>
            </a:r>
          </a:p>
          <a:p>
            <a:r>
              <a:rPr lang="en-GB" sz="1500">
                <a:ea typeface="Calibri"/>
                <a:cs typeface="Calibri"/>
              </a:rPr>
              <a:t>Pharmacist grabbed a </a:t>
            </a:r>
            <a:r>
              <a:rPr lang="en-GB" sz="1500" err="1">
                <a:ea typeface="Calibri"/>
                <a:cs typeface="Calibri"/>
              </a:rPr>
              <a:t>nyxoid</a:t>
            </a:r>
            <a:r>
              <a:rPr lang="en-GB" sz="1500">
                <a:ea typeface="Calibri"/>
                <a:cs typeface="Calibri"/>
              </a:rPr>
              <a:t> kit and asked another member of staff to call an ambulance , female advised that her partner up the street in flat. </a:t>
            </a:r>
          </a:p>
          <a:p>
            <a:r>
              <a:rPr lang="en-GB" sz="1500">
                <a:ea typeface="Calibri"/>
                <a:cs typeface="Calibri"/>
              </a:rPr>
              <a:t>Pharmacist and assistant on adrenaline, made decision to run to flat , patient completely unresponsive to shout and shake, discarded drug paraphernalia and bodily fluids around flat</a:t>
            </a:r>
          </a:p>
          <a:p>
            <a:r>
              <a:rPr lang="en-GB" sz="1500">
                <a:ea typeface="Calibri"/>
                <a:cs typeface="Calibri"/>
              </a:rPr>
              <a:t>Administered two doses of </a:t>
            </a:r>
            <a:r>
              <a:rPr lang="en-GB" sz="1500" err="1">
                <a:ea typeface="Calibri"/>
                <a:cs typeface="Calibri"/>
              </a:rPr>
              <a:t>nyxoid</a:t>
            </a:r>
            <a:r>
              <a:rPr lang="en-GB" sz="1500">
                <a:ea typeface="Calibri"/>
                <a:cs typeface="Calibri"/>
              </a:rPr>
              <a:t> nasal spray according to instructions.. With no effect !</a:t>
            </a:r>
          </a:p>
          <a:p>
            <a:r>
              <a:rPr lang="en-GB" sz="1500">
                <a:ea typeface="Calibri"/>
                <a:cs typeface="Calibri"/>
              </a:rPr>
              <a:t>About to run back to pharmacy for more naloxone, when partner discovered a </a:t>
            </a:r>
            <a:r>
              <a:rPr lang="en-GB" sz="1500" err="1">
                <a:ea typeface="Calibri"/>
                <a:cs typeface="Calibri"/>
              </a:rPr>
              <a:t>prenoxad</a:t>
            </a:r>
            <a:r>
              <a:rPr lang="en-GB" sz="1500">
                <a:ea typeface="Calibri"/>
                <a:cs typeface="Calibri"/>
              </a:rPr>
              <a:t> kit on floor in persons flat</a:t>
            </a:r>
          </a:p>
          <a:p>
            <a:r>
              <a:rPr lang="en-GB" sz="1500">
                <a:ea typeface="Calibri"/>
                <a:cs typeface="Calibri"/>
              </a:rPr>
              <a:t>Two  doses of </a:t>
            </a:r>
            <a:r>
              <a:rPr lang="en-GB" sz="1500" err="1">
                <a:ea typeface="Calibri"/>
                <a:cs typeface="Calibri"/>
              </a:rPr>
              <a:t>prenoxad</a:t>
            </a:r>
            <a:r>
              <a:rPr lang="en-GB" sz="1500">
                <a:ea typeface="Calibri"/>
                <a:cs typeface="Calibri"/>
              </a:rPr>
              <a:t> administered before finally a response from patient</a:t>
            </a:r>
          </a:p>
          <a:p>
            <a:r>
              <a:rPr lang="en-GB" sz="1500">
                <a:ea typeface="Calibri"/>
                <a:cs typeface="Calibri"/>
              </a:rPr>
              <a:t>Patient roused very suddenly, distressed, agitated, confused , angry , probably experiencing symptoms of opioid withdrawal due to the temporary affect that naloxone has by knocking opioids off the receptors</a:t>
            </a:r>
          </a:p>
          <a:p>
            <a:r>
              <a:rPr lang="en-GB" sz="1500">
                <a:ea typeface="Calibri"/>
                <a:cs typeface="Calibri"/>
              </a:rPr>
              <a:t>They wanted their methadone replaced as felt the naloxone had taken affect away, reassured them this was temporary</a:t>
            </a:r>
          </a:p>
          <a:p>
            <a:r>
              <a:rPr lang="en-GB" sz="1500">
                <a:ea typeface="Calibri"/>
                <a:cs typeface="Calibri"/>
              </a:rPr>
              <a:t>Patient refused further care from Ambulance on route and told them they did not want them to attend, became more </a:t>
            </a:r>
            <a:r>
              <a:rPr lang="en-GB" sz="1500" err="1">
                <a:ea typeface="Calibri"/>
                <a:cs typeface="Calibri"/>
              </a:rPr>
              <a:t>agressive</a:t>
            </a:r>
            <a:endParaRPr lang="en-GB" sz="1500">
              <a:ea typeface="Calibri"/>
              <a:cs typeface="Calibri"/>
            </a:endParaRPr>
          </a:p>
        </p:txBody>
      </p:sp>
    </p:spTree>
    <p:extLst>
      <p:ext uri="{BB962C8B-B14F-4D97-AF65-F5344CB8AC3E}">
        <p14:creationId xmlns:p14="http://schemas.microsoft.com/office/powerpoint/2010/main" val="9396191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930FF3-3646-B20D-2E91-554EEE274847}"/>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F1207-C292-1BDA-EF9F-AF7E577DC667}"/>
              </a:ext>
            </a:extLst>
          </p:cNvPr>
          <p:cNvSpPr>
            <a:spLocks noGrp="1"/>
          </p:cNvSpPr>
          <p:nvPr>
            <p:ph type="title"/>
          </p:nvPr>
        </p:nvSpPr>
        <p:spPr>
          <a:xfrm>
            <a:off x="686834" y="591344"/>
            <a:ext cx="3200400" cy="5585619"/>
          </a:xfrm>
        </p:spPr>
        <p:txBody>
          <a:bodyPr>
            <a:normAutofit/>
          </a:bodyPr>
          <a:lstStyle/>
          <a:p>
            <a:r>
              <a:rPr lang="en-US" sz="2400">
                <a:solidFill>
                  <a:srgbClr val="FFFFFF"/>
                </a:solidFill>
                <a:ea typeface="Calibri Light"/>
                <a:cs typeface="Calibri Light"/>
              </a:rPr>
              <a:t>Community Pharmacy Experience</a:t>
            </a:r>
            <a:endParaRPr lang="en-US" sz="2400">
              <a:solidFill>
                <a:srgbClr val="FFFFFF"/>
              </a:solidFill>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919B30-ECA6-9FDF-CEBD-ED731DEB0394}"/>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300" b="1">
                <a:latin typeface="Calibri"/>
                <a:ea typeface="Calibri"/>
                <a:cs typeface="Calibri"/>
              </a:rPr>
              <a:t>What went well: Saved Patients Life</a:t>
            </a:r>
            <a:endParaRPr lang="en-US" sz="1300">
              <a:latin typeface="Calibri"/>
              <a:ea typeface="Calibri"/>
              <a:cs typeface="Calibri"/>
            </a:endParaRPr>
          </a:p>
          <a:p>
            <a:r>
              <a:rPr lang="en-US" sz="1300">
                <a:latin typeface="Calibri"/>
                <a:ea typeface="Calibri"/>
                <a:cs typeface="Calibri"/>
              </a:rPr>
              <a:t>Had two members of staff attend</a:t>
            </a:r>
          </a:p>
          <a:p>
            <a:r>
              <a:rPr lang="en-US" sz="1300">
                <a:latin typeface="Calibri"/>
                <a:ea typeface="Calibri"/>
                <a:cs typeface="Calibri"/>
              </a:rPr>
              <a:t>Support over the phone from Emergency services gave reassurance around giving further doses of Naloxone and what to monitor for</a:t>
            </a:r>
            <a:endParaRPr lang="en-US" sz="1300" b="1">
              <a:latin typeface="Calibri"/>
              <a:ea typeface="Calibri"/>
              <a:cs typeface="Calibri"/>
            </a:endParaRPr>
          </a:p>
          <a:p>
            <a:r>
              <a:rPr lang="en-US" sz="1300" b="1">
                <a:latin typeface="Calibri"/>
                <a:ea typeface="Calibri"/>
                <a:cs typeface="Calibri"/>
              </a:rPr>
              <a:t>Pharmacist provided patient with further advice on what to do if they were to overdose again once the naloxone had worn off</a:t>
            </a:r>
            <a:endParaRPr lang="en-US" sz="1300">
              <a:latin typeface="Calibri"/>
              <a:ea typeface="Calibri"/>
              <a:cs typeface="Calibri"/>
            </a:endParaRPr>
          </a:p>
          <a:p>
            <a:r>
              <a:rPr lang="en-US" sz="1300">
                <a:latin typeface="Calibri"/>
                <a:ea typeface="Calibri"/>
                <a:cs typeface="Calibri"/>
              </a:rPr>
              <a:t>Provided safety assistance for patients partner</a:t>
            </a:r>
          </a:p>
          <a:p>
            <a:r>
              <a:rPr lang="en-US" sz="1300">
                <a:latin typeface="Calibri"/>
                <a:ea typeface="Calibri"/>
                <a:cs typeface="Calibri"/>
              </a:rPr>
              <a:t>Although previously would have felt naloxone nasal easier, found </a:t>
            </a:r>
            <a:r>
              <a:rPr lang="en-US" sz="1300" err="1">
                <a:latin typeface="Calibri"/>
                <a:ea typeface="Calibri"/>
                <a:cs typeface="Calibri"/>
              </a:rPr>
              <a:t>prenoxad</a:t>
            </a:r>
            <a:r>
              <a:rPr lang="en-US" sz="1300">
                <a:latin typeface="Calibri"/>
                <a:ea typeface="Calibri"/>
                <a:cs typeface="Calibri"/>
              </a:rPr>
              <a:t> very easy to use and would take both types of kit if there is a next time....</a:t>
            </a:r>
          </a:p>
          <a:p>
            <a:r>
              <a:rPr lang="en-US" sz="1400" b="1">
                <a:latin typeface="Calibri"/>
                <a:ea typeface="Calibri"/>
                <a:cs typeface="Calibri"/>
              </a:rPr>
              <a:t>Things to follow up on:</a:t>
            </a:r>
          </a:p>
          <a:p>
            <a:r>
              <a:rPr lang="en-US" sz="1300">
                <a:latin typeface="Calibri"/>
                <a:ea typeface="Calibri"/>
                <a:cs typeface="Calibri"/>
              </a:rPr>
              <a:t>We had to replace the naloxone kit used.</a:t>
            </a:r>
          </a:p>
          <a:p>
            <a:r>
              <a:rPr lang="en-US" sz="1300">
                <a:latin typeface="Calibri"/>
                <a:ea typeface="Calibri"/>
                <a:cs typeface="Calibri"/>
              </a:rPr>
              <a:t>Wish had taken more than one kit of Naloxone, multiple doses were needed</a:t>
            </a:r>
          </a:p>
          <a:p>
            <a:r>
              <a:rPr lang="en-US" sz="1300">
                <a:latin typeface="Calibri"/>
                <a:ea typeface="Calibri"/>
                <a:cs typeface="Calibri"/>
              </a:rPr>
              <a:t>Wish had taken gloves and or a mask as area was not </a:t>
            </a:r>
            <a:r>
              <a:rPr lang="en-US" sz="1300" err="1">
                <a:latin typeface="Calibri"/>
                <a:ea typeface="Calibri"/>
                <a:cs typeface="Calibri"/>
              </a:rPr>
              <a:t>particulary</a:t>
            </a:r>
            <a:r>
              <a:rPr lang="en-US" sz="1300">
                <a:latin typeface="Calibri"/>
                <a:ea typeface="Calibri"/>
                <a:cs typeface="Calibri"/>
              </a:rPr>
              <a:t> safe, always make sure you can exit safely</a:t>
            </a:r>
          </a:p>
          <a:p>
            <a:r>
              <a:rPr lang="en-US" sz="1300">
                <a:latin typeface="Calibri"/>
                <a:ea typeface="Calibri"/>
                <a:cs typeface="Calibri"/>
              </a:rPr>
              <a:t>Felt motivated after to check that all pharmacies I work in have their naloxone kits to hand and staff know what to do.</a:t>
            </a:r>
          </a:p>
          <a:p>
            <a:r>
              <a:rPr lang="en-US" sz="1300">
                <a:latin typeface="Calibri"/>
                <a:ea typeface="Calibri"/>
                <a:cs typeface="Calibri"/>
              </a:rPr>
              <a:t>Feel more inclined to start offering Naloxone take home pro-actively</a:t>
            </a:r>
          </a:p>
          <a:p>
            <a:r>
              <a:rPr lang="en-US" sz="1300">
                <a:latin typeface="Calibri"/>
                <a:ea typeface="Calibri"/>
                <a:cs typeface="Calibri"/>
              </a:rPr>
              <a:t>Followed up with Local SMS service the next day to inform them their patient had overdosed and they were going to check in on them.</a:t>
            </a:r>
          </a:p>
          <a:p>
            <a:r>
              <a:rPr lang="en-US" sz="1300">
                <a:latin typeface="Calibri"/>
                <a:ea typeface="Calibri"/>
                <a:cs typeface="Calibri"/>
              </a:rPr>
              <a:t>Followed up with SMS Pharmacist who recorded the sudden overdose on PHS RADAR.</a:t>
            </a:r>
          </a:p>
        </p:txBody>
      </p:sp>
    </p:spTree>
    <p:extLst>
      <p:ext uri="{BB962C8B-B14F-4D97-AF65-F5344CB8AC3E}">
        <p14:creationId xmlns:p14="http://schemas.microsoft.com/office/powerpoint/2010/main" val="3423679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80410E-721C-D68F-192E-0976208C614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DB5492E-9597-7895-0F95-9037D9EE4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5C2C0C76-E08D-D093-800C-970CA3E4F6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60D9E4F7-F2AD-7BD0-FD3E-AB2469050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020ED9-EA1C-5CAA-BA5C-909F03503093}"/>
              </a:ext>
            </a:extLst>
          </p:cNvPr>
          <p:cNvSpPr>
            <a:spLocks noGrp="1"/>
          </p:cNvSpPr>
          <p:nvPr>
            <p:ph type="title"/>
          </p:nvPr>
        </p:nvSpPr>
        <p:spPr>
          <a:xfrm>
            <a:off x="1524003" y="1999616"/>
            <a:ext cx="9144000" cy="2091672"/>
          </a:xfrm>
        </p:spPr>
        <p:txBody>
          <a:bodyPr vert="horz" lIns="91440" tIns="45720" rIns="91440" bIns="45720" rtlCol="0" anchor="ctr">
            <a:normAutofit/>
          </a:bodyPr>
          <a:lstStyle/>
          <a:p>
            <a:pPr algn="ctr"/>
            <a:r>
              <a:rPr lang="en-US" sz="6700"/>
              <a:t>Remember – you can help save a life!</a:t>
            </a:r>
            <a:endParaRPr lang="en-US" sz="6700" kern="1200">
              <a:solidFill>
                <a:schemeClr val="tx1"/>
              </a:solidFill>
              <a:ea typeface="Calibri Light"/>
              <a:cs typeface="Calibri Light"/>
            </a:endParaRPr>
          </a:p>
        </p:txBody>
      </p:sp>
      <p:sp>
        <p:nvSpPr>
          <p:cNvPr id="21" name="Rectangle 20">
            <a:extLst>
              <a:ext uri="{FF2B5EF4-FFF2-40B4-BE49-F238E27FC236}">
                <a16:creationId xmlns:a16="http://schemas.microsoft.com/office/drawing/2014/main" id="{71C78BD5-0A26-2B10-48B7-D021F988AC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559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A4E9CC2-34BF-3755-1924-287A9FEE8655}"/>
              </a:ext>
            </a:extLst>
          </p:cNvPr>
          <p:cNvSpPr>
            <a:spLocks noGrp="1"/>
          </p:cNvSpPr>
          <p:nvPr>
            <p:ph type="title"/>
          </p:nvPr>
        </p:nvSpPr>
        <p:spPr>
          <a:xfrm>
            <a:off x="838200" y="401221"/>
            <a:ext cx="10515600" cy="1348065"/>
          </a:xfrm>
        </p:spPr>
        <p:txBody>
          <a:bodyPr>
            <a:normAutofit/>
          </a:bodyPr>
          <a:lstStyle/>
          <a:p>
            <a:r>
              <a:rPr lang="en-US" sz="4200">
                <a:solidFill>
                  <a:srgbClr val="FFFFFF"/>
                </a:solidFill>
                <a:cs typeface="Calibri Light"/>
              </a:rPr>
              <a:t>Actions </a:t>
            </a:r>
            <a:endParaRPr lang="en-US" sz="4200">
              <a:solidFill>
                <a:srgbClr val="FFFFFF"/>
              </a:solidFill>
            </a:endParaRPr>
          </a:p>
        </p:txBody>
      </p:sp>
      <p:sp>
        <p:nvSpPr>
          <p:cNvPr id="3" name="Content Placeholder 2">
            <a:extLst>
              <a:ext uri="{FF2B5EF4-FFF2-40B4-BE49-F238E27FC236}">
                <a16:creationId xmlns:a16="http://schemas.microsoft.com/office/drawing/2014/main" id="{F3F157E9-1A8F-9244-382E-41E5A343AC7C}"/>
              </a:ext>
            </a:extLst>
          </p:cNvPr>
          <p:cNvSpPr>
            <a:spLocks noGrp="1"/>
          </p:cNvSpPr>
          <p:nvPr>
            <p:ph idx="1"/>
          </p:nvPr>
        </p:nvSpPr>
        <p:spPr>
          <a:xfrm>
            <a:off x="838200" y="2347414"/>
            <a:ext cx="10515600" cy="4230602"/>
          </a:xfrm>
        </p:spPr>
        <p:txBody>
          <a:bodyPr vert="horz" lIns="91440" tIns="45720" rIns="91440" bIns="45720" rtlCol="0">
            <a:normAutofit fontScale="85000" lnSpcReduction="20000"/>
          </a:bodyPr>
          <a:lstStyle/>
          <a:p>
            <a:r>
              <a:rPr lang="en-GB" sz="2300"/>
              <a:t>Review training - all members of the pharmacy team should be aware of both services (emergency supply and  “take home” supply) and have undertaken the appropriate training - </a:t>
            </a:r>
            <a:r>
              <a:rPr lang="en-US" sz="2300">
                <a:cs typeface="Calibri"/>
              </a:rPr>
              <a:t>suggestion of renewing training after 3 years</a:t>
            </a:r>
            <a:endParaRPr lang="en-GB" sz="2300"/>
          </a:p>
          <a:p>
            <a:r>
              <a:rPr lang="en-US" sz="2300">
                <a:cs typeface="Calibri"/>
              </a:rPr>
              <a:t>Review process/SOPS – are they being followed, do all staff know the process should they be asked for Naloxone (even if not involved in the supply staff should know the process if they are to be asked by someone)</a:t>
            </a:r>
          </a:p>
          <a:p>
            <a:r>
              <a:rPr lang="en-US" sz="2300">
                <a:cs typeface="Calibri"/>
              </a:rPr>
              <a:t>Ensure all staff aware of the guidance for the two services </a:t>
            </a:r>
          </a:p>
          <a:p>
            <a:r>
              <a:rPr lang="en-US" sz="2300">
                <a:cs typeface="Calibri"/>
              </a:rPr>
              <a:t>Consider how you can promote Naloxone </a:t>
            </a:r>
          </a:p>
          <a:p>
            <a:r>
              <a:rPr lang="en-GB" sz="2300"/>
              <a:t>Ensure the Pharmacy has appropriate naloxone stock to provide the service (s)</a:t>
            </a:r>
          </a:p>
          <a:p>
            <a:r>
              <a:rPr lang="en-GB" sz="2300"/>
              <a:t>Ensure naloxone stock is in-date, re-order if not and claim as per the service specification (s) - Note some Naloxone products are only supplied by certain wholesalers</a:t>
            </a:r>
          </a:p>
          <a:p>
            <a:r>
              <a:rPr lang="en-GB" sz="2300" err="1"/>
              <a:t>Familiriase</a:t>
            </a:r>
            <a:r>
              <a:rPr lang="en-GB" sz="2300"/>
              <a:t> yourself with local treatment services and how to signpost to local services</a:t>
            </a:r>
          </a:p>
          <a:p>
            <a:r>
              <a:rPr lang="en-GB" sz="2300"/>
              <a:t>Note: Naloxone does not need to be kept in a fridge, or CD cabinet – think about storing beside IEP, </a:t>
            </a:r>
            <a:r>
              <a:rPr lang="en-GB" sz="2300" err="1"/>
              <a:t>methameasure</a:t>
            </a:r>
            <a:r>
              <a:rPr lang="en-GB" sz="2300"/>
              <a:t>, </a:t>
            </a:r>
            <a:r>
              <a:rPr lang="en-GB" sz="2300" err="1"/>
              <a:t>etc</a:t>
            </a:r>
            <a:r>
              <a:rPr lang="en-GB" sz="2300"/>
              <a:t> so easily accessible </a:t>
            </a:r>
          </a:p>
          <a:p>
            <a:endParaRPr lang="en-GB" sz="2400"/>
          </a:p>
          <a:p>
            <a:endParaRPr lang="en-US" sz="2200">
              <a:cs typeface="Calibri"/>
            </a:endParaRPr>
          </a:p>
          <a:p>
            <a:endParaRPr lang="en-US" sz="2200">
              <a:cs typeface="Calibri"/>
            </a:endParaRPr>
          </a:p>
          <a:p>
            <a:endParaRPr lang="en-US" sz="2200">
              <a:cs typeface="Calibri"/>
            </a:endParaRPr>
          </a:p>
        </p:txBody>
      </p:sp>
    </p:spTree>
    <p:extLst>
      <p:ext uri="{BB962C8B-B14F-4D97-AF65-F5344CB8AC3E}">
        <p14:creationId xmlns:p14="http://schemas.microsoft.com/office/powerpoint/2010/main" val="405417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2BD9E26-65D3-61B2-5403-A7A9012F217F}"/>
              </a:ext>
            </a:extLst>
          </p:cNvPr>
          <p:cNvPicPr>
            <a:picLocks noChangeAspect="1"/>
          </p:cNvPicPr>
          <p:nvPr/>
        </p:nvPicPr>
        <p:blipFill>
          <a:blip r:embed="rId3"/>
          <a:srcRect t="8499" r="9085" b="16584"/>
          <a:stretch>
            <a:fillRect/>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5228C9-E297-F519-9F91-C3635B3A7220}"/>
              </a:ext>
            </a:extLst>
          </p:cNvPr>
          <p:cNvSpPr>
            <a:spLocks noGrp="1"/>
          </p:cNvSpPr>
          <p:nvPr>
            <p:ph type="title"/>
          </p:nvPr>
        </p:nvSpPr>
        <p:spPr>
          <a:xfrm>
            <a:off x="1053860" y="77578"/>
            <a:ext cx="10299940" cy="1613110"/>
          </a:xfrm>
        </p:spPr>
        <p:txBody>
          <a:bodyPr>
            <a:normAutofit fontScale="90000"/>
          </a:bodyPr>
          <a:lstStyle/>
          <a:p>
            <a:pPr marL="285750" indent="-285750">
              <a:spcBef>
                <a:spcPts val="1000"/>
              </a:spcBef>
              <a:buFont typeface="Arial"/>
              <a:buChar char="•"/>
            </a:pPr>
            <a:r>
              <a:rPr lang="en-GB">
                <a:latin typeface="Source Sans Pro"/>
                <a:ea typeface="Source Sans Pro"/>
                <a:cs typeface="Calibri"/>
              </a:rPr>
              <a:t/>
            </a:r>
            <a:br>
              <a:rPr lang="en-GB">
                <a:latin typeface="Source Sans Pro"/>
                <a:ea typeface="Source Sans Pro"/>
                <a:cs typeface="Calibri"/>
              </a:rPr>
            </a:br>
            <a:r>
              <a:rPr lang="en-GB">
                <a:latin typeface="Source Sans Pro"/>
                <a:ea typeface="Source Sans Pro"/>
                <a:cs typeface="Calibri"/>
              </a:rPr>
              <a:t>RADAR: Rapid Action Drug Alerts and Response</a:t>
            </a:r>
          </a:p>
          <a:p>
            <a:endParaRPr lang="en-GB">
              <a:ea typeface="Calibri Light"/>
              <a:cs typeface="Calibri Light"/>
            </a:endParaRPr>
          </a:p>
        </p:txBody>
      </p:sp>
      <p:graphicFrame>
        <p:nvGraphicFramePr>
          <p:cNvPr id="5" name="Content Placeholder 2">
            <a:extLst>
              <a:ext uri="{FF2B5EF4-FFF2-40B4-BE49-F238E27FC236}">
                <a16:creationId xmlns:a16="http://schemas.microsoft.com/office/drawing/2014/main" id="{1AA2CCDE-4A83-F865-1237-CDAE6FC23FD0}"/>
              </a:ext>
            </a:extLst>
          </p:cNvPr>
          <p:cNvGraphicFramePr>
            <a:graphicFrameLocks noGrp="1"/>
          </p:cNvGraphicFramePr>
          <p:nvPr>
            <p:ph idx="1"/>
            <p:extLst>
              <p:ext uri="{D42A27DB-BD31-4B8C-83A1-F6EECF244321}">
                <p14:modId xmlns:p14="http://schemas.microsoft.com/office/powerpoint/2010/main" val="2483702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9997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A4E9CC2-34BF-3755-1924-287A9FEE8655}"/>
              </a:ext>
            </a:extLst>
          </p:cNvPr>
          <p:cNvSpPr>
            <a:spLocks noGrp="1"/>
          </p:cNvSpPr>
          <p:nvPr>
            <p:ph type="title"/>
          </p:nvPr>
        </p:nvSpPr>
        <p:spPr>
          <a:xfrm>
            <a:off x="838200" y="401221"/>
            <a:ext cx="10515600" cy="1348065"/>
          </a:xfrm>
        </p:spPr>
        <p:txBody>
          <a:bodyPr>
            <a:normAutofit/>
          </a:bodyPr>
          <a:lstStyle/>
          <a:p>
            <a:r>
              <a:rPr lang="en-US" sz="4200">
                <a:solidFill>
                  <a:srgbClr val="FFFFFF"/>
                </a:solidFill>
                <a:cs typeface="Calibri Light"/>
              </a:rPr>
              <a:t>Still keen to find out more about different drugs or their overdose risks?</a:t>
            </a:r>
            <a:endParaRPr lang="en-US" sz="4200">
              <a:solidFill>
                <a:srgbClr val="FFFFFF"/>
              </a:solidFill>
            </a:endParaRPr>
          </a:p>
        </p:txBody>
      </p:sp>
      <p:sp>
        <p:nvSpPr>
          <p:cNvPr id="3" name="Content Placeholder 2">
            <a:extLst>
              <a:ext uri="{FF2B5EF4-FFF2-40B4-BE49-F238E27FC236}">
                <a16:creationId xmlns:a16="http://schemas.microsoft.com/office/drawing/2014/main" id="{F3F157E9-1A8F-9244-382E-41E5A343AC7C}"/>
              </a:ext>
            </a:extLst>
          </p:cNvPr>
          <p:cNvSpPr>
            <a:spLocks noGrp="1"/>
          </p:cNvSpPr>
          <p:nvPr>
            <p:ph idx="1"/>
          </p:nvPr>
        </p:nvSpPr>
        <p:spPr>
          <a:xfrm>
            <a:off x="838200" y="2987842"/>
            <a:ext cx="10515600" cy="3590174"/>
          </a:xfrm>
        </p:spPr>
        <p:txBody>
          <a:bodyPr vert="horz" lIns="91440" tIns="45720" rIns="91440" bIns="45720" rtlCol="0" anchor="t">
            <a:normAutofit fontScale="77500" lnSpcReduction="20000"/>
          </a:bodyPr>
          <a:lstStyle/>
          <a:p>
            <a:r>
              <a:rPr lang="en-US" sz="2200">
                <a:cs typeface="Calibri"/>
              </a:rPr>
              <a:t>Scottish Drugs Forum (SDF) have eLearning including a Drug Awareness introduction as well as specific benzodiazepine and cocaine modules. </a:t>
            </a:r>
          </a:p>
          <a:p>
            <a:pPr marL="0" indent="0">
              <a:buNone/>
            </a:pPr>
            <a:r>
              <a:rPr lang="en-US" sz="2200">
                <a:cs typeface="Calibri"/>
              </a:rPr>
              <a:t>   </a:t>
            </a:r>
            <a:r>
              <a:rPr lang="en-US" sz="2200">
                <a:cs typeface="Calibri"/>
                <a:hlinkClick r:id="rId2"/>
              </a:rPr>
              <a:t>www.sdftraining.org.uk/e-learning</a:t>
            </a:r>
            <a:r>
              <a:rPr lang="en-US" sz="2200">
                <a:cs typeface="Calibri"/>
              </a:rPr>
              <a:t> </a:t>
            </a:r>
            <a:endParaRPr lang="en-US" sz="2200">
              <a:ea typeface="Calibri"/>
              <a:cs typeface="Calibri"/>
            </a:endParaRPr>
          </a:p>
          <a:p>
            <a:pPr marL="0" indent="0">
              <a:buNone/>
            </a:pPr>
            <a:endParaRPr lang="en-US" sz="2200">
              <a:ea typeface="Calibri"/>
              <a:cs typeface="Calibri"/>
            </a:endParaRPr>
          </a:p>
          <a:p>
            <a:r>
              <a:rPr lang="en-US" sz="2200">
                <a:ea typeface="Calibri"/>
                <a:cs typeface="Calibri"/>
              </a:rPr>
              <a:t>Public Health Scotland have a save a life leaflet that can be ordered </a:t>
            </a:r>
            <a:endParaRPr lang="en-US">
              <a:ea typeface="Calibri" panose="020F0502020204030204"/>
              <a:cs typeface="Calibri" panose="020F0502020204030204"/>
            </a:endParaRPr>
          </a:p>
          <a:p>
            <a:endParaRPr lang="en-US" sz="2200">
              <a:cs typeface="Calibri"/>
            </a:endParaRPr>
          </a:p>
          <a:p>
            <a:r>
              <a:rPr lang="en-US" sz="2200">
                <a:cs typeface="Calibri"/>
              </a:rPr>
              <a:t>International Overdose Day website has fact sheets on the symptoms of overdose for different drugs in the campaign resources section </a:t>
            </a:r>
            <a:endParaRPr lang="en-US" sz="2200">
              <a:ea typeface="Calibri"/>
              <a:cs typeface="Calibri"/>
            </a:endParaRPr>
          </a:p>
          <a:p>
            <a:pPr marL="0" indent="0">
              <a:buNone/>
            </a:pPr>
            <a:r>
              <a:rPr lang="en-US" sz="2200">
                <a:cs typeface="Calibri"/>
                <a:hlinkClick r:id="rId3"/>
              </a:rPr>
              <a:t>www.overdoseday.com/campaign-resources/</a:t>
            </a:r>
            <a:r>
              <a:rPr lang="en-US" sz="2200">
                <a:cs typeface="Calibri"/>
              </a:rPr>
              <a:t>  </a:t>
            </a:r>
            <a:endParaRPr lang="en-US" sz="2200">
              <a:ea typeface="Calibri"/>
              <a:cs typeface="Calibri"/>
            </a:endParaRPr>
          </a:p>
          <a:p>
            <a:pPr marL="0" indent="0">
              <a:buNone/>
            </a:pPr>
            <a:endParaRPr lang="en-US" sz="2200">
              <a:cs typeface="Calibri"/>
            </a:endParaRPr>
          </a:p>
          <a:p>
            <a:pPr marL="0" indent="0">
              <a:buNone/>
            </a:pPr>
            <a:r>
              <a:rPr lang="en-US" sz="2200">
                <a:cs typeface="Calibri"/>
              </a:rPr>
              <a:t>Crew 2000</a:t>
            </a:r>
            <a:endParaRPr lang="en-US" sz="2200">
              <a:ea typeface="Calibri"/>
              <a:cs typeface="Calibri"/>
            </a:endParaRPr>
          </a:p>
          <a:p>
            <a:pPr marL="0" indent="0">
              <a:buNone/>
            </a:pPr>
            <a:r>
              <a:rPr lang="en-GB" sz="2400">
                <a:hlinkClick r:id="rId4"/>
              </a:rPr>
              <a:t>https://www.crew.scot/</a:t>
            </a:r>
            <a:endParaRPr lang="en-US" sz="2200">
              <a:cs typeface="Calibri"/>
            </a:endParaRPr>
          </a:p>
        </p:txBody>
      </p:sp>
    </p:spTree>
    <p:extLst>
      <p:ext uri="{BB962C8B-B14F-4D97-AF65-F5344CB8AC3E}">
        <p14:creationId xmlns:p14="http://schemas.microsoft.com/office/powerpoint/2010/main" val="736284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61D619-897E-048C-D961-16F2FD184ADA}"/>
              </a:ext>
            </a:extLst>
          </p:cNvPr>
          <p:cNvSpPr>
            <a:spLocks noGrp="1"/>
          </p:cNvSpPr>
          <p:nvPr>
            <p:ph type="title"/>
          </p:nvPr>
        </p:nvSpPr>
        <p:spPr>
          <a:xfrm>
            <a:off x="838200" y="365125"/>
            <a:ext cx="10515600" cy="1325563"/>
          </a:xfrm>
        </p:spPr>
        <p:txBody>
          <a:bodyPr>
            <a:normAutofit/>
          </a:bodyPr>
          <a:lstStyle/>
          <a:p>
            <a:r>
              <a:rPr lang="en-US" sz="5400">
                <a:cs typeface="Calibri Light"/>
              </a:rPr>
              <a:t>Further Resources</a:t>
            </a:r>
            <a:endParaRPr lang="en-US" sz="5400"/>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ADD62F8D-63B9-4504-8FD9-87EEDC496136}"/>
              </a:ext>
            </a:extLst>
          </p:cNvPr>
          <p:cNvSpPr>
            <a:spLocks noGrp="1"/>
          </p:cNvSpPr>
          <p:nvPr>
            <p:ph idx="1"/>
          </p:nvPr>
        </p:nvSpPr>
        <p:spPr>
          <a:xfrm>
            <a:off x="292907" y="1385707"/>
            <a:ext cx="11794671" cy="5108097"/>
          </a:xfrm>
        </p:spPr>
        <p:txBody>
          <a:bodyPr vert="horz" lIns="91440" tIns="45720" rIns="91440" bIns="45720" rtlCol="0" anchor="t">
            <a:noAutofit/>
          </a:bodyPr>
          <a:lstStyle/>
          <a:p>
            <a:pPr>
              <a:spcAft>
                <a:spcPts val="500"/>
              </a:spcAft>
            </a:pPr>
            <a:r>
              <a:rPr lang="en-GB" sz="1200" b="1">
                <a:cs typeface="Calibri"/>
              </a:rPr>
              <a:t>Grampian Take Home Naloxone Page (professionals): </a:t>
            </a:r>
            <a:r>
              <a:rPr lang="en-GB" sz="1200" b="1">
                <a:ea typeface="+mn-lt"/>
                <a:cs typeface="+mn-lt"/>
                <a:hlinkClick r:id="rId2"/>
              </a:rPr>
              <a:t>www.hi-netgrampian.scot.nhs.uk/naloxone/</a:t>
            </a:r>
            <a:r>
              <a:rPr lang="en-GB" sz="1200" b="1">
                <a:ea typeface="+mn-lt"/>
                <a:cs typeface="+mn-lt"/>
              </a:rPr>
              <a:t> </a:t>
            </a:r>
            <a:endParaRPr lang="en-US" sz="1200" b="1">
              <a:cs typeface="Calibri"/>
            </a:endParaRPr>
          </a:p>
          <a:p>
            <a:pPr>
              <a:spcAft>
                <a:spcPts val="500"/>
              </a:spcAft>
            </a:pPr>
            <a:r>
              <a:rPr lang="en-GB" sz="1200" b="1">
                <a:ea typeface="Calibri"/>
                <a:cs typeface="Calibri"/>
              </a:rPr>
              <a:t>Community Pharmacy Substance Use Page - </a:t>
            </a:r>
            <a:r>
              <a:rPr lang="en-GB" sz="1200">
                <a:ea typeface="+mn-lt"/>
                <a:cs typeface="+mn-lt"/>
                <a:hlinkClick r:id="rId3"/>
              </a:rPr>
              <a:t>Substance Use Service (SUS) Addiction Support – NHS Grampian</a:t>
            </a:r>
          </a:p>
          <a:p>
            <a:pPr>
              <a:spcAft>
                <a:spcPts val="500"/>
              </a:spcAft>
            </a:pPr>
            <a:r>
              <a:rPr lang="en-GB" sz="1200" b="1">
                <a:cs typeface="Calibri"/>
              </a:rPr>
              <a:t>Grampian Public Facing Overdose Page: </a:t>
            </a:r>
            <a:r>
              <a:rPr lang="en-GB" sz="1200">
                <a:ea typeface="+mn-lt"/>
                <a:cs typeface="+mn-lt"/>
                <a:hlinkClick r:id="rId4"/>
              </a:rPr>
              <a:t>www.hi-netgrampian.scot.nhs.uk/overdose/naloxone/</a:t>
            </a:r>
            <a:r>
              <a:rPr lang="en-GB" sz="1200">
                <a:ea typeface="+mn-lt"/>
                <a:cs typeface="+mn-lt"/>
              </a:rPr>
              <a:t> </a:t>
            </a:r>
            <a:endParaRPr lang="en-US" sz="1200">
              <a:ea typeface="+mn-lt"/>
              <a:cs typeface="+mn-lt"/>
            </a:endParaRPr>
          </a:p>
          <a:p>
            <a:pPr>
              <a:spcAft>
                <a:spcPts val="500"/>
              </a:spcAft>
            </a:pPr>
            <a:r>
              <a:rPr lang="en-GB" sz="1200" b="1">
                <a:cs typeface="Calibri"/>
              </a:rPr>
              <a:t>SDF </a:t>
            </a:r>
            <a:r>
              <a:rPr lang="en-GB" sz="1200" b="1" err="1">
                <a:cs typeface="Calibri"/>
              </a:rPr>
              <a:t>elearning</a:t>
            </a:r>
            <a:r>
              <a:rPr lang="en-GB" sz="1200" b="1">
                <a:cs typeface="Calibri"/>
              </a:rPr>
              <a:t> module</a:t>
            </a:r>
            <a:r>
              <a:rPr lang="en-GB" sz="1200">
                <a:cs typeface="Calibri"/>
              </a:rPr>
              <a:t>: </a:t>
            </a:r>
            <a:r>
              <a:rPr lang="en-GB" sz="1200">
                <a:ea typeface="+mn-lt"/>
                <a:cs typeface="+mn-lt"/>
                <a:hlinkClick r:id="rId5"/>
              </a:rPr>
              <a:t>www.sdftraining.org.uk/e-learning</a:t>
            </a:r>
            <a:r>
              <a:rPr lang="en-GB" sz="1200">
                <a:ea typeface="+mn-lt"/>
                <a:cs typeface="+mn-lt"/>
              </a:rPr>
              <a:t> </a:t>
            </a:r>
          </a:p>
          <a:p>
            <a:pPr>
              <a:spcAft>
                <a:spcPts val="500"/>
              </a:spcAft>
            </a:pPr>
            <a:r>
              <a:rPr lang="en-GB" sz="1200" b="1">
                <a:cs typeface="Calibri"/>
              </a:rPr>
              <a:t>Overview of changes in naloxone legislation (PHE, 2015)  </a:t>
            </a:r>
            <a:r>
              <a:rPr lang="en-GB" sz="1200">
                <a:ea typeface="+mn-lt"/>
                <a:cs typeface="+mn-lt"/>
                <a:hlinkClick r:id="rId6"/>
              </a:rPr>
              <a:t>www.gov.uk/government/publications/widening-the-availability-of-naloxone/widening-the-availability-of-naloxone</a:t>
            </a:r>
            <a:r>
              <a:rPr lang="en-GB" sz="1200">
                <a:ea typeface="+mn-lt"/>
                <a:cs typeface="+mn-lt"/>
              </a:rPr>
              <a:t> </a:t>
            </a:r>
            <a:endParaRPr lang="en-US" sz="1200">
              <a:ea typeface="+mn-lt"/>
              <a:cs typeface="+mn-lt"/>
            </a:endParaRPr>
          </a:p>
          <a:p>
            <a:pPr>
              <a:spcAft>
                <a:spcPts val="500"/>
              </a:spcAft>
            </a:pPr>
            <a:r>
              <a:rPr lang="en-GB" sz="1200" b="1">
                <a:cs typeface="Calibri"/>
              </a:rPr>
              <a:t>Public Health England (PHE), Health Matters Tool/Website </a:t>
            </a:r>
            <a:r>
              <a:rPr lang="en-GB" sz="1200">
                <a:cs typeface="Calibri"/>
                <a:hlinkClick r:id="rId7"/>
              </a:rPr>
              <a:t>https://publichealthmatters.blog.gov.uk/2017/03/01/health-matters-preventing-drug-misuse-deaths/</a:t>
            </a:r>
            <a:r>
              <a:rPr lang="en-GB" sz="1200">
                <a:cs typeface="Calibri"/>
              </a:rPr>
              <a:t> </a:t>
            </a:r>
            <a:endParaRPr lang="en-US" sz="1200">
              <a:ea typeface="+mn-lt"/>
              <a:cs typeface="+mn-lt"/>
            </a:endParaRPr>
          </a:p>
          <a:p>
            <a:pPr>
              <a:spcAft>
                <a:spcPts val="500"/>
              </a:spcAft>
            </a:pPr>
            <a:r>
              <a:rPr lang="en-GB" sz="1200" b="1">
                <a:cs typeface="Calibri"/>
              </a:rPr>
              <a:t>Care Inspectorate - Health Guidance: Take Home Naloxone in Social Care Services:  </a:t>
            </a:r>
            <a:r>
              <a:rPr lang="en-GB" sz="1200">
                <a:cs typeface="Calibri"/>
                <a:hlinkClick r:id="rId8"/>
              </a:rPr>
              <a:t>www.careinspectorate.com/images/documents/3203/Take%20Home%20Naloxone%20in%20Social%20Care%20Services.pdf</a:t>
            </a:r>
            <a:r>
              <a:rPr lang="en-GB" sz="1200">
                <a:cs typeface="Calibri"/>
              </a:rPr>
              <a:t> </a:t>
            </a:r>
            <a:endParaRPr lang="en-US" sz="1200">
              <a:ea typeface="+mn-lt"/>
              <a:cs typeface="+mn-lt"/>
            </a:endParaRPr>
          </a:p>
          <a:p>
            <a:pPr>
              <a:spcAft>
                <a:spcPts val="500"/>
              </a:spcAft>
            </a:pPr>
            <a:r>
              <a:rPr lang="en-GB" sz="1200" b="1">
                <a:cs typeface="Calibri"/>
              </a:rPr>
              <a:t>International Overdose Awareness Day Website: </a:t>
            </a:r>
            <a:r>
              <a:rPr lang="en-GB" sz="1200">
                <a:cs typeface="Calibri"/>
                <a:hlinkClick r:id="rId9"/>
              </a:rPr>
              <a:t>www.overdoseday.com/</a:t>
            </a:r>
            <a:r>
              <a:rPr lang="en-GB" sz="1200">
                <a:cs typeface="Calibri"/>
              </a:rPr>
              <a:t> </a:t>
            </a:r>
            <a:endParaRPr lang="en-GB" sz="1200">
              <a:ea typeface="Calibri"/>
              <a:cs typeface="Calibri"/>
            </a:endParaRPr>
          </a:p>
          <a:p>
            <a:pPr>
              <a:spcAft>
                <a:spcPts val="500"/>
              </a:spcAft>
            </a:pPr>
            <a:r>
              <a:rPr lang="en-GB" sz="1200" b="1" err="1">
                <a:cs typeface="Calibri"/>
              </a:rPr>
              <a:t>Nyxoid</a:t>
            </a:r>
            <a:r>
              <a:rPr lang="en-GB" sz="1200" b="1">
                <a:cs typeface="Calibri"/>
              </a:rPr>
              <a:t> leaflet: </a:t>
            </a:r>
            <a:r>
              <a:rPr lang="en-GB" sz="1200">
                <a:cs typeface="Calibri"/>
                <a:hlinkClick r:id="rId10"/>
              </a:rPr>
              <a:t>www.medicines.org.uk/emc/rmm/1278/Document</a:t>
            </a:r>
            <a:r>
              <a:rPr lang="en-GB" sz="1200">
                <a:cs typeface="Calibri"/>
              </a:rPr>
              <a:t> </a:t>
            </a:r>
            <a:endParaRPr lang="en-GB" sz="1200">
              <a:ea typeface="Calibri"/>
              <a:cs typeface="Calibri"/>
            </a:endParaRPr>
          </a:p>
          <a:p>
            <a:pPr>
              <a:spcAft>
                <a:spcPts val="500"/>
              </a:spcAft>
            </a:pPr>
            <a:r>
              <a:rPr lang="en-GB" sz="1200" b="1" err="1">
                <a:cs typeface="Calibri"/>
              </a:rPr>
              <a:t>Prenoxad</a:t>
            </a:r>
            <a:r>
              <a:rPr lang="en-GB" sz="1200" b="1">
                <a:cs typeface="Calibri"/>
              </a:rPr>
              <a:t> leaflets, booklets etc</a:t>
            </a:r>
            <a:r>
              <a:rPr lang="en-GB" sz="1200">
                <a:cs typeface="Calibri"/>
              </a:rPr>
              <a:t>: </a:t>
            </a:r>
            <a:r>
              <a:rPr lang="en-GB" sz="1200">
                <a:cs typeface="Calibri"/>
                <a:hlinkClick r:id="rId11"/>
              </a:rPr>
              <a:t>www.medicines.org.uk/emc/product/3054/rmms</a:t>
            </a:r>
            <a:r>
              <a:rPr lang="en-GB" sz="1200">
                <a:cs typeface="Calibri"/>
              </a:rPr>
              <a:t> </a:t>
            </a:r>
            <a:endParaRPr lang="en-GB" sz="1200">
              <a:ea typeface="Calibri"/>
              <a:cs typeface="Calibri"/>
            </a:endParaRPr>
          </a:p>
          <a:p>
            <a:pPr>
              <a:spcAft>
                <a:spcPts val="500"/>
              </a:spcAft>
            </a:pPr>
            <a:r>
              <a:rPr lang="en-GB" sz="1200" b="1">
                <a:cs typeface="Calibri"/>
              </a:rPr>
              <a:t>Naloxone 1.26mg nasal spray leaflets: </a:t>
            </a:r>
            <a:r>
              <a:rPr lang="en-GB" sz="1200">
                <a:hlinkClick r:id="rId12"/>
              </a:rPr>
              <a:t>https://naloxone.uk/</a:t>
            </a:r>
            <a:endParaRPr lang="en-GB" sz="1200"/>
          </a:p>
          <a:p>
            <a:pPr>
              <a:spcAft>
                <a:spcPts val="500"/>
              </a:spcAft>
            </a:pPr>
            <a:r>
              <a:rPr lang="en-GB" sz="1200" b="1">
                <a:cs typeface="Calibri"/>
              </a:rPr>
              <a:t>Leaflets can be ordered from: </a:t>
            </a:r>
            <a:r>
              <a:rPr lang="en-US" sz="1200">
                <a:cs typeface="Calibri"/>
                <a:hlinkClick r:id="rId13"/>
              </a:rPr>
              <a:t>www.nhsghpcat.org</a:t>
            </a:r>
            <a:endParaRPr lang="en-US" sz="1200">
              <a:cs typeface="Calibri"/>
            </a:endParaRPr>
          </a:p>
          <a:p>
            <a:pPr>
              <a:spcAft>
                <a:spcPts val="500"/>
              </a:spcAft>
            </a:pPr>
            <a:r>
              <a:rPr lang="en-US" sz="1200" b="1">
                <a:cs typeface="Calibri"/>
              </a:rPr>
              <a:t>Scottish families affected by alcohol and drugs naloxone supply service </a:t>
            </a:r>
            <a:r>
              <a:rPr lang="en-US" sz="1200">
                <a:cs typeface="Calibri"/>
              </a:rPr>
              <a:t>-</a:t>
            </a:r>
            <a:r>
              <a:rPr lang="en-GB" sz="1200">
                <a:hlinkClick r:id="rId14"/>
              </a:rPr>
              <a:t>Click and Deliver Naloxone – SFAD</a:t>
            </a:r>
            <a:endParaRPr lang="en-GB" sz="1200"/>
          </a:p>
          <a:p>
            <a:pPr>
              <a:spcAft>
                <a:spcPts val="500"/>
              </a:spcAft>
            </a:pPr>
            <a:r>
              <a:rPr lang="en-GB" sz="1200" b="1">
                <a:cs typeface="Calibri" panose="020F0502020204030204"/>
              </a:rPr>
              <a:t>NHS Grampian naloxone suppliers </a:t>
            </a:r>
            <a:r>
              <a:rPr lang="en-GB" sz="1200">
                <a:cs typeface="Calibri" panose="020F0502020204030204"/>
              </a:rPr>
              <a:t>- </a:t>
            </a:r>
            <a:r>
              <a:rPr lang="en-GB" sz="1200">
                <a:hlinkClick r:id="rId15"/>
              </a:rPr>
              <a:t>naloxone-suppliers-in-grampian-for-website-aug-23.pdf</a:t>
            </a:r>
            <a:endParaRPr lang="en-US" sz="1200">
              <a:cs typeface="Calibri" panose="020F0502020204030204"/>
            </a:endParaRPr>
          </a:p>
          <a:p>
            <a:pPr>
              <a:spcAft>
                <a:spcPts val="500"/>
              </a:spcAft>
            </a:pPr>
            <a:r>
              <a:rPr lang="en-GB" sz="1200" b="1">
                <a:ea typeface="Calibri"/>
                <a:cs typeface="Calibri"/>
              </a:rPr>
              <a:t>TURAS emergency supply - </a:t>
            </a:r>
            <a:r>
              <a:rPr lang="en-GB" sz="1200">
                <a:ea typeface="+mn-lt"/>
                <a:cs typeface="+mn-lt"/>
                <a:hlinkClick r:id="rId16"/>
              </a:rPr>
              <a:t>Community Pharmacy Emergency Naloxone Holding Service | Turas | Learn</a:t>
            </a:r>
            <a:endParaRPr lang="en-GB" sz="1200" b="1">
              <a:ea typeface="Calibri"/>
              <a:cs typeface="Calibri"/>
            </a:endParaRPr>
          </a:p>
          <a:p>
            <a:pPr marL="0" indent="0">
              <a:spcAft>
                <a:spcPts val="500"/>
              </a:spcAft>
              <a:buNone/>
            </a:pPr>
            <a:endParaRPr lang="en-GB" sz="1600" b="1">
              <a:ea typeface="Calibri" panose="020F0502020204030204"/>
              <a:cs typeface="Calibri" panose="020F0502020204030204"/>
            </a:endParaRPr>
          </a:p>
          <a:p>
            <a:pPr>
              <a:spcAft>
                <a:spcPts val="500"/>
              </a:spcAft>
            </a:pPr>
            <a:endParaRPr lang="en-US" sz="1800">
              <a:ea typeface="Calibri" panose="020F0502020204030204"/>
              <a:cs typeface="Calibri" panose="020F0502020204030204"/>
            </a:endParaRPr>
          </a:p>
        </p:txBody>
      </p:sp>
    </p:spTree>
    <p:extLst>
      <p:ext uri="{BB962C8B-B14F-4D97-AF65-F5344CB8AC3E}">
        <p14:creationId xmlns:p14="http://schemas.microsoft.com/office/powerpoint/2010/main" val="375262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171D-84B0-B482-5B3B-9E534149F529}"/>
              </a:ext>
            </a:extLst>
          </p:cNvPr>
          <p:cNvSpPr>
            <a:spLocks noGrp="1"/>
          </p:cNvSpPr>
          <p:nvPr>
            <p:ph type="title"/>
          </p:nvPr>
        </p:nvSpPr>
        <p:spPr/>
        <p:txBody>
          <a:bodyPr/>
          <a:lstStyle/>
          <a:p>
            <a:r>
              <a:rPr lang="en-GB">
                <a:ea typeface="Calibri Light"/>
                <a:cs typeface="Calibri Light"/>
              </a:rPr>
              <a:t>Naloxone Administered by SAS</a:t>
            </a:r>
            <a:endParaRPr lang="en-GB"/>
          </a:p>
        </p:txBody>
      </p:sp>
      <p:pic>
        <p:nvPicPr>
          <p:cNvPr id="4" name="Content Placeholder 3" descr="A screenshot of a medical information&#10;&#10;AI-generated content may be incorrect.">
            <a:extLst>
              <a:ext uri="{FF2B5EF4-FFF2-40B4-BE49-F238E27FC236}">
                <a16:creationId xmlns:a16="http://schemas.microsoft.com/office/drawing/2014/main" id="{4E9F8562-BD3C-ACDC-17A3-4BD0060657BB}"/>
              </a:ext>
            </a:extLst>
          </p:cNvPr>
          <p:cNvPicPr>
            <a:picLocks noGrp="1" noChangeAspect="1"/>
          </p:cNvPicPr>
          <p:nvPr>
            <p:ph idx="1"/>
          </p:nvPr>
        </p:nvPicPr>
        <p:blipFill>
          <a:blip r:embed="rId3"/>
          <a:stretch>
            <a:fillRect/>
          </a:stretch>
        </p:blipFill>
        <p:spPr>
          <a:xfrm>
            <a:off x="290512" y="1826772"/>
            <a:ext cx="5514975" cy="4038600"/>
          </a:xfrm>
          <a:prstGeom prst="rect">
            <a:avLst/>
          </a:prstGeom>
        </p:spPr>
      </p:pic>
      <p:sp>
        <p:nvSpPr>
          <p:cNvPr id="5" name="TextBox 4">
            <a:extLst>
              <a:ext uri="{FF2B5EF4-FFF2-40B4-BE49-F238E27FC236}">
                <a16:creationId xmlns:a16="http://schemas.microsoft.com/office/drawing/2014/main" id="{C9D8CA0D-155D-9FF8-9A3D-1BFDB88F3953}"/>
              </a:ext>
            </a:extLst>
          </p:cNvPr>
          <p:cNvSpPr txBox="1"/>
          <p:nvPr/>
        </p:nvSpPr>
        <p:spPr>
          <a:xfrm>
            <a:off x="5937955" y="2099734"/>
            <a:ext cx="5678311"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333333"/>
                </a:solidFill>
                <a:latin typeface="Source Sans Pro"/>
                <a:ea typeface="Source Sans Pro"/>
              </a:rPr>
              <a:t>Between March and May 2025, there were 1,089 Scottish Ambulance Service naloxone administration incidents (weekly average 84).</a:t>
            </a:r>
          </a:p>
          <a:p>
            <a:r>
              <a:rPr lang="en-US">
                <a:solidFill>
                  <a:srgbClr val="333333"/>
                </a:solidFill>
                <a:latin typeface="Source Sans Pro"/>
                <a:ea typeface="Source Sans Pro"/>
              </a:rPr>
              <a:t>The total number of incidents during this time was:</a:t>
            </a:r>
          </a:p>
          <a:p>
            <a:pPr>
              <a:buFont typeface=""/>
              <a:buChar char="•"/>
            </a:pPr>
            <a:r>
              <a:rPr lang="en-US">
                <a:solidFill>
                  <a:srgbClr val="333333"/>
                </a:solidFill>
                <a:latin typeface="Source Sans Pro"/>
                <a:ea typeface="Source Sans Pro"/>
              </a:rPr>
              <a:t>45% higher than the previous quarter (752; weekly average 58)</a:t>
            </a:r>
          </a:p>
          <a:p>
            <a:pPr>
              <a:buFont typeface=""/>
              <a:buChar char="•"/>
            </a:pPr>
            <a:r>
              <a:rPr lang="en-US">
                <a:solidFill>
                  <a:srgbClr val="333333"/>
                </a:solidFill>
                <a:latin typeface="Source Sans Pro"/>
                <a:ea typeface="Source Sans Pro"/>
              </a:rPr>
              <a:t>similar (2% higher) compared to the same period in 2023 (1,066; weekly average 82)</a:t>
            </a:r>
          </a:p>
          <a:p>
            <a:pPr>
              <a:buFont typeface=""/>
              <a:buChar char="•"/>
            </a:pPr>
            <a:r>
              <a:rPr lang="en-US">
                <a:solidFill>
                  <a:srgbClr val="333333"/>
                </a:solidFill>
                <a:latin typeface="Source Sans Pro"/>
                <a:ea typeface="Source Sans Pro"/>
              </a:rPr>
              <a:t>9% higher than the same period in 2024 (1,002; weekly average 77).</a:t>
            </a:r>
          </a:p>
          <a:p>
            <a:pPr>
              <a:buFont typeface=""/>
              <a:buChar char="•"/>
            </a:pPr>
            <a:r>
              <a:rPr lang="en-GB" sz="2400">
                <a:solidFill>
                  <a:srgbClr val="000000"/>
                </a:solidFill>
                <a:latin typeface="Calibri"/>
                <a:ea typeface="Calibri"/>
                <a:cs typeface="Calibri"/>
              </a:rPr>
              <a:t>NHS Grampian saw 118% increase in SAS naloxone incidents</a:t>
            </a:r>
            <a:endParaRPr lang="en-US" sz="2400">
              <a:solidFill>
                <a:srgbClr val="333333"/>
              </a:solidFill>
              <a:latin typeface="Source Sans Pro"/>
              <a:ea typeface="Source Sans Pro"/>
            </a:endParaRPr>
          </a:p>
        </p:txBody>
      </p:sp>
    </p:spTree>
    <p:extLst>
      <p:ext uri="{BB962C8B-B14F-4D97-AF65-F5344CB8AC3E}">
        <p14:creationId xmlns:p14="http://schemas.microsoft.com/office/powerpoint/2010/main" val="240916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3E95-5EDE-14F0-503C-44716BA633F2}"/>
              </a:ext>
            </a:extLst>
          </p:cNvPr>
          <p:cNvSpPr>
            <a:spLocks noGrp="1"/>
          </p:cNvSpPr>
          <p:nvPr>
            <p:ph type="title"/>
          </p:nvPr>
        </p:nvSpPr>
        <p:spPr>
          <a:xfrm>
            <a:off x="838200" y="365125"/>
            <a:ext cx="9612489" cy="1029230"/>
          </a:xfrm>
        </p:spPr>
        <p:txBody>
          <a:bodyPr/>
          <a:lstStyle/>
          <a:p>
            <a:r>
              <a:rPr lang="en-GB" sz="2900">
                <a:solidFill>
                  <a:srgbClr val="333333"/>
                </a:solidFill>
                <a:latin typeface="Source Sans Pro"/>
                <a:ea typeface="Source Sans Pro"/>
              </a:rPr>
              <a:t/>
            </a:r>
            <a:br>
              <a:rPr lang="en-GB" sz="2900">
                <a:solidFill>
                  <a:srgbClr val="333333"/>
                </a:solidFill>
                <a:latin typeface="Source Sans Pro"/>
                <a:ea typeface="Source Sans Pro"/>
              </a:rPr>
            </a:br>
            <a:r>
              <a:rPr lang="en-GB" sz="2900">
                <a:solidFill>
                  <a:srgbClr val="333333"/>
                </a:solidFill>
                <a:latin typeface="Source Sans Pro"/>
                <a:ea typeface="Source Sans Pro"/>
              </a:rPr>
              <a:t>Post-mortem toxicology testing for controlled substances</a:t>
            </a:r>
            <a:endParaRPr lang="en-US"/>
          </a:p>
          <a:p>
            <a:endParaRPr lang="en-GB">
              <a:ea typeface="Calibri Light"/>
              <a:cs typeface="Calibri Light"/>
            </a:endParaRPr>
          </a:p>
        </p:txBody>
      </p:sp>
      <p:pic>
        <p:nvPicPr>
          <p:cNvPr id="4" name="Content Placeholder 3" descr="A screenshot of a white box with black text&#10;&#10;AI-generated content may be incorrect.">
            <a:extLst>
              <a:ext uri="{FF2B5EF4-FFF2-40B4-BE49-F238E27FC236}">
                <a16:creationId xmlns:a16="http://schemas.microsoft.com/office/drawing/2014/main" id="{2CAF879F-146F-2767-228A-271B1CB2DEE8}"/>
              </a:ext>
            </a:extLst>
          </p:cNvPr>
          <p:cNvPicPr>
            <a:picLocks noGrp="1" noChangeAspect="1"/>
          </p:cNvPicPr>
          <p:nvPr>
            <p:ph idx="1"/>
          </p:nvPr>
        </p:nvPicPr>
        <p:blipFill>
          <a:blip r:embed="rId2"/>
          <a:stretch>
            <a:fillRect/>
          </a:stretch>
        </p:blipFill>
        <p:spPr>
          <a:xfrm>
            <a:off x="158532" y="2228236"/>
            <a:ext cx="6508989" cy="4001398"/>
          </a:xfrm>
          <a:prstGeom prst="rect">
            <a:avLst/>
          </a:prstGeom>
        </p:spPr>
      </p:pic>
      <p:sp>
        <p:nvSpPr>
          <p:cNvPr id="6" name="TextBox 5">
            <a:extLst>
              <a:ext uri="{FF2B5EF4-FFF2-40B4-BE49-F238E27FC236}">
                <a16:creationId xmlns:a16="http://schemas.microsoft.com/office/drawing/2014/main" id="{94C29B86-BDB9-D431-C729-1B04F4613247}"/>
              </a:ext>
            </a:extLst>
          </p:cNvPr>
          <p:cNvSpPr txBox="1"/>
          <p:nvPr/>
        </p:nvSpPr>
        <p:spPr>
          <a:xfrm>
            <a:off x="7080956" y="2226734"/>
            <a:ext cx="471875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Post-mortem toxicology testing for controlled substances</a:t>
            </a:r>
          </a:p>
          <a:p>
            <a:r>
              <a:rPr lang="en-US"/>
              <a:t>Between January and March 2025, the most common drug types detected in post-mortem toxicology were opioids (72%) and benzodiazepines (49%).</a:t>
            </a:r>
          </a:p>
          <a:p>
            <a:r>
              <a:rPr lang="en-US"/>
              <a:t>The most commonly detected individual drugs were:</a:t>
            </a:r>
          </a:p>
          <a:p>
            <a:pPr>
              <a:buFont typeface=""/>
              <a:buChar char="•"/>
            </a:pPr>
            <a:r>
              <a:rPr lang="en-US"/>
              <a:t>heroin/morphine (36%)</a:t>
            </a:r>
          </a:p>
          <a:p>
            <a:pPr>
              <a:buFont typeface=""/>
              <a:buChar char="•"/>
            </a:pPr>
            <a:r>
              <a:rPr lang="en-US"/>
              <a:t>cocaine (33%)</a:t>
            </a:r>
          </a:p>
          <a:p>
            <a:pPr>
              <a:buFont typeface=""/>
              <a:buChar char="•"/>
            </a:pPr>
            <a:r>
              <a:rPr lang="en-US"/>
              <a:t>diazepam (28%)</a:t>
            </a:r>
          </a:p>
          <a:p>
            <a:pPr>
              <a:buFont typeface=""/>
              <a:buChar char="•"/>
            </a:pPr>
            <a:r>
              <a:rPr lang="en-US"/>
              <a:t>methadone (24%).</a:t>
            </a:r>
          </a:p>
          <a:p>
            <a:endParaRPr lang="en-US"/>
          </a:p>
        </p:txBody>
      </p:sp>
    </p:spTree>
    <p:extLst>
      <p:ext uri="{BB962C8B-B14F-4D97-AF65-F5344CB8AC3E}">
        <p14:creationId xmlns:p14="http://schemas.microsoft.com/office/powerpoint/2010/main" val="1965828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0996439-4137-4c86-8a12-ebee8eb2bf00">
      <UserInfo>
        <DisplayName>Mary Munro (NHS Grampian)</DisplayName>
        <AccountId>34</AccountId>
        <AccountType/>
      </UserInfo>
    </SharedWithUsers>
    <lcf76f155ced4ddcb4097134ff3c332f xmlns="00d928c1-5163-4d1c-8b23-f8db12a0c2a9">
      <Terms xmlns="http://schemas.microsoft.com/office/infopath/2007/PartnerControls"/>
    </lcf76f155ced4ddcb4097134ff3c332f>
    <TaxCatchAll xmlns="00996439-4137-4c86-8a12-ebee8eb2bf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46CFE20F10DA419786A7E9E9C1EBC2" ma:contentTypeVersion="16" ma:contentTypeDescription="Create a new document." ma:contentTypeScope="" ma:versionID="2a38d4bc01821161718e92f88aa64a24">
  <xsd:schema xmlns:xsd="http://www.w3.org/2001/XMLSchema" xmlns:xs="http://www.w3.org/2001/XMLSchema" xmlns:p="http://schemas.microsoft.com/office/2006/metadata/properties" xmlns:ns2="00d928c1-5163-4d1c-8b23-f8db12a0c2a9" xmlns:ns3="00996439-4137-4c86-8a12-ebee8eb2bf00" targetNamespace="http://schemas.microsoft.com/office/2006/metadata/properties" ma:root="true" ma:fieldsID="cee76d3a2f22666aad536cb47346cff3" ns2:_="" ns3:_="">
    <xsd:import namespace="00d928c1-5163-4d1c-8b23-f8db12a0c2a9"/>
    <xsd:import namespace="00996439-4137-4c86-8a12-ebee8eb2bf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928c1-5163-4d1c-8b23-f8db12a0c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996439-4137-4c86-8a12-ebee8eb2bf0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7f9536b-0ab4-4786-8af0-4176a03c1ca5}" ma:internalName="TaxCatchAll" ma:showField="CatchAllData" ma:web="00996439-4137-4c86-8a12-ebee8eb2bf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DD7B04-5D1F-4A0F-A76C-D8504FBB6EAC}">
  <ds:schemaRefs>
    <ds:schemaRef ds:uri="http://schemas.microsoft.com/sharepoint/v3/contenttype/forms"/>
  </ds:schemaRefs>
</ds:datastoreItem>
</file>

<file path=customXml/itemProps2.xml><?xml version="1.0" encoding="utf-8"?>
<ds:datastoreItem xmlns:ds="http://schemas.openxmlformats.org/officeDocument/2006/customXml" ds:itemID="{CC4FBFC6-7098-4FB5-92A3-4072DE7063C8}">
  <ds:schemaRefs>
    <ds:schemaRef ds:uri="00d928c1-5163-4d1c-8b23-f8db12a0c2a9"/>
    <ds:schemaRef ds:uri="http://purl.org/dc/dcmitype/"/>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00996439-4137-4c86-8a12-ebee8eb2bf00"/>
    <ds:schemaRef ds:uri="http://www.w3.org/XML/1998/namespace"/>
  </ds:schemaRefs>
</ds:datastoreItem>
</file>

<file path=customXml/itemProps3.xml><?xml version="1.0" encoding="utf-8"?>
<ds:datastoreItem xmlns:ds="http://schemas.openxmlformats.org/officeDocument/2006/customXml" ds:itemID="{F99A22EF-4CC5-4DF4-B4DA-D26E0F20EDD9}">
  <ds:schemaRefs>
    <ds:schemaRef ds:uri="00996439-4137-4c86-8a12-ebee8eb2bf00"/>
    <ds:schemaRef ds:uri="00d928c1-5163-4d1c-8b23-f8db12a0c2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Droplet</Template>
  <TotalTime>2</TotalTime>
  <Words>6230</Words>
  <Application>Microsoft Office PowerPoint</Application>
  <PresentationFormat>Widescreen</PresentationFormat>
  <Paragraphs>512</Paragraphs>
  <Slides>71</Slides>
  <Notes>25</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Arial</vt:lpstr>
      <vt:lpstr>Arial Nova</vt:lpstr>
      <vt:lpstr>Arial,Sans-Serif</vt:lpstr>
      <vt:lpstr>Calibri</vt:lpstr>
      <vt:lpstr>Calibri Light</vt:lpstr>
      <vt:lpstr>Prumo Text</vt:lpstr>
      <vt:lpstr>Source Sans Pro</vt:lpstr>
      <vt:lpstr>Wingdings</vt:lpstr>
      <vt:lpstr>Wingdings 3</vt:lpstr>
      <vt:lpstr>Office Theme</vt:lpstr>
      <vt:lpstr>Naloxone Supply in Community Pharmacy </vt:lpstr>
      <vt:lpstr>What Will We Cover?</vt:lpstr>
      <vt:lpstr>PowerPoint Presentation</vt:lpstr>
      <vt:lpstr>Concerns Grow after sudden increase in Overdoses</vt:lpstr>
      <vt:lpstr>Why are Nitazenes so Dangerous?</vt:lpstr>
      <vt:lpstr>Nitazene Drugs Linked to Rise in Drug Deaths </vt:lpstr>
      <vt:lpstr> RADAR: Rapid Action Drug Alerts and Response </vt:lpstr>
      <vt:lpstr>Naloxone Administered by SAS</vt:lpstr>
      <vt:lpstr> Post-mortem toxicology testing for controlled substances </vt:lpstr>
      <vt:lpstr>Service indicators and Testing Indicators</vt:lpstr>
      <vt:lpstr>Drug Trends</vt:lpstr>
      <vt:lpstr>Public Health Scotland RADAR</vt:lpstr>
      <vt:lpstr>Public Health Scotland RADAR dashboard data</vt:lpstr>
      <vt:lpstr>Definition/Terms related to an overdose</vt:lpstr>
      <vt:lpstr>Where to prescribed Opioids fit in.....? </vt:lpstr>
      <vt:lpstr> For further information on using opioids safely, see the MHRA Opioid Safety leaflet letter </vt:lpstr>
      <vt:lpstr>In 2023 83 people died in Grampian -Drug related deaths are ACCIDENTAL and PREVENTABLE</vt:lpstr>
      <vt:lpstr>Why Community Pharmacy</vt:lpstr>
      <vt:lpstr>Why Community Pharmacy</vt:lpstr>
      <vt:lpstr>We really need more supplies of Naloxone to be issued from Community Pharmacies</vt:lpstr>
      <vt:lpstr>Time to find out more about Naloxone</vt:lpstr>
      <vt:lpstr>What Is Naloxone?</vt:lpstr>
      <vt:lpstr>WHO CAN HAVE A SUPPLY OF NALOXONE?  Anyone Who is at Risk of, or Might Witness an Opioid Overdose.   ANYBODY can administer naloxone for the purpose of saving a life </vt:lpstr>
      <vt:lpstr>Risk Factors for Overdose</vt:lpstr>
      <vt:lpstr>Signs of opioid        overdose </vt:lpstr>
      <vt:lpstr>Signs of overdose</vt:lpstr>
      <vt:lpstr>KEEP IT SIMPLE If a person doesn't respond to you        shaking their shoulders and calling        their name, it’s time to take action</vt:lpstr>
      <vt:lpstr>Poster Resources from SDF </vt:lpstr>
      <vt:lpstr>How to save a life. Emergency response to a drug overdose, and harm reduction advice</vt:lpstr>
      <vt:lpstr>Health Info Resources Service NHS Grampian</vt:lpstr>
      <vt:lpstr>Examples of Resources to order to advertise HPAC</vt:lpstr>
      <vt:lpstr>HOW TO ADMINISTER NALOXONE  </vt:lpstr>
      <vt:lpstr> Naloxone products </vt:lpstr>
      <vt:lpstr>Safety first</vt:lpstr>
      <vt:lpstr>FOR PRENOXAD, NYXOID AND NALOXONE NASAL SPRAY </vt:lpstr>
      <vt:lpstr>The Recovery Position and Basic Life Support Where does Naloxone fit in?</vt:lpstr>
      <vt:lpstr>IN OVERDOSE, THE PERSON WILL BE UNCONSCIOUS...</vt:lpstr>
      <vt:lpstr>How to use the Different Naloxone Products </vt:lpstr>
      <vt:lpstr>Naloxone intramuscular Injection "Prenoxad"</vt:lpstr>
      <vt:lpstr>How to use Prenoxad Injection – Demo or video</vt:lpstr>
      <vt:lpstr>Tear off Instruction Leaflet Available</vt:lpstr>
      <vt:lpstr> NALOXONE NASAL SPRAY "NYXOID"</vt:lpstr>
      <vt:lpstr>How to use Nyxoid Nasal Spray – demo or video</vt:lpstr>
      <vt:lpstr>Leaflet available </vt:lpstr>
      <vt:lpstr>NALOXONE 1.26 MG NASAL SPRAY</vt:lpstr>
      <vt:lpstr>Naloxone 1.26mg nasal spray website</vt:lpstr>
      <vt:lpstr>Q: NYXOID, NALOXONE 1.26MG NASAL SPRAY OR PRENOXAD – WHICH IS BEST FOR PATIENTS ?</vt:lpstr>
      <vt:lpstr>Q: NYXOID, NALOXONE 1.26MG NASAL SPRAY OR PRENOXAD –WHICH IS BEST FOR AN EMERGENCY?</vt:lpstr>
      <vt:lpstr>  MAKING SUPPLIES OF NALOXONE</vt:lpstr>
      <vt:lpstr> There are two services available through community pharmacies that enable you to supply Naloxone.  Local Service Level Agreement for “take home” Naloxone  National Naloxone Emergency Supply Service </vt:lpstr>
      <vt:lpstr>Local SLA for take home supply- who may be supplied?</vt:lpstr>
      <vt:lpstr>Local SLA for take home supply- pharmacy requirements.</vt:lpstr>
      <vt:lpstr>Local SLA for take home supply- patient supply</vt:lpstr>
      <vt:lpstr>Local SLA for take home supply- patient supply</vt:lpstr>
      <vt:lpstr>Key points</vt:lpstr>
      <vt:lpstr>Making supplies to people at risk or likely to witness overdose</vt:lpstr>
      <vt:lpstr>Discussing Drug Use </vt:lpstr>
      <vt:lpstr>What if someone refuses naloxone?</vt:lpstr>
      <vt:lpstr>Local Service Level Agreement (SLA) for “Take Home” Naloxone training and Supply</vt:lpstr>
      <vt:lpstr>Local SLA for take home supply- What fees can be claimed?</vt:lpstr>
      <vt:lpstr>National Naloxone Emergency Supply Service</vt:lpstr>
      <vt:lpstr>National Naloxone Emergency Supply Service</vt:lpstr>
      <vt:lpstr>Community pharmacist experience </vt:lpstr>
      <vt:lpstr>Community Pharmacy Experience</vt:lpstr>
      <vt:lpstr>Community Pharmacy Experience</vt:lpstr>
      <vt:lpstr>Community Pharmacy Experience: Emergency</vt:lpstr>
      <vt:lpstr>Community Pharmacy Experience</vt:lpstr>
      <vt:lpstr>Remember – you can help save a life!</vt:lpstr>
      <vt:lpstr>Actions </vt:lpstr>
      <vt:lpstr>Still keen to find out more about different drugs or their overdose risks?</vt:lpstr>
      <vt:lpstr>Further Resources</vt:lpstr>
    </vt:vector>
  </TitlesOfParts>
  <Company>NHSG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Grampian Naloxone Programme – Pre-training Quiz</dc:title>
  <dc:creator>stuarf</dc:creator>
  <cp:lastModifiedBy>Lucy Skea (NHS Grampian)</cp:lastModifiedBy>
  <cp:revision>4</cp:revision>
  <cp:lastPrinted>2025-04-14T11:50:05Z</cp:lastPrinted>
  <dcterms:created xsi:type="dcterms:W3CDTF">2013-08-09T11:20:30Z</dcterms:created>
  <dcterms:modified xsi:type="dcterms:W3CDTF">2025-08-13T15:55:23Z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A1204735-01BF-47A4-BF91-FCC01C95BC84</vt:lpwstr>
  </property>
  <property fmtid="{D5CDD505-2E9C-101B-9397-08002B2CF9AE}" pid="3" name="ArticulatePath">
    <vt:lpwstr>Grampian Naloxone Training Feb 2020</vt:lpwstr>
  </property>
  <property fmtid="{D5CDD505-2E9C-101B-9397-08002B2CF9AE}" pid="4" name="ContentTypeId">
    <vt:lpwstr>0x010100D946CFE20F10DA419786A7E9E9C1EBC2</vt:lpwstr>
  </property>
  <property fmtid="{D5CDD505-2E9C-101B-9397-08002B2CF9AE}" pid="5" name="MSIP_Label_9569d428-cde8-4093-8c72-538d9175bce5_Enabled">
    <vt:lpwstr>true</vt:lpwstr>
  </property>
  <property fmtid="{D5CDD505-2E9C-101B-9397-08002B2CF9AE}" pid="6" name="MSIP_Label_9569d428-cde8-4093-8c72-538d9175bce5_SetDate">
    <vt:lpwstr>2023-08-31T10:48:36Z</vt:lpwstr>
  </property>
  <property fmtid="{D5CDD505-2E9C-101B-9397-08002B2CF9AE}" pid="7" name="MSIP_Label_9569d428-cde8-4093-8c72-538d9175bce5_Method">
    <vt:lpwstr>Privileged</vt:lpwstr>
  </property>
  <property fmtid="{D5CDD505-2E9C-101B-9397-08002B2CF9AE}" pid="8" name="MSIP_Label_9569d428-cde8-4093-8c72-538d9175bce5_Name">
    <vt:lpwstr>Personal</vt:lpwstr>
  </property>
  <property fmtid="{D5CDD505-2E9C-101B-9397-08002B2CF9AE}" pid="9" name="MSIP_Label_9569d428-cde8-4093-8c72-538d9175bce5_SiteId">
    <vt:lpwstr>10efe0bd-a030-4bca-809c-b5e6745e499a</vt:lpwstr>
  </property>
  <property fmtid="{D5CDD505-2E9C-101B-9397-08002B2CF9AE}" pid="10" name="MSIP_Label_9569d428-cde8-4093-8c72-538d9175bce5_ActionId">
    <vt:lpwstr>b6ccdeff-bf23-4626-80f0-6ae9515a876d</vt:lpwstr>
  </property>
  <property fmtid="{D5CDD505-2E9C-101B-9397-08002B2CF9AE}" pid="11" name="MSIP_Label_9569d428-cde8-4093-8c72-538d9175bce5_ContentBits">
    <vt:lpwstr>0</vt:lpwstr>
  </property>
  <property fmtid="{D5CDD505-2E9C-101B-9397-08002B2CF9AE}" pid="12" name="MediaServiceImageTags">
    <vt:lpwstr/>
  </property>
</Properties>
</file>