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548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5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2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72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266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39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97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22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37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181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533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45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3FAFD-CCDD-4D40-8DE5-565B93914B2C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12545-2E68-4817-B0CF-8B733B3D9E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00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19"/>
          </a:xfrm>
        </p:spPr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Professional-to-Professional Advice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531" y="908720"/>
            <a:ext cx="8448939" cy="1080120"/>
          </a:xfrm>
        </p:spPr>
        <p:txBody>
          <a:bodyPr>
            <a:normAutofit fontScale="25000" lnSpcReduction="20000"/>
          </a:bodyPr>
          <a:lstStyle/>
          <a:p>
            <a:r>
              <a:rPr lang="en-GB" sz="4800" dirty="0">
                <a:solidFill>
                  <a:schemeClr val="accent1">
                    <a:lumMod val="75000"/>
                  </a:schemeClr>
                </a:solidFill>
              </a:rPr>
              <a:t>Professional-to-professional advice from the FNC </a:t>
            </a:r>
            <a:r>
              <a:rPr lang="en-GB" sz="4800" dirty="0" smtClean="0">
                <a:solidFill>
                  <a:schemeClr val="accent1">
                    <a:lumMod val="75000"/>
                  </a:schemeClr>
                </a:solidFill>
              </a:rPr>
              <a:t>Senior Clinical Decision Maker </a:t>
            </a:r>
            <a:r>
              <a:rPr lang="en-GB" sz="4800" dirty="0">
                <a:solidFill>
                  <a:schemeClr val="accent1">
                    <a:lumMod val="75000"/>
                  </a:schemeClr>
                </a:solidFill>
              </a:rPr>
              <a:t>is available to pharmacists dealing with patients </a:t>
            </a:r>
            <a:r>
              <a:rPr lang="en-GB" sz="4800" dirty="0" smtClean="0">
                <a:solidFill>
                  <a:schemeClr val="accent1">
                    <a:lumMod val="75000"/>
                  </a:schemeClr>
                </a:solidFill>
              </a:rPr>
              <a:t>presenting to pharmacies for advice on symptom management. </a:t>
            </a:r>
          </a:p>
          <a:p>
            <a:endParaRPr lang="en-GB" sz="4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48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GB" sz="4800" dirty="0">
                <a:solidFill>
                  <a:schemeClr val="accent1">
                    <a:lumMod val="75000"/>
                  </a:schemeClr>
                </a:solidFill>
              </a:rPr>
              <a:t>aim is to ensure the patient receives the right care, at the right time, as close to home as possible. </a:t>
            </a:r>
            <a:endParaRPr lang="en-GB" sz="4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4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4800" dirty="0" smtClean="0">
                <a:solidFill>
                  <a:schemeClr val="accent1">
                    <a:lumMod val="75000"/>
                  </a:schemeClr>
                </a:solidFill>
              </a:rPr>
              <a:t>Please use the flow chart below to aid decision making. </a:t>
            </a:r>
            <a:endParaRPr lang="en-GB" sz="4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515883" y="2078850"/>
            <a:ext cx="2016224" cy="702078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Issue identified – P2P advice required</a:t>
            </a:r>
            <a:endParaRPr lang="en-GB" sz="1200" dirty="0"/>
          </a:p>
        </p:txBody>
      </p:sp>
      <p:sp>
        <p:nvSpPr>
          <p:cNvPr id="5" name="Rectangle 4"/>
          <p:cNvSpPr/>
          <p:nvPr/>
        </p:nvSpPr>
        <p:spPr>
          <a:xfrm>
            <a:off x="1587954" y="2780928"/>
            <a:ext cx="1152168" cy="9001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Issue relates to prescription generated by patient’s GP/OOH</a:t>
            </a:r>
            <a:endParaRPr lang="en-GB" sz="1200" dirty="0"/>
          </a:p>
        </p:txBody>
      </p:sp>
      <p:sp>
        <p:nvSpPr>
          <p:cNvPr id="6" name="Rectangle 5"/>
          <p:cNvSpPr/>
          <p:nvPr/>
        </p:nvSpPr>
        <p:spPr>
          <a:xfrm>
            <a:off x="6312193" y="2790144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Patient is ‘walk-in’</a:t>
            </a:r>
            <a:endParaRPr lang="en-GB" sz="1200" dirty="0"/>
          </a:p>
        </p:txBody>
      </p:sp>
      <p:sp>
        <p:nvSpPr>
          <p:cNvPr id="7" name="Rectangle 6"/>
          <p:cNvSpPr/>
          <p:nvPr/>
        </p:nvSpPr>
        <p:spPr>
          <a:xfrm>
            <a:off x="395536" y="3932904"/>
            <a:ext cx="972931" cy="4322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GP practice available</a:t>
            </a:r>
            <a:endParaRPr lang="en-GB" sz="1200" dirty="0"/>
          </a:p>
        </p:txBody>
      </p:sp>
      <p:sp>
        <p:nvSpPr>
          <p:cNvPr id="8" name="Rectangle 7"/>
          <p:cNvSpPr/>
          <p:nvPr/>
        </p:nvSpPr>
        <p:spPr>
          <a:xfrm>
            <a:off x="2977757" y="3932904"/>
            <a:ext cx="1032115" cy="57621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GP practice NOT available</a:t>
            </a:r>
            <a:endParaRPr lang="en-GB" sz="1200" dirty="0"/>
          </a:p>
        </p:txBody>
      </p:sp>
      <p:sp>
        <p:nvSpPr>
          <p:cNvPr id="9" name="Rectangle 8"/>
          <p:cNvSpPr/>
          <p:nvPr/>
        </p:nvSpPr>
        <p:spPr>
          <a:xfrm>
            <a:off x="395536" y="4814784"/>
            <a:ext cx="972931" cy="72008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Contact the practice directly to discuss</a:t>
            </a:r>
            <a:endParaRPr lang="en-GB" sz="1200" dirty="0"/>
          </a:p>
        </p:txBody>
      </p:sp>
      <p:sp>
        <p:nvSpPr>
          <p:cNvPr id="10" name="Rectangle 9"/>
          <p:cNvSpPr/>
          <p:nvPr/>
        </p:nvSpPr>
        <p:spPr>
          <a:xfrm>
            <a:off x="3003724" y="4805536"/>
            <a:ext cx="1032115" cy="12785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Contact the Hub and ask to speak to </a:t>
            </a:r>
            <a:r>
              <a:rPr lang="en-GB" sz="1200" b="1" dirty="0" smtClean="0"/>
              <a:t>the Flow Navigation Centre GP</a:t>
            </a:r>
            <a:endParaRPr lang="en-GB" sz="1200" b="1" dirty="0"/>
          </a:p>
        </p:txBody>
      </p:sp>
      <p:sp>
        <p:nvSpPr>
          <p:cNvPr id="12" name="Rectangle 11"/>
          <p:cNvSpPr/>
          <p:nvPr/>
        </p:nvSpPr>
        <p:spPr>
          <a:xfrm>
            <a:off x="1677571" y="3932904"/>
            <a:ext cx="972931" cy="57621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OOH generated prescription</a:t>
            </a:r>
            <a:endParaRPr lang="en-GB" sz="1200" dirty="0"/>
          </a:p>
        </p:txBody>
      </p:sp>
      <p:sp>
        <p:nvSpPr>
          <p:cNvPr id="13" name="Rectangle 12"/>
          <p:cNvSpPr/>
          <p:nvPr/>
        </p:nvSpPr>
        <p:spPr>
          <a:xfrm>
            <a:off x="1670211" y="4814784"/>
            <a:ext cx="972931" cy="16385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Contact the Hub and ask to speak to the </a:t>
            </a:r>
            <a:r>
              <a:rPr lang="en-GB" sz="1200" b="1" dirty="0" smtClean="0"/>
              <a:t>OOH clinician </a:t>
            </a:r>
            <a:r>
              <a:rPr lang="en-GB" sz="1200" dirty="0" smtClean="0"/>
              <a:t>who generated the prescription</a:t>
            </a:r>
            <a:endParaRPr lang="en-GB" sz="1200" dirty="0"/>
          </a:p>
        </p:txBody>
      </p:sp>
      <p:sp>
        <p:nvSpPr>
          <p:cNvPr id="14" name="Rectangle 13"/>
          <p:cNvSpPr/>
          <p:nvPr/>
        </p:nvSpPr>
        <p:spPr>
          <a:xfrm>
            <a:off x="5016049" y="3924203"/>
            <a:ext cx="1032115" cy="88180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Patient is acutely unwell/has significant injury</a:t>
            </a:r>
            <a:endParaRPr lang="en-GB" sz="1200" dirty="0"/>
          </a:p>
        </p:txBody>
      </p:sp>
      <p:sp>
        <p:nvSpPr>
          <p:cNvPr id="15" name="Rectangle 14"/>
          <p:cNvSpPr/>
          <p:nvPr/>
        </p:nvSpPr>
        <p:spPr>
          <a:xfrm>
            <a:off x="5016048" y="5093556"/>
            <a:ext cx="1032115" cy="11012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Advise patient to attend ED/call 999 as appropriate</a:t>
            </a:r>
            <a:endParaRPr lang="en-GB" sz="1200" dirty="0"/>
          </a:p>
        </p:txBody>
      </p:sp>
      <p:sp>
        <p:nvSpPr>
          <p:cNvPr id="16" name="Rectangle 15"/>
          <p:cNvSpPr/>
          <p:nvPr/>
        </p:nvSpPr>
        <p:spPr>
          <a:xfrm>
            <a:off x="6372199" y="3905656"/>
            <a:ext cx="1032115" cy="89746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Patient has minor injury suitable for MIU assessment</a:t>
            </a:r>
            <a:endParaRPr lang="en-GB" sz="1200" dirty="0"/>
          </a:p>
        </p:txBody>
      </p:sp>
      <p:sp>
        <p:nvSpPr>
          <p:cNvPr id="17" name="Rectangle 16"/>
          <p:cNvSpPr/>
          <p:nvPr/>
        </p:nvSpPr>
        <p:spPr>
          <a:xfrm>
            <a:off x="7758456" y="3923387"/>
            <a:ext cx="1032115" cy="89746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Prescription/clinical review required</a:t>
            </a:r>
            <a:endParaRPr lang="en-GB" sz="1200" dirty="0"/>
          </a:p>
        </p:txBody>
      </p:sp>
      <p:sp>
        <p:nvSpPr>
          <p:cNvPr id="19" name="Rectangle 18"/>
          <p:cNvSpPr/>
          <p:nvPr/>
        </p:nvSpPr>
        <p:spPr>
          <a:xfrm>
            <a:off x="6372198" y="5093556"/>
            <a:ext cx="1032115" cy="12785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Contact the Hub and ask to speak to the </a:t>
            </a:r>
            <a:r>
              <a:rPr lang="en-GB" sz="1200" b="1" dirty="0" smtClean="0"/>
              <a:t>Flow Navigation Centre GP</a:t>
            </a:r>
            <a:endParaRPr lang="en-GB" sz="1200" b="1" dirty="0"/>
          </a:p>
        </p:txBody>
      </p:sp>
      <p:sp>
        <p:nvSpPr>
          <p:cNvPr id="20" name="Rectangle 19"/>
          <p:cNvSpPr/>
          <p:nvPr/>
        </p:nvSpPr>
        <p:spPr>
          <a:xfrm>
            <a:off x="7747021" y="5093556"/>
            <a:ext cx="1032115" cy="12785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Contact the Hub and ask to speak to the </a:t>
            </a:r>
            <a:r>
              <a:rPr lang="en-GB" sz="1200" b="1" dirty="0" smtClean="0"/>
              <a:t>Flow Navigation Centre GP</a:t>
            </a:r>
            <a:endParaRPr lang="en-GB" sz="1200" b="1" dirty="0"/>
          </a:p>
        </p:txBody>
      </p:sp>
      <p:sp>
        <p:nvSpPr>
          <p:cNvPr id="21" name="Rectangle 20"/>
          <p:cNvSpPr/>
          <p:nvPr/>
        </p:nvSpPr>
        <p:spPr>
          <a:xfrm>
            <a:off x="3878200" y="6309320"/>
            <a:ext cx="1291590" cy="49657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effectLst/>
                <a:ea typeface="Calibri"/>
                <a:cs typeface="Times New Roman"/>
              </a:rPr>
              <a:t>Hub Telephone </a:t>
            </a:r>
            <a:r>
              <a:rPr lang="en-GB" sz="1100" b="1" dirty="0">
                <a:effectLst/>
                <a:ea typeface="Calibri"/>
                <a:cs typeface="Times New Roman"/>
              </a:rPr>
              <a:t>01463 706592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23" name="Straight Arrow Connector 22"/>
          <p:cNvCxnSpPr>
            <a:stCxn id="5" idx="2"/>
            <a:endCxn id="12" idx="0"/>
          </p:cNvCxnSpPr>
          <p:nvPr/>
        </p:nvCxnSpPr>
        <p:spPr>
          <a:xfrm flipH="1">
            <a:off x="2164037" y="3681028"/>
            <a:ext cx="1" cy="251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2"/>
            <a:endCxn id="7" idx="0"/>
          </p:cNvCxnSpPr>
          <p:nvPr/>
        </p:nvCxnSpPr>
        <p:spPr>
          <a:xfrm flipH="1">
            <a:off x="882002" y="3681028"/>
            <a:ext cx="1282036" cy="251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2"/>
            <a:endCxn id="8" idx="0"/>
          </p:cNvCxnSpPr>
          <p:nvPr/>
        </p:nvCxnSpPr>
        <p:spPr>
          <a:xfrm>
            <a:off x="2164038" y="3681028"/>
            <a:ext cx="1329777" cy="251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4" idx="2"/>
            <a:endCxn id="5" idx="0"/>
          </p:cNvCxnSpPr>
          <p:nvPr/>
        </p:nvCxnSpPr>
        <p:spPr>
          <a:xfrm flipH="1">
            <a:off x="2164038" y="2429889"/>
            <a:ext cx="1351845" cy="3510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2" idx="2"/>
            <a:endCxn id="13" idx="0"/>
          </p:cNvCxnSpPr>
          <p:nvPr/>
        </p:nvCxnSpPr>
        <p:spPr>
          <a:xfrm flipH="1">
            <a:off x="2156677" y="4509120"/>
            <a:ext cx="7360" cy="305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3516101" y="4515187"/>
            <a:ext cx="7360" cy="305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7" idx="2"/>
            <a:endCxn id="9" idx="0"/>
          </p:cNvCxnSpPr>
          <p:nvPr/>
        </p:nvCxnSpPr>
        <p:spPr>
          <a:xfrm>
            <a:off x="882002" y="4365104"/>
            <a:ext cx="0" cy="4496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6" idx="2"/>
            <a:endCxn id="16" idx="0"/>
          </p:cNvCxnSpPr>
          <p:nvPr/>
        </p:nvCxnSpPr>
        <p:spPr>
          <a:xfrm>
            <a:off x="6888257" y="3222192"/>
            <a:ext cx="0" cy="6834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6" idx="2"/>
            <a:endCxn id="14" idx="0"/>
          </p:cNvCxnSpPr>
          <p:nvPr/>
        </p:nvCxnSpPr>
        <p:spPr>
          <a:xfrm flipH="1">
            <a:off x="5532107" y="3222192"/>
            <a:ext cx="1356150" cy="7020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6" idx="2"/>
            <a:endCxn id="17" idx="0"/>
          </p:cNvCxnSpPr>
          <p:nvPr/>
        </p:nvCxnSpPr>
        <p:spPr>
          <a:xfrm>
            <a:off x="6888257" y="3222192"/>
            <a:ext cx="1386257" cy="7011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4" idx="2"/>
            <a:endCxn id="15" idx="0"/>
          </p:cNvCxnSpPr>
          <p:nvPr/>
        </p:nvCxnSpPr>
        <p:spPr>
          <a:xfrm flipH="1">
            <a:off x="5532106" y="4806005"/>
            <a:ext cx="1" cy="287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6887953" y="4803120"/>
            <a:ext cx="1" cy="287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8247023" y="4806005"/>
            <a:ext cx="1" cy="287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" idx="6"/>
            <a:endCxn id="6" idx="0"/>
          </p:cNvCxnSpPr>
          <p:nvPr/>
        </p:nvCxnSpPr>
        <p:spPr>
          <a:xfrm>
            <a:off x="5532107" y="2429889"/>
            <a:ext cx="1356150" cy="3602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727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573" y="80628"/>
            <a:ext cx="7772400" cy="1470025"/>
          </a:xfrm>
        </p:spPr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What is the Flow Navigation Centre?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1700808"/>
            <a:ext cx="7056784" cy="4735134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Virtual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enhanced triage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service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Staffed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by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GPs (Senior Clinical Decision Makers)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Available 8am – midnight daily, including weekends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The Senior Clinical Decision Maker can: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Provide P2P advice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Undertake a virtual consultation with the patient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Issue a prescription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Provide MIU appointment (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</a:rPr>
              <a:t>Raigmore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 only)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Arrange Out of Hours GP review if required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Please note, the Highland Hub call handlers are not clinical staff. Please ask specifically for the service you wish to access. If you are unsure, the Hub will raise a call with the FNC.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07637" y="452132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814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282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Professional-to-Professional Advice</vt:lpstr>
      <vt:lpstr>What is the Flow Navigation Centre?</vt:lpstr>
    </vt:vector>
  </TitlesOfParts>
  <Company>NHS Highland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Professional-to-Professional Advice</dc:title>
  <dc:creator>Carolyn Forsyth (NHS Highland)</dc:creator>
  <cp:lastModifiedBy>Carolyn Forsyth (NHS Highland)</cp:lastModifiedBy>
  <cp:revision>5</cp:revision>
  <dcterms:created xsi:type="dcterms:W3CDTF">2024-08-14T07:42:52Z</dcterms:created>
  <dcterms:modified xsi:type="dcterms:W3CDTF">2024-08-14T08:23:18Z</dcterms:modified>
</cp:coreProperties>
</file>