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8" r:id="rId3"/>
    <p:sldId id="289" r:id="rId4"/>
    <p:sldId id="297" r:id="rId5"/>
    <p:sldId id="298" r:id="rId6"/>
    <p:sldId id="299" r:id="rId7"/>
    <p:sldId id="343" r:id="rId8"/>
    <p:sldId id="301" r:id="rId9"/>
    <p:sldId id="341" r:id="rId10"/>
    <p:sldId id="342" r:id="rId11"/>
    <p:sldId id="345" r:id="rId12"/>
    <p:sldId id="346" r:id="rId13"/>
    <p:sldId id="347" r:id="rId14"/>
    <p:sldId id="348" r:id="rId15"/>
    <p:sldId id="349" r:id="rId16"/>
    <p:sldId id="344" r:id="rId17"/>
    <p:sldId id="334" r:id="rId18"/>
    <p:sldId id="339" r:id="rId19"/>
    <p:sldId id="340" r:id="rId20"/>
    <p:sldId id="353" r:id="rId21"/>
    <p:sldId id="300" r:id="rId22"/>
    <p:sldId id="350" r:id="rId23"/>
    <p:sldId id="351" r:id="rId24"/>
    <p:sldId id="352" r:id="rId25"/>
    <p:sldId id="294" r:id="rId26"/>
    <p:sldId id="296" r:id="rId2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20" autoAdjust="0"/>
  </p:normalViewPr>
  <p:slideViewPr>
    <p:cSldViewPr>
      <p:cViewPr varScale="1">
        <p:scale>
          <a:sx n="121" d="100"/>
          <a:sy n="121" d="100"/>
        </p:scale>
        <p:origin x="131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64A53-9C29-47B0-AD35-AC030F350294}" type="datetimeFigureOut">
              <a:rPr lang="en-GB" smtClean="0"/>
              <a:pPr/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2759D-6D61-491C-BBF4-1A54D3D0104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CD44B-0718-49A0-B0C8-09EEB369EF9F}" type="datetimeFigureOut">
              <a:rPr lang="en-GB" smtClean="0"/>
              <a:pPr/>
              <a:t>30/09/2025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9824B6-12BF-4CA3-839E-1ABE6545C5A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824B6-12BF-4CA3-839E-1ABE6545C5A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Rounded Rectangle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Rounded Rectangle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7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7BE2B-3F67-40F4-9D9E-17EB8D5D0450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1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1577009-071E-4F39-8210-B2FDAFCE24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8938B-21A7-4371-B0A3-98D78D0F5E94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7306A-68DB-4EE5-9A73-2449553D53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5F473-1502-4FD7-B469-FD4C86D613FF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A813B-9E69-4BD4-9B81-B8132560B4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C75E8-924B-4535-9455-C537D83A0D3E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3D6B6-34BC-419C-9BE3-3961BBF87E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9D6F5-7948-44AE-BFD7-6A3ECD35F2B7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0DD45-854D-4B70-B2FD-65972AB76C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DBB09-8320-434C-9E13-14021486CA1E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AD6A8-05AA-4647-A4BC-43859724B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77B428-37B8-4B34-9F33-8CCCA29FF4C0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9D10FA7-3C52-430B-87F0-0D4408A2C9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00C7F-788D-415B-A5FC-83929E054A86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B7EF7-0948-4821-805A-CA3595E66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C8B73-1DB0-4C45-9143-5ABAD1CDD430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A96CF-4C04-4B18-92D7-34AE4F9E0E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02BC9-914F-4478-99B4-A6798089B550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52C37-5D9A-436C-9EC2-70D5AB127B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13264-DED3-4FC7-A782-5469F604F523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A735F-D1C1-4C96-90B7-C86C3FC1EA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87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8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33E2AE-D849-490A-88AD-627C3529E992}" type="datetimeFigureOut">
              <a:rPr lang="en-GB"/>
              <a:pPr>
                <a:defRPr/>
              </a:pPr>
              <a:t>30/09/2025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0594EF-2BC7-4E9A-AFB0-4FECBCC1E0E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5" r:id="rId2"/>
    <p:sldLayoutId id="2147483746" r:id="rId3"/>
    <p:sldLayoutId id="2147483747" r:id="rId4"/>
    <p:sldLayoutId id="2147483754" r:id="rId5"/>
    <p:sldLayoutId id="2147483755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FEB80A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FEB80A"/>
        </a:buClr>
        <a:buFont typeface="Georgia" pitchFamily="18" charset="0"/>
        <a:buChar char="▫"/>
        <a:defRPr sz="2000" kern="1200">
          <a:solidFill>
            <a:srgbClr val="FEB80A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://www.nathnac.org/" TargetMode="External"/><Relationship Id="rId7" Type="http://schemas.openxmlformats.org/officeDocument/2006/relationships/hyperlink" Target="http://www.who.int/en/" TargetMode="External"/><Relationship Id="rId2" Type="http://schemas.openxmlformats.org/officeDocument/2006/relationships/hyperlink" Target="http://www.who.int/ith/e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9.gif"/><Relationship Id="rId5" Type="http://schemas.openxmlformats.org/officeDocument/2006/relationships/hyperlink" Target="http://www.nathnac.org/index.htm" TargetMode="External"/><Relationship Id="rId10" Type="http://schemas.openxmlformats.org/officeDocument/2006/relationships/image" Target="../media/image8.jpeg"/><Relationship Id="rId4" Type="http://schemas.openxmlformats.org/officeDocument/2006/relationships/hyperlink" Target="http://www.fco.gov.uk/" TargetMode="External"/><Relationship Id="rId9" Type="http://schemas.openxmlformats.org/officeDocument/2006/relationships/image" Target="http://www.who.int/sysmedia/images/who_logo_en.gif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tm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49275"/>
            <a:ext cx="8458200" cy="33226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br>
              <a:rPr lang="en-GB" dirty="0">
                <a:solidFill>
                  <a:srgbClr val="FFFF00"/>
                </a:solidFill>
                <a:latin typeface="Garamond" pitchFamily="18" charset="0"/>
              </a:rPr>
            </a:br>
            <a:r>
              <a:rPr lang="en-GB" sz="6400" b="1" dirty="0">
                <a:solidFill>
                  <a:schemeClr val="bg2"/>
                </a:solidFill>
                <a:latin typeface="Garamond" pitchFamily="18" charset="0"/>
              </a:rPr>
              <a:t>Pharmacy update session  </a:t>
            </a:r>
            <a:br>
              <a:rPr lang="en-GB" dirty="0">
                <a:solidFill>
                  <a:schemeClr val="bg2"/>
                </a:solidFill>
                <a:latin typeface="Garamond" pitchFamily="18" charset="0"/>
              </a:rPr>
            </a:br>
            <a:r>
              <a:rPr lang="en-GB" sz="3200" dirty="0">
                <a:solidFill>
                  <a:schemeClr val="bg2"/>
                </a:solidFill>
                <a:latin typeface="Garamond" pitchFamily="18" charset="0"/>
              </a:rPr>
              <a:t> </a:t>
            </a:r>
            <a:br>
              <a:rPr lang="en-GB" dirty="0">
                <a:solidFill>
                  <a:schemeClr val="bg2"/>
                </a:solidFill>
                <a:latin typeface="Garamond" pitchFamily="18" charset="0"/>
              </a:rPr>
            </a:br>
            <a:r>
              <a:rPr lang="en-GB" dirty="0">
                <a:solidFill>
                  <a:schemeClr val="bg2"/>
                </a:solidFill>
                <a:latin typeface="Garamond" pitchFamily="18" charset="0"/>
              </a:rPr>
              <a:t> </a:t>
            </a:r>
            <a:br>
              <a:rPr lang="en-GB" dirty="0">
                <a:solidFill>
                  <a:schemeClr val="bg2"/>
                </a:solidFill>
                <a:latin typeface="Garamond" pitchFamily="18" charset="0"/>
              </a:rPr>
            </a:br>
            <a:r>
              <a:rPr lang="en-GB" sz="800" dirty="0">
                <a:solidFill>
                  <a:schemeClr val="bg2"/>
                </a:solidFill>
                <a:latin typeface="Garamond" pitchFamily="18" charset="0"/>
              </a:rPr>
              <a:t> </a:t>
            </a:r>
            <a:endParaRPr lang="en-GB" dirty="0">
              <a:solidFill>
                <a:schemeClr val="bg2"/>
              </a:solidFill>
              <a:latin typeface="Garamond" pitchFamily="18" charset="0"/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467544" y="4149080"/>
            <a:ext cx="4953000" cy="2336800"/>
          </a:xfrm>
        </p:spPr>
        <p:txBody>
          <a:bodyPr/>
          <a:lstStyle/>
          <a:p>
            <a:pPr marL="63500" eaLnBrk="1" hangingPunct="1">
              <a:spcAft>
                <a:spcPts val="600"/>
              </a:spcAft>
            </a:pPr>
            <a:r>
              <a:rPr lang="en-GB" sz="2800" dirty="0">
                <a:latin typeface="Garamond" pitchFamily="18" charset="0"/>
              </a:rPr>
              <a:t>Dr Jenny Wares, CPHM</a:t>
            </a:r>
          </a:p>
          <a:p>
            <a:pPr marL="63500" eaLnBrk="1" hangingPunct="1"/>
            <a:r>
              <a:rPr lang="en-GB" sz="2800" dirty="0">
                <a:latin typeface="Garamond" pitchFamily="18" charset="0"/>
              </a:rPr>
              <a:t>30</a:t>
            </a:r>
            <a:r>
              <a:rPr lang="en-GB" sz="2800" baseline="30000" dirty="0">
                <a:latin typeface="Garamond" pitchFamily="18" charset="0"/>
              </a:rPr>
              <a:t>th</a:t>
            </a:r>
            <a:r>
              <a:rPr lang="en-GB" sz="2800" dirty="0">
                <a:latin typeface="Garamond" pitchFamily="18" charset="0"/>
              </a:rPr>
              <a:t> September 2025</a:t>
            </a:r>
          </a:p>
        </p:txBody>
      </p:sp>
      <p:pic>
        <p:nvPicPr>
          <p:cNvPr id="1026" name="Picture 2" descr="C:\Users\jware03\Desktop\Logo in colou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869160"/>
            <a:ext cx="1561356" cy="15613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504C7-1FCB-CD82-35E2-157966D0C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864096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Risk for travellers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2FDFC-C0FF-4327-ED58-4FC227C8C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340768"/>
            <a:ext cx="8568952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Risk of yellow fever for travellers: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Destination,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Incidence of YF, 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Duration and season of travel, 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Immunisation status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Activities planned allowing exposure to mosquitoes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Rare cause of illness in travellers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Preventable through vaccination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Yellow fever vaccine is a live, attenuated vaccine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A single dose confers immunity in 95 to 100% of recipients.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Consideration of serious adverse events from vaccination</a:t>
            </a:r>
            <a:endParaRPr lang="en-GB" sz="26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</a:pPr>
            <a:endParaRPr lang="en-GB" sz="26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364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FF08E-06BC-84AD-189C-E8C635D91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989" y="1844824"/>
            <a:ext cx="8229600" cy="1066800"/>
          </a:xfrm>
        </p:spPr>
        <p:txBody>
          <a:bodyPr/>
          <a:lstStyle/>
          <a:p>
            <a:r>
              <a:rPr lang="en-GB" sz="4800" b="1" dirty="0">
                <a:latin typeface="Garamond" panose="02020404030301010803" pitchFamily="18" charset="0"/>
              </a:rPr>
              <a:t>Dengue</a:t>
            </a:r>
          </a:p>
        </p:txBody>
      </p:sp>
    </p:spTree>
    <p:extLst>
      <p:ext uri="{BB962C8B-B14F-4D97-AF65-F5344CB8AC3E}">
        <p14:creationId xmlns:p14="http://schemas.microsoft.com/office/powerpoint/2010/main" val="1521608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12038-87B0-01C2-705D-A3D03499C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6818"/>
            <a:ext cx="8229600" cy="936104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Dengue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0C490-7C74-B823-1B7E-7D4770448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953" y="1628800"/>
            <a:ext cx="8446094" cy="4612382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900" dirty="0">
                <a:solidFill>
                  <a:schemeClr val="tx2"/>
                </a:solidFill>
                <a:latin typeface="Garamond" panose="02020404030301010803" pitchFamily="18" charset="0"/>
              </a:rPr>
              <a:t>Acute febrile illness caused by the dengue virus</a:t>
            </a:r>
          </a:p>
          <a:p>
            <a:pPr>
              <a:buClr>
                <a:schemeClr val="accent2"/>
              </a:buClr>
            </a:pPr>
            <a:r>
              <a:rPr lang="en-GB" sz="2900" dirty="0">
                <a:solidFill>
                  <a:schemeClr val="tx2"/>
                </a:solidFill>
                <a:latin typeface="Garamond" panose="02020404030301010803" pitchFamily="18" charset="0"/>
              </a:rPr>
              <a:t>Transmitted by the bite of an infected Aedes mosquito</a:t>
            </a:r>
          </a:p>
          <a:p>
            <a:pPr>
              <a:buClr>
                <a:schemeClr val="accent2"/>
              </a:buClr>
            </a:pPr>
            <a:r>
              <a:rPr lang="en-GB" sz="2900" dirty="0">
                <a:solidFill>
                  <a:schemeClr val="tx2"/>
                </a:solidFill>
                <a:latin typeface="Garamond" panose="02020404030301010803" pitchFamily="18" charset="0"/>
              </a:rPr>
              <a:t>Endemic in more than 100 countries in Africa, South-East Asia, Eastern Mediterranean, the Americas and Western Pacific region. </a:t>
            </a:r>
          </a:p>
          <a:p>
            <a:pPr>
              <a:buClr>
                <a:schemeClr val="accent2"/>
              </a:buClr>
            </a:pPr>
            <a:r>
              <a:rPr lang="en-GB" sz="2900" dirty="0">
                <a:solidFill>
                  <a:schemeClr val="tx2"/>
                </a:solidFill>
                <a:latin typeface="Garamond" panose="02020404030301010803" pitchFamily="18" charset="0"/>
              </a:rPr>
              <a:t>Average incubation period is 4-7 days</a:t>
            </a:r>
          </a:p>
          <a:p>
            <a:pPr>
              <a:buClr>
                <a:schemeClr val="accent2"/>
              </a:buClr>
            </a:pPr>
            <a:r>
              <a:rPr lang="en-GB" sz="2900" dirty="0">
                <a:solidFill>
                  <a:schemeClr val="tx2"/>
                </a:solidFill>
                <a:latin typeface="Garamond" panose="02020404030301010803" pitchFamily="18" charset="0"/>
              </a:rPr>
              <a:t>No specific treatment for dengue</a:t>
            </a:r>
          </a:p>
        </p:txBody>
      </p:sp>
    </p:spTree>
    <p:extLst>
      <p:ext uri="{BB962C8B-B14F-4D97-AF65-F5344CB8AC3E}">
        <p14:creationId xmlns:p14="http://schemas.microsoft.com/office/powerpoint/2010/main" val="3065020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9D3F9-8A15-CA8B-40EA-50F5CB6A5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Dengue continued…..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963ED-1DE1-3187-2162-BF48AE2D9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8712968" cy="4324350"/>
          </a:xfrm>
        </p:spPr>
        <p:txBody>
          <a:bodyPr/>
          <a:lstStyle/>
          <a:p>
            <a:pPr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Most cases are mild or asymptomatic but severe, life- threatening disease can occur.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Up to 80% of infections are asymptomatic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Common symptoms include fever, headache, pain behind the eyes, myalgia, arthralgia, nausea/vomiting and rash.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Less than 5% can be severe with a small proportion of these being fatal.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Severe dengue – due to an increase in vascular permeability that can lead to life-threatening hypovolaemic shock.</a:t>
            </a:r>
          </a:p>
          <a:p>
            <a:pPr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Risk for severe dengue is greater during a second infection in those who are infected with a different serotype. </a:t>
            </a:r>
          </a:p>
        </p:txBody>
      </p:sp>
    </p:spTree>
    <p:extLst>
      <p:ext uri="{BB962C8B-B14F-4D97-AF65-F5344CB8AC3E}">
        <p14:creationId xmlns:p14="http://schemas.microsoft.com/office/powerpoint/2010/main" val="755758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5A275-50FC-5485-2F69-FAFD119E3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30" y="404664"/>
            <a:ext cx="8229600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Risk for travellers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E66A2-FA09-29BA-6BF5-EB0053B11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134" y="1266825"/>
            <a:ext cx="8424936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Severe dengue is rare in travellers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Prevention includes:</a:t>
            </a:r>
          </a:p>
          <a:p>
            <a:pPr lvl="1"/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Protection from mosquito bites, </a:t>
            </a:r>
          </a:p>
          <a:p>
            <a:pPr lvl="1"/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Immunisation,</a:t>
            </a:r>
          </a:p>
          <a:p>
            <a:pPr lvl="1"/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Vector-control programmes. 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No risk of transmission in the UK from imported cases as the mosquito vector does not occur in the UK. 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Aim of the vaccination programme is to provide those who are at risk of dengue, and have already experienced dengue infection in the past, with protection from </a:t>
            </a:r>
            <a:r>
              <a:rPr lang="en-GB" sz="2600">
                <a:solidFill>
                  <a:schemeClr val="tx2"/>
                </a:solidFill>
                <a:latin typeface="Garamond" panose="02020404030301010803" pitchFamily="18" charset="0"/>
              </a:rPr>
              <a:t>a secondary infection</a:t>
            </a: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. 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Individuals who are infected for the second time are at greater risk of severe dengue.</a:t>
            </a:r>
          </a:p>
        </p:txBody>
      </p:sp>
    </p:spTree>
    <p:extLst>
      <p:ext uri="{BB962C8B-B14F-4D97-AF65-F5344CB8AC3E}">
        <p14:creationId xmlns:p14="http://schemas.microsoft.com/office/powerpoint/2010/main" val="34292798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C2323-ECB1-6EBE-7ED3-BD1A360B7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Dengue vaccination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7F5B2-0E8A-EB5E-F19F-10FBB935F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87488"/>
            <a:ext cx="8229600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Not recommended for seronegative individuals (i.e. those with no evidence of previous dengue infection).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The trial data are currently insufficient to make a recommendation for these individuals.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JCVI has taken a precautionary approach to its advice for UK travellers (theoretical risk of severe dengue if a seronegative individual is vaccinated and subsequently exposed to dengue virus DENV3 or DENV4).</a:t>
            </a:r>
          </a:p>
        </p:txBody>
      </p:sp>
    </p:spTree>
    <p:extLst>
      <p:ext uri="{BB962C8B-B14F-4D97-AF65-F5344CB8AC3E}">
        <p14:creationId xmlns:p14="http://schemas.microsoft.com/office/powerpoint/2010/main" val="3798865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25B0F-1D45-EBE3-CB39-076A30AB0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1916832"/>
            <a:ext cx="8229600" cy="1066800"/>
          </a:xfrm>
        </p:spPr>
        <p:txBody>
          <a:bodyPr/>
          <a:lstStyle/>
          <a:p>
            <a:r>
              <a:rPr lang="en-GB" sz="4800" b="1" dirty="0">
                <a:latin typeface="Garamond" panose="02020404030301010803" pitchFamily="18" charset="0"/>
              </a:rPr>
              <a:t>Hepatitis A</a:t>
            </a:r>
          </a:p>
        </p:txBody>
      </p:sp>
    </p:spTree>
    <p:extLst>
      <p:ext uri="{BB962C8B-B14F-4D97-AF65-F5344CB8AC3E}">
        <p14:creationId xmlns:p14="http://schemas.microsoft.com/office/powerpoint/2010/main" val="3280432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2342"/>
            <a:ext cx="8229600" cy="798426"/>
          </a:xfrm>
        </p:spPr>
        <p:txBody>
          <a:bodyPr/>
          <a:lstStyle/>
          <a:p>
            <a:r>
              <a:rPr lang="en-GB" b="1" dirty="0">
                <a:latin typeface="Garamond" pitchFamily="18" charset="0"/>
              </a:rPr>
              <a:t>Hepatitis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568952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Viral infection transmitted by the faecal-oral route.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Clinical course is extremely variable: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 children under 5, 80 to 95% infections are asymptomatic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 adults, 70 to 95% of infections result in clinical illness.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Severity of symptoms increases with age.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Clinical features include a fever, flu-like symptoms, nausea and vomiting, abdominal pain, diarrhoea or constipation, pale stools, dark urine, itchy skin and jaundice.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Complications: 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Fulminant hepatitis (acute liver failure) occurs rarely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Maternal complications associated with infection during pregnancy  </a:t>
            </a:r>
          </a:p>
          <a:p>
            <a:pPr>
              <a:buClr>
                <a:schemeClr val="accent2"/>
              </a:buClr>
              <a:buNone/>
            </a:pPr>
            <a:br>
              <a:rPr lang="en-GB" dirty="0">
                <a:solidFill>
                  <a:schemeClr val="tx2"/>
                </a:solidFill>
              </a:rPr>
            </a:br>
            <a:endParaRPr lang="en-GB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49AA3-F6D8-5EB8-E4F0-BA8D6BDF3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Continued….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6449B-927D-DC15-F24B-F30B9B0AC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896544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Infection is followed by lifelong immunity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Method of transmission: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 developed countries, person-to-person spread is the most common method.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 countries with poor sanitation, faecal-contaminated food and water are frequent sources of infection.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Can also be spread during sexual intercourse and injecting drug use.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Average incubation period ~ 28 days (range 15 to 50 days).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Excreted in the bile and shed in the stools. Peak excretion occurs during the 2 weeks before onset of jaundice.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6162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BB44F-947B-AF62-394D-11ECDCE69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936104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Epidemiology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F30764-8F1C-F8CF-FB0D-98DD3B38D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4945038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Laboratory reports of hepatitis A in Scotland have remained relatively stable over the past ten years.</a:t>
            </a:r>
          </a:p>
          <a:p>
            <a:pPr marL="109537" indent="0">
              <a:buClr>
                <a:schemeClr val="accent2"/>
              </a:buClr>
              <a:buNone/>
            </a:pPr>
            <a:endParaRPr lang="en-GB" sz="6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Typically 20 to 40 confirmed cases of hepatitis A across Scotland each year.</a:t>
            </a:r>
          </a:p>
          <a:p>
            <a:pPr marL="109537" indent="0">
              <a:buClr>
                <a:schemeClr val="accent2"/>
              </a:buClr>
              <a:buNone/>
            </a:pPr>
            <a:endParaRPr lang="en-GB" sz="6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Large foodborne outbreak involving 91 cases in 2017.</a:t>
            </a:r>
          </a:p>
          <a:p>
            <a:pPr marL="109537" indent="0">
              <a:buClr>
                <a:schemeClr val="accent2"/>
              </a:buClr>
              <a:buNone/>
            </a:pPr>
            <a:endParaRPr lang="en-GB" sz="6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Increase in cases of hepatitis A among GBMSM in 2017.</a:t>
            </a:r>
          </a:p>
          <a:p>
            <a:pPr marL="109537" indent="0">
              <a:buClr>
                <a:schemeClr val="accent2"/>
              </a:buClr>
              <a:buNone/>
            </a:pPr>
            <a:endParaRPr lang="en-GB" sz="6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Increase in cases seen since late 2024. Two IMTs in place to investigate.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4339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50C121A3-37F6-2AE3-1902-7A1BB36B2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696" y="620688"/>
            <a:ext cx="8229600" cy="791617"/>
          </a:xfrm>
        </p:spPr>
        <p:txBody>
          <a:bodyPr/>
          <a:lstStyle/>
          <a:p>
            <a:r>
              <a:rPr lang="en-GB" altLang="en-US" sz="4200" b="1" dirty="0">
                <a:latin typeface="Garamond" panose="02020404030301010803" pitchFamily="18" charset="0"/>
              </a:rPr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FC7C8-4C7B-47DE-1036-DB6F186F3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696" y="1424956"/>
            <a:ext cx="8229600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Significant increase in international tourism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Increase in the risk of imported infection</a:t>
            </a:r>
          </a:p>
          <a:p>
            <a:endParaRPr lang="en-GB" dirty="0"/>
          </a:p>
        </p:txBody>
      </p:sp>
      <p:pic>
        <p:nvPicPr>
          <p:cNvPr id="5" name="Picture 4" descr="A graph showing the growth of a tourist trip&#10;&#10;AI-generated content may be incorrect.">
            <a:extLst>
              <a:ext uri="{FF2B5EF4-FFF2-40B4-BE49-F238E27FC236}">
                <a16:creationId xmlns:a16="http://schemas.microsoft.com/office/drawing/2014/main" id="{7B1DD585-B9D2-4863-5521-22DBDAB4B9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700" y="2564904"/>
            <a:ext cx="5400600" cy="381218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5C838-9FAD-3E3C-DE3F-E2DB66D0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1844824"/>
            <a:ext cx="6912768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Rabies</a:t>
            </a:r>
          </a:p>
        </p:txBody>
      </p:sp>
    </p:spTree>
    <p:extLst>
      <p:ext uri="{BB962C8B-B14F-4D97-AF65-F5344CB8AC3E}">
        <p14:creationId xmlns:p14="http://schemas.microsoft.com/office/powerpoint/2010/main" val="676198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1BB1B-F1A6-C897-6E52-820CE87A9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Rabies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54AAA-F593-A7A0-E039-40873EC31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502" y="1412776"/>
            <a:ext cx="8542995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Infection of the central nervous system caused by a lyssavirus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Public health significance: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There are many animal hosts e.g. dogs, bats, cats etc. 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The disease is always fatal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Rabies is preventable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Infection is usually through the bite or scratch of a rabid animal, most frequently a dog.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No person-to-person transmission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Long incubation period – generally between three to 12 weeks but can range from four days to 19 years.</a:t>
            </a:r>
          </a:p>
        </p:txBody>
      </p:sp>
    </p:spTree>
    <p:extLst>
      <p:ext uri="{BB962C8B-B14F-4D97-AF65-F5344CB8AC3E}">
        <p14:creationId xmlns:p14="http://schemas.microsoft.com/office/powerpoint/2010/main" val="2522766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2A0B3-040C-87BD-BA1C-3BDCAD883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66800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Rabies continued…..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77DE8-393D-393E-E443-7D2D0139C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368" y="1768946"/>
            <a:ext cx="8466112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Early features include pain or numbness at the site of the animal bite in addition to altered personality and agitation.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Painful spasms of the face induced by attempts to drink are a classical feature (hydrophobia).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Disease may progress to paralysis and coma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No specific treatment once clinical symptoms develop (Importance of </a:t>
            </a:r>
            <a:r>
              <a:rPr lang="en-GB" dirty="0" err="1">
                <a:solidFill>
                  <a:schemeClr val="tx2"/>
                </a:solidFill>
                <a:latin typeface="Garamond" panose="02020404030301010803" pitchFamily="18" charset="0"/>
              </a:rPr>
              <a:t>PrEP</a:t>
            </a: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 and PET)</a:t>
            </a:r>
          </a:p>
        </p:txBody>
      </p:sp>
    </p:spTree>
    <p:extLst>
      <p:ext uri="{BB962C8B-B14F-4D97-AF65-F5344CB8AC3E}">
        <p14:creationId xmlns:p14="http://schemas.microsoft.com/office/powerpoint/2010/main" val="16782809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AC73A-D550-AF53-9052-00B5BCB73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6202"/>
            <a:ext cx="8229600" cy="922784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Risk for travellers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6E331-E22F-8518-5286-91B457331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556792"/>
            <a:ext cx="8229600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Rabies cases are rare in travellers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Estimated that 0.4 percent of travellers have experienced an at-risk bite per month of stay in a rabies-endemic country.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Rabies exists on all continents except Antarctica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Risk of human cases is highest in countries where the virus circulates in dogs (in up to 99% of cases, dogs are responsible for transmission to humans). 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However, rabies can spread to humans in saliva from any infected domestic or wild animal e.g. rabies was recently detected in seals in South Africa.</a:t>
            </a:r>
          </a:p>
          <a:p>
            <a:pPr>
              <a:buClr>
                <a:schemeClr val="accent2"/>
              </a:buClr>
            </a:pPr>
            <a:r>
              <a:rPr lang="en-GB" sz="2600" dirty="0">
                <a:solidFill>
                  <a:schemeClr val="tx2"/>
                </a:solidFill>
                <a:latin typeface="Garamond" panose="02020404030301010803" pitchFamily="18" charset="0"/>
              </a:rPr>
              <a:t>According to WHO, more than 95% of human cases occur in Africa and Asia mainly in rural communities.</a:t>
            </a:r>
            <a:endParaRPr lang="en-GB" dirty="0"/>
          </a:p>
        </p:txBody>
      </p:sp>
      <p:pic>
        <p:nvPicPr>
          <p:cNvPr id="5" name="Picture 4" descr="Woman with white hair">
            <a:extLst>
              <a:ext uri="{FF2B5EF4-FFF2-40B4-BE49-F238E27FC236}">
                <a16:creationId xmlns:a16="http://schemas.microsoft.com/office/drawing/2014/main" id="{F903964F-5795-2859-6685-9D8BE34CE8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692696"/>
            <a:ext cx="1944216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17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794B2-E184-82B0-E136-F5B99FBD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92088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Rabies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34DFE-1FDE-D706-AD06-E8E990C10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400" dirty="0">
                <a:solidFill>
                  <a:schemeClr val="tx2"/>
                </a:solidFill>
                <a:latin typeface="Garamond" panose="02020404030301010803" pitchFamily="18" charset="0"/>
              </a:rPr>
              <a:t>Avoiding animal bites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Contact with wild or domestic animals (including bats) during travel should be avoided. 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Animals that appear to be behaving normally can still be infectious.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Travellers should be advised not to approach or feed animals and try to avoid activities which could attract dogs such as running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solidFill>
                  <a:schemeClr val="tx2"/>
                </a:solidFill>
                <a:latin typeface="Garamond" panose="02020404030301010803" pitchFamily="18" charset="0"/>
              </a:rPr>
              <a:t>Action following a possible exposure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Perform first-aid treatment and seek medical advice immediately. 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Consideration of post-exposure prophylaxis</a:t>
            </a:r>
          </a:p>
          <a:p>
            <a:pPr>
              <a:buClr>
                <a:schemeClr val="accent2"/>
              </a:buClr>
            </a:pPr>
            <a:r>
              <a:rPr lang="en-GB" sz="2400" dirty="0">
                <a:solidFill>
                  <a:schemeClr val="tx2"/>
                </a:solidFill>
                <a:latin typeface="Garamond" panose="02020404030301010803" pitchFamily="18" charset="0"/>
              </a:rPr>
              <a:t>Rabies pre-exposure prophylaxis as appropriate</a:t>
            </a:r>
          </a:p>
          <a:p>
            <a:pPr lvl="1"/>
            <a:r>
              <a:rPr lang="en-GB" sz="2400" dirty="0">
                <a:solidFill>
                  <a:schemeClr val="tx2"/>
                </a:solidFill>
                <a:latin typeface="Garamond" panose="02020404030301010803" pitchFamily="18" charset="0"/>
              </a:rPr>
              <a:t>Travellers to rabies enzootic areas especially if: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Those visiting areas with limited access to PET/medical care.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Planning higher risk activities such as cycling and running.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Long-stay travellers (more than one month).</a:t>
            </a:r>
          </a:p>
          <a:p>
            <a:pPr lvl="1"/>
            <a:endParaRPr lang="en-GB" sz="22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2082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7EC4C7A6-CC3E-05BC-7C73-7B224C9BE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chemeClr val="tx2"/>
              </a:solidFill>
              <a:latin typeface="Garamond" panose="02020404030301010803" pitchFamily="18" charset="0"/>
              <a:hlinkClick r:id="rId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chemeClr val="tx2"/>
              </a:solidFill>
              <a:latin typeface="Garamond" panose="02020404030301010803" pitchFamily="18" charset="0"/>
              <a:hlinkClick r:id="rId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chemeClr val="tx2"/>
              </a:solidFill>
              <a:latin typeface="Garamond" panose="02020404030301010803" pitchFamily="18" charset="0"/>
              <a:hlinkClick r:id="rId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chemeClr val="tx2"/>
              </a:solidFill>
              <a:latin typeface="Garamond" panose="02020404030301010803" pitchFamily="18" charset="0"/>
              <a:hlinkClick r:id="rId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>
              <a:solidFill>
                <a:schemeClr val="tx2"/>
              </a:solidFill>
              <a:latin typeface="Garamond" panose="02020404030301010803" pitchFamily="18" charset="0"/>
              <a:hlinkClick r:id="rId2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  <a:latin typeface="Garamond" panose="02020404030301010803" pitchFamily="18" charset="0"/>
                <a:hlinkClick r:id="rId2"/>
              </a:rPr>
              <a:t>www.who.int/ith/en</a:t>
            </a:r>
            <a:r>
              <a:rPr lang="en-US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  - WHO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  <a:latin typeface="Garamond" panose="02020404030301010803" pitchFamily="18" charset="0"/>
                <a:hlinkClick r:id="rId3"/>
              </a:rPr>
              <a:t>www.nathnac.org</a:t>
            </a:r>
            <a:r>
              <a:rPr lang="en-US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 - National Travel Health Network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>
                <a:solidFill>
                  <a:schemeClr val="tx2"/>
                </a:solidFill>
                <a:latin typeface="Garamond" panose="02020404030301010803" pitchFamily="18" charset="0"/>
                <a:hlinkClick r:id="rId4"/>
              </a:rPr>
              <a:t>www.fco.gov.uk</a:t>
            </a:r>
            <a:r>
              <a:rPr lang="en-US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  - Foreign Office</a:t>
            </a:r>
          </a:p>
          <a:p>
            <a:endParaRPr lang="en-GB" altLang="en-U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pic>
        <p:nvPicPr>
          <p:cNvPr id="39939" name="Picture 2" descr="NaTHNaC Logo">
            <a:hlinkClick r:id="rId5"/>
            <a:extLst>
              <a:ext uri="{FF2B5EF4-FFF2-40B4-BE49-F238E27FC236}">
                <a16:creationId xmlns:a16="http://schemas.microsoft.com/office/drawing/2014/main" id="{2684B798-F8F8-7ADE-F970-FC37E384B4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981075"/>
            <a:ext cx="36290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6" descr="WHO home">
            <a:hlinkClick r:id="rId7"/>
            <a:extLst>
              <a:ext uri="{FF2B5EF4-FFF2-40B4-BE49-F238E27FC236}">
                <a16:creationId xmlns:a16="http://schemas.microsoft.com/office/drawing/2014/main" id="{BD6B6908-A834-FB66-5FC5-644450CAD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133600"/>
            <a:ext cx="2019300" cy="6191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8" descr="fit for travel">
            <a:extLst>
              <a:ext uri="{FF2B5EF4-FFF2-40B4-BE49-F238E27FC236}">
                <a16:creationId xmlns:a16="http://schemas.microsoft.com/office/drawing/2014/main" id="{40C8527C-C740-5FE3-6A84-F222F894AB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420938"/>
            <a:ext cx="2160587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3" descr="Travax Rising Sun logo">
            <a:extLst>
              <a:ext uri="{FF2B5EF4-FFF2-40B4-BE49-F238E27FC236}">
                <a16:creationId xmlns:a16="http://schemas.microsoft.com/office/drawing/2014/main" id="{1EA9DDAC-C638-95C5-7D80-410229AEE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125538"/>
            <a:ext cx="2808287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4350"/>
          </a:xfrm>
        </p:spPr>
        <p:txBody>
          <a:bodyPr/>
          <a:lstStyle/>
          <a:p>
            <a:pPr algn="ctr">
              <a:buNone/>
            </a:pPr>
            <a:endParaRPr lang="en-GB" sz="4000" b="1" dirty="0">
              <a:latin typeface="Garamond" pitchFamily="18" charset="0"/>
            </a:endParaRPr>
          </a:p>
          <a:p>
            <a:pPr algn="ctr">
              <a:buNone/>
            </a:pPr>
            <a:endParaRPr lang="en-GB" sz="4000" b="1" dirty="0">
              <a:latin typeface="Garamond" pitchFamily="18" charset="0"/>
            </a:endParaRPr>
          </a:p>
          <a:p>
            <a:pPr algn="ctr">
              <a:buNone/>
            </a:pPr>
            <a:endParaRPr lang="en-GB" sz="4000" b="1" dirty="0">
              <a:latin typeface="Garamond" pitchFamily="18" charset="0"/>
            </a:endParaRPr>
          </a:p>
          <a:p>
            <a:pPr algn="r">
              <a:buNone/>
            </a:pPr>
            <a:endParaRPr lang="en-GB" sz="4000" b="1" dirty="0">
              <a:latin typeface="Garamond" pitchFamily="18" charset="0"/>
            </a:endParaRPr>
          </a:p>
          <a:p>
            <a:pPr algn="r">
              <a:buNone/>
            </a:pPr>
            <a:endParaRPr lang="en-GB" sz="4000" b="1" dirty="0">
              <a:latin typeface="Garamond" pitchFamily="18" charset="0"/>
            </a:endParaRPr>
          </a:p>
          <a:p>
            <a:pPr algn="ctr">
              <a:buNone/>
            </a:pPr>
            <a:r>
              <a:rPr lang="en-GB" sz="4000" b="1" dirty="0">
                <a:latin typeface="Garamond" pitchFamily="18" charset="0"/>
              </a:rPr>
              <a:t>                       </a:t>
            </a:r>
          </a:p>
          <a:p>
            <a:pPr algn="ctr">
              <a:buNone/>
            </a:pPr>
            <a:r>
              <a:rPr lang="en-GB" sz="4000" b="1" dirty="0">
                <a:latin typeface="Garamond" pitchFamily="18" charset="0"/>
              </a:rPr>
              <a:t>                                        </a:t>
            </a:r>
            <a:r>
              <a:rPr lang="en-GB" sz="4000" b="1" dirty="0">
                <a:solidFill>
                  <a:schemeClr val="tx2"/>
                </a:solidFill>
                <a:latin typeface="Garamond" pitchFamily="18" charset="0"/>
              </a:rPr>
              <a:t>Thank you</a:t>
            </a:r>
          </a:p>
        </p:txBody>
      </p:sp>
      <p:sp>
        <p:nvSpPr>
          <p:cNvPr id="8194" name="AutoShape 2" descr="https://attachments.office.net/owa/Jenny.Wares%40nhs.scot/service.svc/s/GetAttachmentThumbnail?id=AQMkADUyNGMyOWQ3LTFkZTMtNDFmMi1iMjA1LWVmYWY5NmMwYTY5NwBGAAADe50mCOS5zkin5LA0pDGe2gcA%2BhHxMJ8%2BaEi2m%2FvChTomIQAAAgEMAAAA%2BhHxMJ8%2BaEi2m%2FvChTomIQAEArEyKwAAAAESABAAdQMcooZ%2BrE2B%2FG2bggXUpg%3D%3D&amp;thumbnailType=2&amp;token=eyJhbGciOiJSUzI1NiIsImtpZCI6IkU1RDJGMEY4REE5M0I2NzA5QzQzQTlFOEE2MTQzQzAzRDYyRjlBODAiLCJ0eXAiOiJKV1QiLCJ4NXQiOiI1ZEx3LU5xVHRuQ2NRNm5vcGhROEE5WXZtb0EifQ.eyJvcmlnaW4iOiJodHRwczovL291dGxvb2sub2ZmaWNlLmNvbSIsInVjIjoiMzUxOTMxODk3NzA3NGMzYWFhMjk4NWQzYzY5MDE2ZmIiLCJzaWduaW5fc3RhdGUiOlsiaW5rbm93bm50d2siLCJrbXNpIl0sInZlciI6IkV4Y2hhbmdlLkNhbGxiYWNrLlYxIiwiYXBwY3R4c2VuZGVyIjoiT3dhRG93bmxvYWRAMTBlZmUwYmQtYTAzMC00YmNhLTgwOWMtYjVlNjc0NWU0OTlhIiwiaXNzcmluZyI6IldXIiwiYXBwY3R4Ijoie1wibXNleGNocHJvdFwiOlwib3dhXCIsXCJwdWlkXCI6XCIxMTUzODAxMTE2NzA5NTQxNzM4XCIsXCJzY29wZVwiOlwiT3dhRG93bmxvYWRcIixcIm9pZFwiOlwiOWM2Njg2NGQtN2Y5OC00YTBhLWI1OWUtMDEyMmRkNTJhY2EyXCIsXCJwcmltYXJ5c2lkXCI6XCJTLTEtNS0yMS0yMDE1NzgzMzczLTMzNjkyOTg3NzUtMjM2MTkwMDg3MS05MDU0OTMxXCJ9IiwibmJmIjoxNzE5OTI0MzAxLCJleHAiOjE3MTk5MjQ2MDEsImlzcyI6IjAwMDAwMDAyLTAwMDAtMGZmMS1jZTAwLTAwMDAwMDAwMDAwMEAxMGVmZTBiZC1hMDMwLTRiY2EtODA5Yy1iNWU2NzQ1ZTQ5OWEiLCJhdWQiOiIwMDAwMDAwMi0wMDAwLTBmZjEtY2UwMC0wMDAwMDAwMDAwMDAvYXR0YWNobWVudHMub2ZmaWNlLm5ldEAxMGVmZTBiZC1hMDMwLTRiY2EtODA5Yy1iNWU2NzQ1ZTQ5OWEiLCJoYXBwIjoib3dhIn0.AjQGjbqHHjEt0wSFIeeUnWl7HWHm7GKNUt1Xa4MAc1c4NNntI10ErY8GjfT1Og0_9OhuN-2gxpx_72UhdV1CqT3M7ZaUl9KXoK34qyHqrx6oVqCa0sUguF0iYZngg6Ut3yHQB15Dc43K62ij-cwCxWfoKqXUpT4p8XGsxbByoC0ltlKLw4-6SnauiJ94CV7P3sbxYxbJGYSgSNpXetYNI64Tz6lRs3FkuHiFcbzZ4VYr7bwa53MR3JJWR2avGrkxJ1bHGrD4aEEMpeGu0ZW1GS0GPhBUCWvhekLOMPZ39NduRcddwvqAj7gTFqulObDVZBQ6DIqHiusVVH1-09AaUw&amp;X-OWA-CANARY=bdvoV4Ojk7EAAAAAAAAAAEDucQiVmtwYzp0sgGXKJLB1GeYoe8cPCop1q_xyuNyWd2oXjNM3FJA.&amp;owa=outlook.office.com&amp;scriptVer=20240621005.09&amp;clientId=75E394E827E34737AA605C0BB2A07A54&amp;animation=tr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196" name="AutoShape 4" descr="Image previe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 descr="Cuilli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1548" y="1052735"/>
            <a:ext cx="5376599" cy="4032449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FCE6D717-2A84-42DD-F4A3-E3F78D4D9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908050"/>
            <a:ext cx="8229600" cy="1066800"/>
          </a:xfrm>
        </p:spPr>
        <p:txBody>
          <a:bodyPr/>
          <a:lstStyle/>
          <a:p>
            <a:r>
              <a:rPr lang="en-GB" altLang="en-US" sz="4200" b="1">
                <a:latin typeface="Garamond" panose="02020404030301010803" pitchFamily="18" charset="0"/>
              </a:rPr>
              <a:t>Travel Health: risks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01D2CE1C-425E-4EFB-1B38-9F315CBB6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13" y="2060575"/>
            <a:ext cx="8229600" cy="4324350"/>
          </a:xfrm>
        </p:spPr>
        <p:txBody>
          <a:bodyPr/>
          <a:lstStyle/>
          <a:p>
            <a:pPr eaLnBrk="1" hangingPunct="1">
              <a:buClr>
                <a:schemeClr val="accent2"/>
              </a:buClr>
            </a:pPr>
            <a:r>
              <a:rPr lang="en-GB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Environmental – heat, sun, cold, food, water, wildlife</a:t>
            </a:r>
          </a:p>
          <a:p>
            <a:pPr eaLnBrk="1" hangingPunct="1">
              <a:buClr>
                <a:schemeClr val="accent2"/>
              </a:buClr>
            </a:pPr>
            <a:endParaRPr lang="en-GB" altLang="en-US" sz="1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eaLnBrk="1" hangingPunct="1">
              <a:buClr>
                <a:schemeClr val="accent2"/>
              </a:buClr>
            </a:pPr>
            <a:r>
              <a:rPr lang="en-GB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 Behavioural – sports, accidents, sex</a:t>
            </a:r>
          </a:p>
          <a:p>
            <a:pPr eaLnBrk="1" hangingPunct="1">
              <a:buClr>
                <a:schemeClr val="accent2"/>
              </a:buClr>
            </a:pPr>
            <a:endParaRPr lang="en-GB" altLang="en-US" sz="1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eaLnBrk="1" hangingPunct="1">
              <a:buClr>
                <a:schemeClr val="accent2"/>
              </a:buClr>
            </a:pPr>
            <a:r>
              <a:rPr lang="en-GB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 Specific to country and traveller</a:t>
            </a:r>
          </a:p>
          <a:p>
            <a:pPr eaLnBrk="1" hangingPunct="1">
              <a:buClr>
                <a:schemeClr val="accent2"/>
              </a:buClr>
            </a:pPr>
            <a:endParaRPr lang="en-GB" altLang="en-US" sz="1200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eaLnBrk="1" hangingPunct="1">
              <a:buClr>
                <a:schemeClr val="accent2"/>
              </a:buClr>
            </a:pPr>
            <a:r>
              <a:rPr lang="en-GB" altLang="en-US" dirty="0">
                <a:solidFill>
                  <a:schemeClr val="tx2"/>
                </a:solidFill>
                <a:latin typeface="Garamond" panose="02020404030301010803" pitchFamily="18" charset="0"/>
              </a:rPr>
              <a:t> Specific to mode of travel</a:t>
            </a:r>
          </a:p>
          <a:p>
            <a:pPr eaLnBrk="1" hangingPunct="1">
              <a:buClr>
                <a:schemeClr val="accent2"/>
              </a:buClr>
            </a:pPr>
            <a:endParaRPr lang="en-GB" altLang="en-US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eaLnBrk="1" hangingPunct="1">
              <a:buClr>
                <a:schemeClr val="accent2"/>
              </a:buClr>
            </a:pPr>
            <a:endParaRPr lang="en-GB" altLang="en-US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endParaRPr lang="en-GB" altLang="en-US" dirty="0"/>
          </a:p>
        </p:txBody>
      </p:sp>
      <p:pic>
        <p:nvPicPr>
          <p:cNvPr id="35844" name="Picture 3" descr="Thailand.JPG">
            <a:extLst>
              <a:ext uri="{FF2B5EF4-FFF2-40B4-BE49-F238E27FC236}">
                <a16:creationId xmlns:a16="http://schemas.microsoft.com/office/drawing/2014/main" id="{66561EE9-C042-1912-5DA5-6557001FB3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238625"/>
            <a:ext cx="2940050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908E5C2B-DEBC-5D8E-23B2-DB4B92A78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792162"/>
          </a:xfrm>
        </p:spPr>
        <p:txBody>
          <a:bodyPr/>
          <a:lstStyle/>
          <a:p>
            <a:r>
              <a:rPr lang="en-GB" altLang="en-US" sz="4200" b="1">
                <a:latin typeface="Garamond" panose="02020404030301010803" pitchFamily="18" charset="0"/>
              </a:rPr>
              <a:t>Ten Tips for Healthy Travel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F6880F5A-DA38-D817-9491-28D221450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557338"/>
            <a:ext cx="8712646" cy="4464050"/>
          </a:xfrm>
        </p:spPr>
        <p:txBody>
          <a:bodyPr/>
          <a:lstStyle/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S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eek consultation with a travel medicine specialist at least 4 to 6 weeks before travel.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A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sk about vaccines that are recommended for specific destinations.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F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irst aid and medical kit- carry in hand luggage.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E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vacuation and travel insurance to cover health emergencies while abroad. </a:t>
            </a:r>
          </a:p>
          <a:p>
            <a:pPr>
              <a:buClr>
                <a:schemeClr val="accent2"/>
              </a:buClr>
            </a:pPr>
            <a:endParaRPr lang="en-GB" altLang="en-US" sz="2000" b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T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ake precautions against malaria when you visit areas at risk. Prevent mosquito bites/take anti-</a:t>
            </a:r>
            <a:r>
              <a:rPr lang="en-GB" altLang="en-US" sz="2000" dirty="0" err="1">
                <a:solidFill>
                  <a:schemeClr val="tx2"/>
                </a:solidFill>
                <a:latin typeface="Garamond" panose="02020404030301010803" pitchFamily="18" charset="0"/>
              </a:rPr>
              <a:t>malarials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 as advised.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R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oad safety - wear seat belts, helmets on bikes and avoid night-time driving.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A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bstain from casual sex or practice safe sex to prevent HIV and other STIs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V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erify and consume safe water and food.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E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xcessive sun exposure should be minimized. </a:t>
            </a:r>
          </a:p>
          <a:p>
            <a:pPr>
              <a:buClr>
                <a:schemeClr val="accent2"/>
              </a:buClr>
              <a:buFont typeface="Georgia" panose="02040502050405020303" pitchFamily="18" charset="0"/>
              <a:buNone/>
            </a:pPr>
            <a:r>
              <a:rPr lang="en-GB" altLang="en-US" sz="2000" b="1" dirty="0">
                <a:solidFill>
                  <a:schemeClr val="accent2"/>
                </a:solidFill>
                <a:latin typeface="Garamond" panose="02020404030301010803" pitchFamily="18" charset="0"/>
              </a:rPr>
              <a:t>L</a:t>
            </a:r>
            <a:r>
              <a:rPr lang="en-GB" altLang="en-US" sz="2000" dirty="0">
                <a:solidFill>
                  <a:schemeClr val="tx2"/>
                </a:solidFill>
                <a:latin typeface="Garamond" panose="02020404030301010803" pitchFamily="18" charset="0"/>
              </a:rPr>
              <a:t>eave animals alone &amp; seek help if bitten. Animal bites/scratches can transmit rabies. </a:t>
            </a:r>
            <a:endParaRPr lang="en-GB" altLang="en-US" sz="1800" i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algn="ctr">
              <a:spcBef>
                <a:spcPct val="0"/>
              </a:spcBef>
              <a:buFont typeface="Georgia" panose="02040502050405020303" pitchFamily="18" charset="0"/>
              <a:buNone/>
            </a:pPr>
            <a:r>
              <a:rPr lang="en-GB" altLang="en-US" sz="1800" i="1" dirty="0">
                <a:solidFill>
                  <a:schemeClr val="tx2"/>
                </a:solidFill>
                <a:latin typeface="Garamond" panose="02020404030301010803" pitchFamily="18" charset="0"/>
              </a:rPr>
              <a:t>If fever develops during or after trip, seek competent medical help immediately.</a:t>
            </a:r>
            <a:r>
              <a:rPr lang="en-GB" altLang="en-US" sz="1800" dirty="0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</a:p>
          <a:p>
            <a:endParaRPr lang="en-GB" altLang="en-US" sz="18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7892" name="TextBox 3">
            <a:extLst>
              <a:ext uri="{FF2B5EF4-FFF2-40B4-BE49-F238E27FC236}">
                <a16:creationId xmlns:a16="http://schemas.microsoft.com/office/drawing/2014/main" id="{A26FAFA8-750A-2E69-8607-8FB6EEAF6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308725"/>
            <a:ext cx="8424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tx2"/>
                </a:solidFill>
                <a:latin typeface="Garamond" panose="02020404030301010803" pitchFamily="18" charset="0"/>
                <a:hlinkClick r:id="rId2" tooltip="ISTM"/>
              </a:rPr>
              <a:t>Source: www.istm.org/</a:t>
            </a:r>
            <a:r>
              <a:rPr lang="en-GB" altLang="en-US">
                <a:solidFill>
                  <a:schemeClr val="tx2"/>
                </a:solidFill>
                <a:latin typeface="Garamond" panose="02020404030301010803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02D6-4768-0C99-A919-6BFF80CB9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22040"/>
            <a:ext cx="8229600" cy="674712"/>
          </a:xfrm>
        </p:spPr>
        <p:txBody>
          <a:bodyPr/>
          <a:lstStyle/>
          <a:p>
            <a:r>
              <a:rPr lang="en-GB" sz="4200" b="1" dirty="0">
                <a:latin typeface="Garamond" panose="02020404030301010803" pitchFamily="18" charset="0"/>
              </a:rPr>
              <a:t>Pre-travel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49C90-9337-FB71-8F7A-7C3DC2001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73803"/>
            <a:ext cx="8496944" cy="5228211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Patient evaluation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Fitness/contraindications to travel (e.g. pre-existing illness)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Evaluation of travel itineraries/risk assessment (e.g. pre-existing activities, travel to rural vs. urban areas)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Relevant PMH (e.g. previous vaccinations, allergies, chronic illness, medications, screening for good mental health/resilience)</a:t>
            </a:r>
          </a:p>
          <a:p>
            <a:pPr>
              <a:buClr>
                <a:schemeClr val="accent2"/>
              </a:buClr>
            </a:pPr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Special populations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Unique management issues for certain populations such as elderly travellers, long-term travellers or those travelling for work</a:t>
            </a:r>
          </a:p>
          <a:p>
            <a:pPr>
              <a:buClr>
                <a:schemeClr val="accent2"/>
              </a:buClr>
            </a:pPr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Special itineraries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Unique management issues for itineraries involving wilderness travel/travel to natural disaster areas, mass gatherings e.g. Hajj etc.</a:t>
            </a:r>
          </a:p>
          <a:p>
            <a:pPr>
              <a:buClr>
                <a:schemeClr val="accent2"/>
              </a:buClr>
            </a:pPr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Prevention and self-treatment</a:t>
            </a:r>
          </a:p>
          <a:p>
            <a:pPr lvl="1"/>
            <a:r>
              <a:rPr lang="en-GB" sz="2200" dirty="0">
                <a:solidFill>
                  <a:schemeClr val="tx2"/>
                </a:solidFill>
                <a:latin typeface="Garamond" panose="02020404030301010803" pitchFamily="18" charset="0"/>
              </a:rPr>
              <a:t>Chemoprophylaxis, personal protective measures &amp; self-treatment</a:t>
            </a:r>
          </a:p>
          <a:p>
            <a:pPr>
              <a:buClr>
                <a:schemeClr val="accent2"/>
              </a:buClr>
            </a:pPr>
            <a:r>
              <a:rPr lang="en-GB" sz="2500" dirty="0">
                <a:solidFill>
                  <a:schemeClr val="tx2"/>
                </a:solidFill>
                <a:latin typeface="Garamond" panose="02020404030301010803" pitchFamily="18" charset="0"/>
              </a:rPr>
              <a:t>Risk communications e.g. food and water consumption. </a:t>
            </a:r>
            <a:br>
              <a:rPr lang="en-GB" dirty="0"/>
            </a:br>
            <a:r>
              <a:rPr lang="en-GB" dirty="0"/>
              <a:t>       </a:t>
            </a:r>
            <a:br>
              <a:rPr lang="en-GB" dirty="0"/>
            </a:br>
            <a:r>
              <a:rPr lang="en-GB" dirty="0"/>
              <a:t>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3469912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9538E-6895-8AAD-A16C-F774E5E86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r>
              <a:rPr lang="en-GB" sz="4400" b="1" dirty="0">
                <a:latin typeface="Garamond" panose="02020404030301010803" pitchFamily="18" charset="0"/>
              </a:rPr>
              <a:t>Diseases contracted during travel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DC36B-1365-DD14-CA19-22EFD2446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216" y="1691020"/>
            <a:ext cx="8229600" cy="4886350"/>
          </a:xfrm>
        </p:spPr>
        <p:txBody>
          <a:bodyPr/>
          <a:lstStyle/>
          <a:p>
            <a:pPr marL="109537" indent="0">
              <a:buNone/>
            </a:pPr>
            <a:r>
              <a:rPr lang="en-GB" dirty="0"/>
              <a:t>   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22FB21-CA4D-3D00-C6DB-060AD989F88B}"/>
              </a:ext>
            </a:extLst>
          </p:cNvPr>
          <p:cNvSpPr/>
          <p:nvPr/>
        </p:nvSpPr>
        <p:spPr>
          <a:xfrm>
            <a:off x="624500" y="1775680"/>
            <a:ext cx="2016224" cy="1368152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Garamond" panose="02020404030301010803" pitchFamily="18" charset="0"/>
              </a:rPr>
              <a:t>Diseases associated with vectors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2474129-6EB4-4048-DB1F-27466A3BD313}"/>
              </a:ext>
            </a:extLst>
          </p:cNvPr>
          <p:cNvSpPr/>
          <p:nvPr/>
        </p:nvSpPr>
        <p:spPr>
          <a:xfrm>
            <a:off x="6175132" y="1775680"/>
            <a:ext cx="2314600" cy="16201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2"/>
                </a:solidFill>
                <a:latin typeface="Garamond" panose="02020404030301010803" pitchFamily="18" charset="0"/>
              </a:rPr>
              <a:t>Diseases associated with person-to-person contact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EE01C9-5878-7534-E9DE-79DA69A23F12}"/>
              </a:ext>
            </a:extLst>
          </p:cNvPr>
          <p:cNvSpPr/>
          <p:nvPr/>
        </p:nvSpPr>
        <p:spPr>
          <a:xfrm>
            <a:off x="457200" y="4653136"/>
            <a:ext cx="2674640" cy="172819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accent2"/>
                </a:solidFill>
                <a:latin typeface="Garamond" panose="02020404030301010803" pitchFamily="18" charset="0"/>
              </a:rPr>
              <a:t>Diseases associated with ingestion of food and water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C86C191-F107-87CD-A92C-958111333EC5}"/>
              </a:ext>
            </a:extLst>
          </p:cNvPr>
          <p:cNvSpPr/>
          <p:nvPr/>
        </p:nvSpPr>
        <p:spPr>
          <a:xfrm>
            <a:off x="2706095" y="2878315"/>
            <a:ext cx="3341850" cy="2197562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Garamond" panose="02020404030301010803" pitchFamily="18" charset="0"/>
              </a:rPr>
              <a:t>Diseases associated with water/environmental contact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F7BFCAE-DC9B-8E6E-5BA5-29D8454555CB}"/>
              </a:ext>
            </a:extLst>
          </p:cNvPr>
          <p:cNvSpPr/>
          <p:nvPr/>
        </p:nvSpPr>
        <p:spPr>
          <a:xfrm>
            <a:off x="6073202" y="4526131"/>
            <a:ext cx="2674640" cy="172819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Garamond" panose="02020404030301010803" pitchFamily="18" charset="0"/>
              </a:rPr>
              <a:t>Diseases associated with bites and stings</a:t>
            </a:r>
          </a:p>
        </p:txBody>
      </p:sp>
    </p:spTree>
    <p:extLst>
      <p:ext uri="{BB962C8B-B14F-4D97-AF65-F5344CB8AC3E}">
        <p14:creationId xmlns:p14="http://schemas.microsoft.com/office/powerpoint/2010/main" val="248242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0432D-2C15-F442-7261-9D4DD1BD8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1066800"/>
          </a:xfrm>
        </p:spPr>
        <p:txBody>
          <a:bodyPr/>
          <a:lstStyle/>
          <a:p>
            <a:r>
              <a:rPr lang="en-GB" sz="4800" b="1" dirty="0">
                <a:latin typeface="Garamond" panose="02020404030301010803" pitchFamily="18" charset="0"/>
              </a:rPr>
              <a:t>Yellow fever</a:t>
            </a:r>
          </a:p>
        </p:txBody>
      </p:sp>
    </p:spTree>
    <p:extLst>
      <p:ext uri="{BB962C8B-B14F-4D97-AF65-F5344CB8AC3E}">
        <p14:creationId xmlns:p14="http://schemas.microsoft.com/office/powerpoint/2010/main" val="267103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5F6C3-17A7-ADE1-E1DA-6DA6FA840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993" y="580814"/>
            <a:ext cx="8229600" cy="792088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Yellow fever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EE333-1A04-EA80-B5AA-0289E6DD7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21" y="1372902"/>
            <a:ext cx="8496944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Imported acute viral haemorrhagic fever caused by yellow fever virus.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Infection spread by the bite of an infected </a:t>
            </a:r>
            <a:r>
              <a:rPr lang="en-GB" i="1" dirty="0">
                <a:solidFill>
                  <a:schemeClr val="tx2"/>
                </a:solidFill>
                <a:latin typeface="Garamond" panose="02020404030301010803" pitchFamily="18" charset="0"/>
              </a:rPr>
              <a:t>Aedes</a:t>
            </a: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 mosquitoes that bite most often in daylight.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Occurs in parts of the tropical and sub-tropical regions of Africa and South and Central America. </a:t>
            </a:r>
          </a:p>
          <a:p>
            <a:pPr>
              <a:buClr>
                <a:schemeClr val="accent2"/>
              </a:buClr>
            </a:pP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Ranges in severity from: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non-specific, self-limited symptoms of fever, malaise, photophobia and headache 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an illness of sudden onset with fever, vomiting and weakness which may progress to jaundice and haemorrhage.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570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88BE2-E0CB-F012-CE94-47620C9AF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90" y="764704"/>
            <a:ext cx="8229600" cy="869032"/>
          </a:xfrm>
        </p:spPr>
        <p:txBody>
          <a:bodyPr/>
          <a:lstStyle/>
          <a:p>
            <a:r>
              <a:rPr lang="en-GB" b="1" dirty="0">
                <a:latin typeface="Garamond" panose="02020404030301010803" pitchFamily="18" charset="0"/>
              </a:rPr>
              <a:t>Yellow fever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7A9FB-1C2A-9552-53B7-52157D451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2435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en-GB" sz="2700" dirty="0">
                <a:solidFill>
                  <a:schemeClr val="tx2"/>
                </a:solidFill>
                <a:latin typeface="Garamond" panose="02020404030301010803" pitchFamily="18" charset="0"/>
              </a:rPr>
              <a:t>In non-immune travellers who develop haemorrhagic complications, the case fatality rate can exceed 50%. </a:t>
            </a:r>
          </a:p>
          <a:p>
            <a:pPr>
              <a:buClr>
                <a:schemeClr val="accent2"/>
              </a:buClr>
            </a:pPr>
            <a:r>
              <a:rPr lang="en-GB" sz="2700" dirty="0">
                <a:solidFill>
                  <a:schemeClr val="tx2"/>
                </a:solidFill>
                <a:latin typeface="Garamond" panose="02020404030301010803" pitchFamily="18" charset="0"/>
              </a:rPr>
              <a:t>Incubation period generally three to six days but may be longer. Death usually occurs seven to ten days after the onset of illness. </a:t>
            </a:r>
          </a:p>
          <a:p>
            <a:pPr>
              <a:buClr>
                <a:schemeClr val="accent2"/>
              </a:buClr>
            </a:pPr>
            <a:r>
              <a:rPr lang="en-GB" sz="2700" dirty="0">
                <a:solidFill>
                  <a:schemeClr val="tx2"/>
                </a:solidFill>
                <a:latin typeface="Garamond" panose="02020404030301010803" pitchFamily="18" charset="0"/>
              </a:rPr>
              <a:t>No specific treatment for yellow fever.</a:t>
            </a:r>
          </a:p>
          <a:p>
            <a:pPr>
              <a:buClr>
                <a:schemeClr val="accent2"/>
              </a:buClr>
            </a:pPr>
            <a:r>
              <a:rPr lang="en-GB" sz="2700" dirty="0">
                <a:solidFill>
                  <a:schemeClr val="tx2"/>
                </a:solidFill>
                <a:latin typeface="Garamond" panose="02020404030301010803" pitchFamily="18" charset="0"/>
              </a:rPr>
              <a:t>Preventive measures can reduce the risk: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Eradication of </a:t>
            </a:r>
            <a:r>
              <a:rPr lang="en-GB" i="1" dirty="0">
                <a:solidFill>
                  <a:schemeClr val="tx2"/>
                </a:solidFill>
                <a:latin typeface="Garamond" panose="02020404030301010803" pitchFamily="18" charset="0"/>
              </a:rPr>
              <a:t>Aedes</a:t>
            </a:r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 mosquitoes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Protection from mosquito bites</a:t>
            </a:r>
          </a:p>
          <a:p>
            <a:pPr lvl="1"/>
            <a:r>
              <a:rPr lang="en-GB" dirty="0">
                <a:solidFill>
                  <a:schemeClr val="tx2"/>
                </a:solidFill>
                <a:latin typeface="Garamond" panose="02020404030301010803" pitchFamily="18" charset="0"/>
              </a:rPr>
              <a:t>Immunisation reduce the risk.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768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8284</TotalTime>
  <Words>1609</Words>
  <Application>Microsoft Office PowerPoint</Application>
  <PresentationFormat>On-screen Show (4:3)</PresentationFormat>
  <Paragraphs>184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Garamond</vt:lpstr>
      <vt:lpstr>Georgia</vt:lpstr>
      <vt:lpstr>Trebuchet MS</vt:lpstr>
      <vt:lpstr>Wingdings 2</vt:lpstr>
      <vt:lpstr>Urban</vt:lpstr>
      <vt:lpstr>        Pharmacy update session        </vt:lpstr>
      <vt:lpstr>Context</vt:lpstr>
      <vt:lpstr>Travel Health: risks</vt:lpstr>
      <vt:lpstr>Ten Tips for Healthy Travel</vt:lpstr>
      <vt:lpstr>Pre-travel assessment</vt:lpstr>
      <vt:lpstr>Diseases contracted during travel</vt:lpstr>
      <vt:lpstr>Yellow fever</vt:lpstr>
      <vt:lpstr>Yellow fever</vt:lpstr>
      <vt:lpstr>Yellow fever continued…</vt:lpstr>
      <vt:lpstr>Risk for travellers</vt:lpstr>
      <vt:lpstr>Dengue</vt:lpstr>
      <vt:lpstr>Dengue</vt:lpstr>
      <vt:lpstr>Dengue continued…..</vt:lpstr>
      <vt:lpstr>Risk for travellers</vt:lpstr>
      <vt:lpstr>Dengue vaccination</vt:lpstr>
      <vt:lpstr>Hepatitis A</vt:lpstr>
      <vt:lpstr>Hepatitis A</vt:lpstr>
      <vt:lpstr>Continued….</vt:lpstr>
      <vt:lpstr>Epidemiology</vt:lpstr>
      <vt:lpstr>Rabies</vt:lpstr>
      <vt:lpstr>Rabies</vt:lpstr>
      <vt:lpstr>Rabies continued…..</vt:lpstr>
      <vt:lpstr>Risk for travellers</vt:lpstr>
      <vt:lpstr>Rabies prevention</vt:lpstr>
      <vt:lpstr>PowerPoint Presentation</vt:lpstr>
      <vt:lpstr>PowerPoint Presentation</vt:lpstr>
    </vt:vector>
  </TitlesOfParts>
  <Company>NHS Highland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Communicable Disease Control     Child Health and Clinical Infection  Phase III MB ChB</dc:title>
  <dc:creator>eHealth</dc:creator>
  <cp:lastModifiedBy>Jenny Wares (NHS Highland)</cp:lastModifiedBy>
  <cp:revision>387</cp:revision>
  <dcterms:created xsi:type="dcterms:W3CDTF">2015-02-08T14:54:52Z</dcterms:created>
  <dcterms:modified xsi:type="dcterms:W3CDTF">2025-09-30T17:55:35Z</dcterms:modified>
</cp:coreProperties>
</file>