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2" r:id="rId3"/>
    <p:sldId id="262" r:id="rId4"/>
    <p:sldId id="260" r:id="rId5"/>
    <p:sldId id="261" r:id="rId6"/>
    <p:sldId id="257" r:id="rId7"/>
    <p:sldId id="273" r:id="rId8"/>
    <p:sldId id="274" r:id="rId9"/>
    <p:sldId id="263" r:id="rId10"/>
    <p:sldId id="265" r:id="rId11"/>
    <p:sldId id="266" r:id="rId12"/>
    <p:sldId id="271" r:id="rId13"/>
    <p:sldId id="267" r:id="rId14"/>
    <p:sldId id="268" r:id="rId15"/>
    <p:sldId id="264" r:id="rId16"/>
    <p:sldId id="259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9871B-E18B-4B94-A462-AE9150420620}" v="172" dt="2025-09-30T17:48:55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7" d="100"/>
          <a:sy n="87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1999C7-8867-4810-9DF4-69F829FEF68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0F1B81F-BD6E-4AD6-BD74-1FAAA314CD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 dirty="0"/>
            <a:t>Travel Health </a:t>
          </a:r>
          <a:endParaRPr lang="en-US" sz="2000" dirty="0"/>
        </a:p>
      </dgm:t>
    </dgm:pt>
    <dgm:pt modelId="{4DF90E46-E579-4C99-AA38-0E8EDAE23B42}" type="parTrans" cxnId="{4DD64C3B-0883-4C49-AD7F-BA788A9D7CD9}">
      <dgm:prSet/>
      <dgm:spPr/>
      <dgm:t>
        <a:bodyPr/>
        <a:lstStyle/>
        <a:p>
          <a:endParaRPr lang="en-US" sz="2000"/>
        </a:p>
      </dgm:t>
    </dgm:pt>
    <dgm:pt modelId="{2BA9FA40-4C56-4CD3-81DC-DFBA2F9F2F0B}" type="sibTrans" cxnId="{4DD64C3B-0883-4C49-AD7F-BA788A9D7CD9}">
      <dgm:prSet/>
      <dgm:spPr/>
      <dgm:t>
        <a:bodyPr/>
        <a:lstStyle/>
        <a:p>
          <a:endParaRPr lang="en-US" sz="2000"/>
        </a:p>
      </dgm:t>
    </dgm:pt>
    <dgm:pt modelId="{7DBAD6D8-40DE-4531-A58A-593CABE1A91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/>
            <a:t>Overview of the NHS Highland Travel Health Service</a:t>
          </a:r>
          <a:endParaRPr lang="en-US" sz="2000"/>
        </a:p>
      </dgm:t>
    </dgm:pt>
    <dgm:pt modelId="{87ED355F-6BF0-4545-AA34-5050356DEDBE}" type="parTrans" cxnId="{4ABD60E6-F330-4E93-A926-AB4EFF69F9A3}">
      <dgm:prSet/>
      <dgm:spPr/>
      <dgm:t>
        <a:bodyPr/>
        <a:lstStyle/>
        <a:p>
          <a:endParaRPr lang="en-US" sz="2000"/>
        </a:p>
      </dgm:t>
    </dgm:pt>
    <dgm:pt modelId="{9DD0770B-3C32-46C1-BA1E-F4607C54B45D}" type="sibTrans" cxnId="{4ABD60E6-F330-4E93-A926-AB4EFF69F9A3}">
      <dgm:prSet/>
      <dgm:spPr/>
      <dgm:t>
        <a:bodyPr/>
        <a:lstStyle/>
        <a:p>
          <a:endParaRPr lang="en-US" sz="2000"/>
        </a:p>
      </dgm:t>
    </dgm:pt>
    <dgm:pt modelId="{ED3A7FDE-CB90-4CC3-B01F-967FC4B5A59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/>
            <a:t>What to consider when carrying out a risk assessment</a:t>
          </a:r>
          <a:endParaRPr lang="en-US" sz="2000"/>
        </a:p>
      </dgm:t>
    </dgm:pt>
    <dgm:pt modelId="{9BBCC934-203C-442F-86AD-7B9A101CA05C}" type="parTrans" cxnId="{DA66A0E4-F1B0-4BB1-866C-35AE4E80EF85}">
      <dgm:prSet/>
      <dgm:spPr/>
      <dgm:t>
        <a:bodyPr/>
        <a:lstStyle/>
        <a:p>
          <a:endParaRPr lang="en-US" sz="2000"/>
        </a:p>
      </dgm:t>
    </dgm:pt>
    <dgm:pt modelId="{E5BFF621-2F8E-4985-A823-0D106A59F95F}" type="sibTrans" cxnId="{DA66A0E4-F1B0-4BB1-866C-35AE4E80EF85}">
      <dgm:prSet/>
      <dgm:spPr/>
      <dgm:t>
        <a:bodyPr/>
        <a:lstStyle/>
        <a:p>
          <a:endParaRPr lang="en-US" sz="2000"/>
        </a:p>
      </dgm:t>
    </dgm:pt>
    <dgm:pt modelId="{BB049560-1990-4C7C-AEC7-811094C46E3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 dirty="0"/>
            <a:t>How and when to refer to NHS Health Protection (Public Health)</a:t>
          </a:r>
          <a:endParaRPr lang="en-US" sz="2000" dirty="0"/>
        </a:p>
      </dgm:t>
    </dgm:pt>
    <dgm:pt modelId="{E19529F9-94D2-4DAB-8D45-B45D945BBBA6}" type="parTrans" cxnId="{A0E8B6AC-4165-4C04-843D-14E64A8FDF23}">
      <dgm:prSet/>
      <dgm:spPr/>
      <dgm:t>
        <a:bodyPr/>
        <a:lstStyle/>
        <a:p>
          <a:endParaRPr lang="en-US" sz="2000"/>
        </a:p>
      </dgm:t>
    </dgm:pt>
    <dgm:pt modelId="{7AE21A86-4AC6-41CE-9C7E-0CFCA20D6596}" type="sibTrans" cxnId="{A0E8B6AC-4165-4C04-843D-14E64A8FDF23}">
      <dgm:prSet/>
      <dgm:spPr/>
      <dgm:t>
        <a:bodyPr/>
        <a:lstStyle/>
        <a:p>
          <a:endParaRPr lang="en-US" sz="2000"/>
        </a:p>
      </dgm:t>
    </dgm:pt>
    <dgm:pt modelId="{1F4D7CA4-D7A5-48C8-A6E6-1363EE60B4B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 dirty="0"/>
            <a:t>Refresher on infectious diseases</a:t>
          </a:r>
          <a:endParaRPr lang="en-US" sz="2000" dirty="0"/>
        </a:p>
      </dgm:t>
    </dgm:pt>
    <dgm:pt modelId="{8D8762A0-537D-4DD6-8F88-E38CD0507E61}" type="parTrans" cxnId="{2EAB7E28-04AE-4F85-B21E-33DA0B31C1E0}">
      <dgm:prSet/>
      <dgm:spPr/>
      <dgm:t>
        <a:bodyPr/>
        <a:lstStyle/>
        <a:p>
          <a:endParaRPr lang="en-US" sz="2000"/>
        </a:p>
      </dgm:t>
    </dgm:pt>
    <dgm:pt modelId="{1CCCAB41-6B28-4691-82DC-261054E617A6}" type="sibTrans" cxnId="{2EAB7E28-04AE-4F85-B21E-33DA0B31C1E0}">
      <dgm:prSet/>
      <dgm:spPr/>
      <dgm:t>
        <a:bodyPr/>
        <a:lstStyle/>
        <a:p>
          <a:endParaRPr lang="en-US" sz="2000"/>
        </a:p>
      </dgm:t>
    </dgm:pt>
    <dgm:pt modelId="{6C95C588-C8D3-4099-9E2A-A401539CD3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 dirty="0"/>
            <a:t>Travel health advice – beyond vaccines</a:t>
          </a:r>
          <a:endParaRPr lang="en-US" sz="2000" dirty="0"/>
        </a:p>
      </dgm:t>
    </dgm:pt>
    <dgm:pt modelId="{97E8D2FB-AD34-45DF-B971-A917BA0EBF62}" type="parTrans" cxnId="{95080869-5AD1-40F2-9F0B-6D00C8CA5874}">
      <dgm:prSet/>
      <dgm:spPr/>
      <dgm:t>
        <a:bodyPr/>
        <a:lstStyle/>
        <a:p>
          <a:endParaRPr lang="en-GB"/>
        </a:p>
      </dgm:t>
    </dgm:pt>
    <dgm:pt modelId="{FFEFA7F4-12AE-420A-8250-398DC8B9E226}" type="sibTrans" cxnId="{95080869-5AD1-40F2-9F0B-6D00C8CA5874}">
      <dgm:prSet/>
      <dgm:spPr/>
      <dgm:t>
        <a:bodyPr/>
        <a:lstStyle/>
        <a:p>
          <a:endParaRPr lang="en-GB"/>
        </a:p>
      </dgm:t>
    </dgm:pt>
    <dgm:pt modelId="{39281335-3F31-4C87-ACDF-2963FAE9920F}" type="pres">
      <dgm:prSet presAssocID="{7F1999C7-8867-4810-9DF4-69F829FEF68B}" presName="root" presStyleCnt="0">
        <dgm:presLayoutVars>
          <dgm:dir/>
          <dgm:resizeHandles val="exact"/>
        </dgm:presLayoutVars>
      </dgm:prSet>
      <dgm:spPr/>
    </dgm:pt>
    <dgm:pt modelId="{4CF532C0-28E8-48A7-ADD4-86C175F2BA3C}" type="pres">
      <dgm:prSet presAssocID="{90F1B81F-BD6E-4AD6-BD74-1FAAA314CD3C}" presName="compNode" presStyleCnt="0"/>
      <dgm:spPr/>
    </dgm:pt>
    <dgm:pt modelId="{8A65ED40-CDFA-4D52-8787-19DFD90CDBBC}" type="pres">
      <dgm:prSet presAssocID="{90F1B81F-BD6E-4AD6-BD74-1FAAA314CD3C}" presName="bgRect" presStyleLbl="bgShp" presStyleIdx="0" presStyleCnt="6"/>
      <dgm:spPr/>
    </dgm:pt>
    <dgm:pt modelId="{6E71FF75-7D59-4FC0-8B23-BD3BFD3B6C8D}" type="pres">
      <dgm:prSet presAssocID="{90F1B81F-BD6E-4AD6-BD74-1FAAA314CD3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7E1102FB-79C4-4EF1-BE9A-FA768A2C15FC}" type="pres">
      <dgm:prSet presAssocID="{90F1B81F-BD6E-4AD6-BD74-1FAAA314CD3C}" presName="spaceRect" presStyleCnt="0"/>
      <dgm:spPr/>
    </dgm:pt>
    <dgm:pt modelId="{D03B48B6-430C-4EA1-BCAA-072528A8232C}" type="pres">
      <dgm:prSet presAssocID="{90F1B81F-BD6E-4AD6-BD74-1FAAA314CD3C}" presName="parTx" presStyleLbl="revTx" presStyleIdx="0" presStyleCnt="6">
        <dgm:presLayoutVars>
          <dgm:chMax val="0"/>
          <dgm:chPref val="0"/>
        </dgm:presLayoutVars>
      </dgm:prSet>
      <dgm:spPr/>
    </dgm:pt>
    <dgm:pt modelId="{B6712F75-CC44-4A60-BBA1-B880918B97C1}" type="pres">
      <dgm:prSet presAssocID="{2BA9FA40-4C56-4CD3-81DC-DFBA2F9F2F0B}" presName="sibTrans" presStyleCnt="0"/>
      <dgm:spPr/>
    </dgm:pt>
    <dgm:pt modelId="{A5BB6B9A-DFB0-425B-A479-C6AEB88968F1}" type="pres">
      <dgm:prSet presAssocID="{7DBAD6D8-40DE-4531-A58A-593CABE1A91C}" presName="compNode" presStyleCnt="0"/>
      <dgm:spPr/>
    </dgm:pt>
    <dgm:pt modelId="{7564E971-61A3-44AB-BBAF-73EA4885E739}" type="pres">
      <dgm:prSet presAssocID="{7DBAD6D8-40DE-4531-A58A-593CABE1A91C}" presName="bgRect" presStyleLbl="bgShp" presStyleIdx="1" presStyleCnt="6"/>
      <dgm:spPr/>
    </dgm:pt>
    <dgm:pt modelId="{C5EEF4D1-2973-49D6-89FF-BAABE922AE94}" type="pres">
      <dgm:prSet presAssocID="{7DBAD6D8-40DE-4531-A58A-593CABE1A91C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66439426-4115-4F76-8E8D-AAF01C6214CA}" type="pres">
      <dgm:prSet presAssocID="{7DBAD6D8-40DE-4531-A58A-593CABE1A91C}" presName="spaceRect" presStyleCnt="0"/>
      <dgm:spPr/>
    </dgm:pt>
    <dgm:pt modelId="{E048D3A7-0F8A-4086-9DE5-37643B7D7046}" type="pres">
      <dgm:prSet presAssocID="{7DBAD6D8-40DE-4531-A58A-593CABE1A91C}" presName="parTx" presStyleLbl="revTx" presStyleIdx="1" presStyleCnt="6">
        <dgm:presLayoutVars>
          <dgm:chMax val="0"/>
          <dgm:chPref val="0"/>
        </dgm:presLayoutVars>
      </dgm:prSet>
      <dgm:spPr/>
    </dgm:pt>
    <dgm:pt modelId="{D960CBC2-A6E9-4637-B07F-C443693A7FE3}" type="pres">
      <dgm:prSet presAssocID="{9DD0770B-3C32-46C1-BA1E-F4607C54B45D}" presName="sibTrans" presStyleCnt="0"/>
      <dgm:spPr/>
    </dgm:pt>
    <dgm:pt modelId="{53B6F272-98E7-4132-B032-656E9F0DD65A}" type="pres">
      <dgm:prSet presAssocID="{ED3A7FDE-CB90-4CC3-B01F-967FC4B5A59D}" presName="compNode" presStyleCnt="0"/>
      <dgm:spPr/>
    </dgm:pt>
    <dgm:pt modelId="{78EFDC1F-C488-4A88-A2E2-F284FA705F80}" type="pres">
      <dgm:prSet presAssocID="{ED3A7FDE-CB90-4CC3-B01F-967FC4B5A59D}" presName="bgRect" presStyleLbl="bgShp" presStyleIdx="2" presStyleCnt="6"/>
      <dgm:spPr/>
    </dgm:pt>
    <dgm:pt modelId="{0D20AD80-F600-43B8-9F61-5F29F58F84A1}" type="pres">
      <dgm:prSet presAssocID="{ED3A7FDE-CB90-4CC3-B01F-967FC4B5A59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9DE42B67-5104-45AD-B9C0-4F9EAD9CD0D0}" type="pres">
      <dgm:prSet presAssocID="{ED3A7FDE-CB90-4CC3-B01F-967FC4B5A59D}" presName="spaceRect" presStyleCnt="0"/>
      <dgm:spPr/>
    </dgm:pt>
    <dgm:pt modelId="{EA2DAC29-386A-4166-A7EB-176D2312E43D}" type="pres">
      <dgm:prSet presAssocID="{ED3A7FDE-CB90-4CC3-B01F-967FC4B5A59D}" presName="parTx" presStyleLbl="revTx" presStyleIdx="2" presStyleCnt="6">
        <dgm:presLayoutVars>
          <dgm:chMax val="0"/>
          <dgm:chPref val="0"/>
        </dgm:presLayoutVars>
      </dgm:prSet>
      <dgm:spPr/>
    </dgm:pt>
    <dgm:pt modelId="{226EF411-B10F-4E4F-8E6C-282A334E0C50}" type="pres">
      <dgm:prSet presAssocID="{E5BFF621-2F8E-4985-A823-0D106A59F95F}" presName="sibTrans" presStyleCnt="0"/>
      <dgm:spPr/>
    </dgm:pt>
    <dgm:pt modelId="{68AAFC13-A688-48EF-8ABA-780341ACBDF3}" type="pres">
      <dgm:prSet presAssocID="{BB049560-1990-4C7C-AEC7-811094C46E36}" presName="compNode" presStyleCnt="0"/>
      <dgm:spPr/>
    </dgm:pt>
    <dgm:pt modelId="{9D9F211F-CAD2-4720-BFF6-BD77207CA77F}" type="pres">
      <dgm:prSet presAssocID="{BB049560-1990-4C7C-AEC7-811094C46E36}" presName="bgRect" presStyleLbl="bgShp" presStyleIdx="3" presStyleCnt="6"/>
      <dgm:spPr/>
    </dgm:pt>
    <dgm:pt modelId="{F5013073-208F-4EBE-97C5-633F6B811FA8}" type="pres">
      <dgm:prSet presAssocID="{BB049560-1990-4C7C-AEC7-811094C46E36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2E34240A-05C1-434A-843D-0E4FF0C211AC}" type="pres">
      <dgm:prSet presAssocID="{BB049560-1990-4C7C-AEC7-811094C46E36}" presName="spaceRect" presStyleCnt="0"/>
      <dgm:spPr/>
    </dgm:pt>
    <dgm:pt modelId="{BD97D17E-86B2-4037-A7C9-08A30EB5D761}" type="pres">
      <dgm:prSet presAssocID="{BB049560-1990-4C7C-AEC7-811094C46E36}" presName="parTx" presStyleLbl="revTx" presStyleIdx="3" presStyleCnt="6">
        <dgm:presLayoutVars>
          <dgm:chMax val="0"/>
          <dgm:chPref val="0"/>
        </dgm:presLayoutVars>
      </dgm:prSet>
      <dgm:spPr/>
    </dgm:pt>
    <dgm:pt modelId="{17766E05-44AD-4F4E-AB4F-B6E876E2107E}" type="pres">
      <dgm:prSet presAssocID="{7AE21A86-4AC6-41CE-9C7E-0CFCA20D6596}" presName="sibTrans" presStyleCnt="0"/>
      <dgm:spPr/>
    </dgm:pt>
    <dgm:pt modelId="{82CF51E8-F35C-4684-AA85-61E8113E0A5B}" type="pres">
      <dgm:prSet presAssocID="{1F4D7CA4-D7A5-48C8-A6E6-1363EE60B4B1}" presName="compNode" presStyleCnt="0"/>
      <dgm:spPr/>
    </dgm:pt>
    <dgm:pt modelId="{DD5051B3-D755-407A-9DB8-8427BFD2E51B}" type="pres">
      <dgm:prSet presAssocID="{1F4D7CA4-D7A5-48C8-A6E6-1363EE60B4B1}" presName="bgRect" presStyleLbl="bgShp" presStyleIdx="4" presStyleCnt="6"/>
      <dgm:spPr/>
    </dgm:pt>
    <dgm:pt modelId="{1129BB8D-8F09-4780-AC5F-0DEE69A38BF2}" type="pres">
      <dgm:prSet presAssocID="{1F4D7CA4-D7A5-48C8-A6E6-1363EE60B4B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A0B2E6B7-A88F-4426-B2C1-3470B87D2571}" type="pres">
      <dgm:prSet presAssocID="{1F4D7CA4-D7A5-48C8-A6E6-1363EE60B4B1}" presName="spaceRect" presStyleCnt="0"/>
      <dgm:spPr/>
    </dgm:pt>
    <dgm:pt modelId="{2E5DAB23-AA8E-4B75-82FE-427F181A2841}" type="pres">
      <dgm:prSet presAssocID="{1F4D7CA4-D7A5-48C8-A6E6-1363EE60B4B1}" presName="parTx" presStyleLbl="revTx" presStyleIdx="4" presStyleCnt="6">
        <dgm:presLayoutVars>
          <dgm:chMax val="0"/>
          <dgm:chPref val="0"/>
        </dgm:presLayoutVars>
      </dgm:prSet>
      <dgm:spPr/>
    </dgm:pt>
    <dgm:pt modelId="{DAB48DF9-0D6C-4178-B32B-1AD48676E136}" type="pres">
      <dgm:prSet presAssocID="{1CCCAB41-6B28-4691-82DC-261054E617A6}" presName="sibTrans" presStyleCnt="0"/>
      <dgm:spPr/>
    </dgm:pt>
    <dgm:pt modelId="{37E63918-3D1A-4A2D-82CF-AC7AC2E141E9}" type="pres">
      <dgm:prSet presAssocID="{6C95C588-C8D3-4099-9E2A-A401539CD37F}" presName="compNode" presStyleCnt="0"/>
      <dgm:spPr/>
    </dgm:pt>
    <dgm:pt modelId="{38B26683-B73F-4212-8D0B-92BD017489F9}" type="pres">
      <dgm:prSet presAssocID="{6C95C588-C8D3-4099-9E2A-A401539CD37F}" presName="bgRect" presStyleLbl="bgShp" presStyleIdx="5" presStyleCnt="6"/>
      <dgm:spPr/>
    </dgm:pt>
    <dgm:pt modelId="{10474822-5B79-494E-A747-A570219A5803}" type="pres">
      <dgm:prSet presAssocID="{6C95C588-C8D3-4099-9E2A-A401539CD37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>
          <a:solidFill>
            <a:schemeClr val="accent4">
              <a:lumMod val="60000"/>
              <a:lumOff val="40000"/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Earth globe: Americas with solid fill"/>
        </a:ext>
      </dgm:extLst>
    </dgm:pt>
    <dgm:pt modelId="{413C4C83-2D92-49CD-B380-718EAFC25BF3}" type="pres">
      <dgm:prSet presAssocID="{6C95C588-C8D3-4099-9E2A-A401539CD37F}" presName="spaceRect" presStyleCnt="0"/>
      <dgm:spPr/>
    </dgm:pt>
    <dgm:pt modelId="{D3C7A1AC-3562-444C-B491-2288176F165D}" type="pres">
      <dgm:prSet presAssocID="{6C95C588-C8D3-4099-9E2A-A401539CD37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E3C26802-559C-4128-8E00-683013BBF513}" type="presOf" srcId="{7F1999C7-8867-4810-9DF4-69F829FEF68B}" destId="{39281335-3F31-4C87-ACDF-2963FAE9920F}" srcOrd="0" destOrd="0" presId="urn:microsoft.com/office/officeart/2018/2/layout/IconVerticalSolidList"/>
    <dgm:cxn modelId="{57607425-C33D-45F7-BB0D-093D976C6AD9}" type="presOf" srcId="{ED3A7FDE-CB90-4CC3-B01F-967FC4B5A59D}" destId="{EA2DAC29-386A-4166-A7EB-176D2312E43D}" srcOrd="0" destOrd="0" presId="urn:microsoft.com/office/officeart/2018/2/layout/IconVerticalSolidList"/>
    <dgm:cxn modelId="{2EAB7E28-04AE-4F85-B21E-33DA0B31C1E0}" srcId="{7F1999C7-8867-4810-9DF4-69F829FEF68B}" destId="{1F4D7CA4-D7A5-48C8-A6E6-1363EE60B4B1}" srcOrd="4" destOrd="0" parTransId="{8D8762A0-537D-4DD6-8F88-E38CD0507E61}" sibTransId="{1CCCAB41-6B28-4691-82DC-261054E617A6}"/>
    <dgm:cxn modelId="{58A02735-3275-4B10-AE4E-6BCCAE32A4DD}" type="presOf" srcId="{BB049560-1990-4C7C-AEC7-811094C46E36}" destId="{BD97D17E-86B2-4037-A7C9-08A30EB5D761}" srcOrd="0" destOrd="0" presId="urn:microsoft.com/office/officeart/2018/2/layout/IconVerticalSolidList"/>
    <dgm:cxn modelId="{4DD64C3B-0883-4C49-AD7F-BA788A9D7CD9}" srcId="{7F1999C7-8867-4810-9DF4-69F829FEF68B}" destId="{90F1B81F-BD6E-4AD6-BD74-1FAAA314CD3C}" srcOrd="0" destOrd="0" parTransId="{4DF90E46-E579-4C99-AA38-0E8EDAE23B42}" sibTransId="{2BA9FA40-4C56-4CD3-81DC-DFBA2F9F2F0B}"/>
    <dgm:cxn modelId="{15A9EE3F-112F-4E0C-BC89-26ED8FFBE081}" type="presOf" srcId="{7DBAD6D8-40DE-4531-A58A-593CABE1A91C}" destId="{E048D3A7-0F8A-4086-9DE5-37643B7D7046}" srcOrd="0" destOrd="0" presId="urn:microsoft.com/office/officeart/2018/2/layout/IconVerticalSolidList"/>
    <dgm:cxn modelId="{F0BC6642-4B5F-4D7B-8586-1C4FDEE2E145}" type="presOf" srcId="{6C95C588-C8D3-4099-9E2A-A401539CD37F}" destId="{D3C7A1AC-3562-444C-B491-2288176F165D}" srcOrd="0" destOrd="0" presId="urn:microsoft.com/office/officeart/2018/2/layout/IconVerticalSolidList"/>
    <dgm:cxn modelId="{95080869-5AD1-40F2-9F0B-6D00C8CA5874}" srcId="{7F1999C7-8867-4810-9DF4-69F829FEF68B}" destId="{6C95C588-C8D3-4099-9E2A-A401539CD37F}" srcOrd="5" destOrd="0" parTransId="{97E8D2FB-AD34-45DF-B971-A917BA0EBF62}" sibTransId="{FFEFA7F4-12AE-420A-8250-398DC8B9E226}"/>
    <dgm:cxn modelId="{A0E8B6AC-4165-4C04-843D-14E64A8FDF23}" srcId="{7F1999C7-8867-4810-9DF4-69F829FEF68B}" destId="{BB049560-1990-4C7C-AEC7-811094C46E36}" srcOrd="3" destOrd="0" parTransId="{E19529F9-94D2-4DAB-8D45-B45D945BBBA6}" sibTransId="{7AE21A86-4AC6-41CE-9C7E-0CFCA20D6596}"/>
    <dgm:cxn modelId="{51957BCB-DA02-4427-81A6-A9C1864E9864}" type="presOf" srcId="{90F1B81F-BD6E-4AD6-BD74-1FAAA314CD3C}" destId="{D03B48B6-430C-4EA1-BCAA-072528A8232C}" srcOrd="0" destOrd="0" presId="urn:microsoft.com/office/officeart/2018/2/layout/IconVerticalSolidList"/>
    <dgm:cxn modelId="{DA66A0E4-F1B0-4BB1-866C-35AE4E80EF85}" srcId="{7F1999C7-8867-4810-9DF4-69F829FEF68B}" destId="{ED3A7FDE-CB90-4CC3-B01F-967FC4B5A59D}" srcOrd="2" destOrd="0" parTransId="{9BBCC934-203C-442F-86AD-7B9A101CA05C}" sibTransId="{E5BFF621-2F8E-4985-A823-0D106A59F95F}"/>
    <dgm:cxn modelId="{4ABD60E6-F330-4E93-A926-AB4EFF69F9A3}" srcId="{7F1999C7-8867-4810-9DF4-69F829FEF68B}" destId="{7DBAD6D8-40DE-4531-A58A-593CABE1A91C}" srcOrd="1" destOrd="0" parTransId="{87ED355F-6BF0-4545-AA34-5050356DEDBE}" sibTransId="{9DD0770B-3C32-46C1-BA1E-F4607C54B45D}"/>
    <dgm:cxn modelId="{DDE696E9-0645-498D-89D8-92185B62E51C}" type="presOf" srcId="{1F4D7CA4-D7A5-48C8-A6E6-1363EE60B4B1}" destId="{2E5DAB23-AA8E-4B75-82FE-427F181A2841}" srcOrd="0" destOrd="0" presId="urn:microsoft.com/office/officeart/2018/2/layout/IconVerticalSolidList"/>
    <dgm:cxn modelId="{50306FF2-502E-46A7-9B15-F12AC8520A06}" type="presParOf" srcId="{39281335-3F31-4C87-ACDF-2963FAE9920F}" destId="{4CF532C0-28E8-48A7-ADD4-86C175F2BA3C}" srcOrd="0" destOrd="0" presId="urn:microsoft.com/office/officeart/2018/2/layout/IconVerticalSolidList"/>
    <dgm:cxn modelId="{162800B0-C16A-4455-9886-C1E5989F417F}" type="presParOf" srcId="{4CF532C0-28E8-48A7-ADD4-86C175F2BA3C}" destId="{8A65ED40-CDFA-4D52-8787-19DFD90CDBBC}" srcOrd="0" destOrd="0" presId="urn:microsoft.com/office/officeart/2018/2/layout/IconVerticalSolidList"/>
    <dgm:cxn modelId="{04E61EF8-6ACA-4063-B269-E024B6AA9CCF}" type="presParOf" srcId="{4CF532C0-28E8-48A7-ADD4-86C175F2BA3C}" destId="{6E71FF75-7D59-4FC0-8B23-BD3BFD3B6C8D}" srcOrd="1" destOrd="0" presId="urn:microsoft.com/office/officeart/2018/2/layout/IconVerticalSolidList"/>
    <dgm:cxn modelId="{B15138FA-DCB6-4710-852E-08F54404AB6D}" type="presParOf" srcId="{4CF532C0-28E8-48A7-ADD4-86C175F2BA3C}" destId="{7E1102FB-79C4-4EF1-BE9A-FA768A2C15FC}" srcOrd="2" destOrd="0" presId="urn:microsoft.com/office/officeart/2018/2/layout/IconVerticalSolidList"/>
    <dgm:cxn modelId="{E8498B41-F881-4984-B2DD-9E95DED1205A}" type="presParOf" srcId="{4CF532C0-28E8-48A7-ADD4-86C175F2BA3C}" destId="{D03B48B6-430C-4EA1-BCAA-072528A8232C}" srcOrd="3" destOrd="0" presId="urn:microsoft.com/office/officeart/2018/2/layout/IconVerticalSolidList"/>
    <dgm:cxn modelId="{21E2F8EC-B52C-45F8-B20E-F8409DCD4B81}" type="presParOf" srcId="{39281335-3F31-4C87-ACDF-2963FAE9920F}" destId="{B6712F75-CC44-4A60-BBA1-B880918B97C1}" srcOrd="1" destOrd="0" presId="urn:microsoft.com/office/officeart/2018/2/layout/IconVerticalSolidList"/>
    <dgm:cxn modelId="{3357CDCB-1650-425C-A803-F53FCF808F0E}" type="presParOf" srcId="{39281335-3F31-4C87-ACDF-2963FAE9920F}" destId="{A5BB6B9A-DFB0-425B-A479-C6AEB88968F1}" srcOrd="2" destOrd="0" presId="urn:microsoft.com/office/officeart/2018/2/layout/IconVerticalSolidList"/>
    <dgm:cxn modelId="{8EA8C0C9-723E-4FAF-ABD5-3C50F976CE5D}" type="presParOf" srcId="{A5BB6B9A-DFB0-425B-A479-C6AEB88968F1}" destId="{7564E971-61A3-44AB-BBAF-73EA4885E739}" srcOrd="0" destOrd="0" presId="urn:microsoft.com/office/officeart/2018/2/layout/IconVerticalSolidList"/>
    <dgm:cxn modelId="{5A024DA2-CEFF-46E3-AAB2-92062AEF5AC1}" type="presParOf" srcId="{A5BB6B9A-DFB0-425B-A479-C6AEB88968F1}" destId="{C5EEF4D1-2973-49D6-89FF-BAABE922AE94}" srcOrd="1" destOrd="0" presId="urn:microsoft.com/office/officeart/2018/2/layout/IconVerticalSolidList"/>
    <dgm:cxn modelId="{38EE523E-6D6B-4187-ADDD-DBD3F563281B}" type="presParOf" srcId="{A5BB6B9A-DFB0-425B-A479-C6AEB88968F1}" destId="{66439426-4115-4F76-8E8D-AAF01C6214CA}" srcOrd="2" destOrd="0" presId="urn:microsoft.com/office/officeart/2018/2/layout/IconVerticalSolidList"/>
    <dgm:cxn modelId="{C82EF468-8BCE-4E18-B297-20BF5FA14851}" type="presParOf" srcId="{A5BB6B9A-DFB0-425B-A479-C6AEB88968F1}" destId="{E048D3A7-0F8A-4086-9DE5-37643B7D7046}" srcOrd="3" destOrd="0" presId="urn:microsoft.com/office/officeart/2018/2/layout/IconVerticalSolidList"/>
    <dgm:cxn modelId="{CC88097A-2ADD-45D9-ADAA-A12B97FAFBD8}" type="presParOf" srcId="{39281335-3F31-4C87-ACDF-2963FAE9920F}" destId="{D960CBC2-A6E9-4637-B07F-C443693A7FE3}" srcOrd="3" destOrd="0" presId="urn:microsoft.com/office/officeart/2018/2/layout/IconVerticalSolidList"/>
    <dgm:cxn modelId="{3024D215-C55F-42A8-BFB0-EDD8983E63B4}" type="presParOf" srcId="{39281335-3F31-4C87-ACDF-2963FAE9920F}" destId="{53B6F272-98E7-4132-B032-656E9F0DD65A}" srcOrd="4" destOrd="0" presId="urn:microsoft.com/office/officeart/2018/2/layout/IconVerticalSolidList"/>
    <dgm:cxn modelId="{EC09A400-47E2-4F8A-A67B-CBE681C4E409}" type="presParOf" srcId="{53B6F272-98E7-4132-B032-656E9F0DD65A}" destId="{78EFDC1F-C488-4A88-A2E2-F284FA705F80}" srcOrd="0" destOrd="0" presId="urn:microsoft.com/office/officeart/2018/2/layout/IconVerticalSolidList"/>
    <dgm:cxn modelId="{99DAB54C-F61E-4A8B-876C-BD2CD20723F4}" type="presParOf" srcId="{53B6F272-98E7-4132-B032-656E9F0DD65A}" destId="{0D20AD80-F600-43B8-9F61-5F29F58F84A1}" srcOrd="1" destOrd="0" presId="urn:microsoft.com/office/officeart/2018/2/layout/IconVerticalSolidList"/>
    <dgm:cxn modelId="{D9E4928D-0553-4329-B46A-36D757D17227}" type="presParOf" srcId="{53B6F272-98E7-4132-B032-656E9F0DD65A}" destId="{9DE42B67-5104-45AD-B9C0-4F9EAD9CD0D0}" srcOrd="2" destOrd="0" presId="urn:microsoft.com/office/officeart/2018/2/layout/IconVerticalSolidList"/>
    <dgm:cxn modelId="{721DA102-69F3-4669-82D8-AAE658D081E3}" type="presParOf" srcId="{53B6F272-98E7-4132-B032-656E9F0DD65A}" destId="{EA2DAC29-386A-4166-A7EB-176D2312E43D}" srcOrd="3" destOrd="0" presId="urn:microsoft.com/office/officeart/2018/2/layout/IconVerticalSolidList"/>
    <dgm:cxn modelId="{D5DF74EA-C127-4AB4-B29F-2EB0308DC39E}" type="presParOf" srcId="{39281335-3F31-4C87-ACDF-2963FAE9920F}" destId="{226EF411-B10F-4E4F-8E6C-282A334E0C50}" srcOrd="5" destOrd="0" presId="urn:microsoft.com/office/officeart/2018/2/layout/IconVerticalSolidList"/>
    <dgm:cxn modelId="{83C3EAE2-1153-4D5C-9123-6940559718E4}" type="presParOf" srcId="{39281335-3F31-4C87-ACDF-2963FAE9920F}" destId="{68AAFC13-A688-48EF-8ABA-780341ACBDF3}" srcOrd="6" destOrd="0" presId="urn:microsoft.com/office/officeart/2018/2/layout/IconVerticalSolidList"/>
    <dgm:cxn modelId="{C216ACC9-486F-4D7A-8416-C72EDD6A4215}" type="presParOf" srcId="{68AAFC13-A688-48EF-8ABA-780341ACBDF3}" destId="{9D9F211F-CAD2-4720-BFF6-BD77207CA77F}" srcOrd="0" destOrd="0" presId="urn:microsoft.com/office/officeart/2018/2/layout/IconVerticalSolidList"/>
    <dgm:cxn modelId="{EB386C3E-E1D3-452A-9AA8-ED645D185D6B}" type="presParOf" srcId="{68AAFC13-A688-48EF-8ABA-780341ACBDF3}" destId="{F5013073-208F-4EBE-97C5-633F6B811FA8}" srcOrd="1" destOrd="0" presId="urn:microsoft.com/office/officeart/2018/2/layout/IconVerticalSolidList"/>
    <dgm:cxn modelId="{02F5C7E0-3C84-41F8-8F18-640A7AB28316}" type="presParOf" srcId="{68AAFC13-A688-48EF-8ABA-780341ACBDF3}" destId="{2E34240A-05C1-434A-843D-0E4FF0C211AC}" srcOrd="2" destOrd="0" presId="urn:microsoft.com/office/officeart/2018/2/layout/IconVerticalSolidList"/>
    <dgm:cxn modelId="{06A29F1C-12F0-4620-B9F4-89CA1F69009D}" type="presParOf" srcId="{68AAFC13-A688-48EF-8ABA-780341ACBDF3}" destId="{BD97D17E-86B2-4037-A7C9-08A30EB5D761}" srcOrd="3" destOrd="0" presId="urn:microsoft.com/office/officeart/2018/2/layout/IconVerticalSolidList"/>
    <dgm:cxn modelId="{F9C8B8CD-CB01-4F9C-8847-C82ED1DD869D}" type="presParOf" srcId="{39281335-3F31-4C87-ACDF-2963FAE9920F}" destId="{17766E05-44AD-4F4E-AB4F-B6E876E2107E}" srcOrd="7" destOrd="0" presId="urn:microsoft.com/office/officeart/2018/2/layout/IconVerticalSolidList"/>
    <dgm:cxn modelId="{5ED012B0-95F9-4B90-9398-A2852A7E2BE5}" type="presParOf" srcId="{39281335-3F31-4C87-ACDF-2963FAE9920F}" destId="{82CF51E8-F35C-4684-AA85-61E8113E0A5B}" srcOrd="8" destOrd="0" presId="urn:microsoft.com/office/officeart/2018/2/layout/IconVerticalSolidList"/>
    <dgm:cxn modelId="{BDEEE68F-E82B-4E09-9C40-915EBA5128E1}" type="presParOf" srcId="{82CF51E8-F35C-4684-AA85-61E8113E0A5B}" destId="{DD5051B3-D755-407A-9DB8-8427BFD2E51B}" srcOrd="0" destOrd="0" presId="urn:microsoft.com/office/officeart/2018/2/layout/IconVerticalSolidList"/>
    <dgm:cxn modelId="{61D9E882-0A4C-4FE8-B9D2-D95B7C77D47B}" type="presParOf" srcId="{82CF51E8-F35C-4684-AA85-61E8113E0A5B}" destId="{1129BB8D-8F09-4780-AC5F-0DEE69A38BF2}" srcOrd="1" destOrd="0" presId="urn:microsoft.com/office/officeart/2018/2/layout/IconVerticalSolidList"/>
    <dgm:cxn modelId="{7DF69FA8-C22C-4D35-9ED9-1CB99851A942}" type="presParOf" srcId="{82CF51E8-F35C-4684-AA85-61E8113E0A5B}" destId="{A0B2E6B7-A88F-4426-B2C1-3470B87D2571}" srcOrd="2" destOrd="0" presId="urn:microsoft.com/office/officeart/2018/2/layout/IconVerticalSolidList"/>
    <dgm:cxn modelId="{14112508-8F6B-46BE-8BF0-ECCD8E90122F}" type="presParOf" srcId="{82CF51E8-F35C-4684-AA85-61E8113E0A5B}" destId="{2E5DAB23-AA8E-4B75-82FE-427F181A2841}" srcOrd="3" destOrd="0" presId="urn:microsoft.com/office/officeart/2018/2/layout/IconVerticalSolidList"/>
    <dgm:cxn modelId="{B379201B-B0FF-4AA5-8423-10F08D22B5DD}" type="presParOf" srcId="{39281335-3F31-4C87-ACDF-2963FAE9920F}" destId="{DAB48DF9-0D6C-4178-B32B-1AD48676E136}" srcOrd="9" destOrd="0" presId="urn:microsoft.com/office/officeart/2018/2/layout/IconVerticalSolidList"/>
    <dgm:cxn modelId="{004B06AF-89FE-427E-8CF4-87739E702DA9}" type="presParOf" srcId="{39281335-3F31-4C87-ACDF-2963FAE9920F}" destId="{37E63918-3D1A-4A2D-82CF-AC7AC2E141E9}" srcOrd="10" destOrd="0" presId="urn:microsoft.com/office/officeart/2018/2/layout/IconVerticalSolidList"/>
    <dgm:cxn modelId="{C2B629F8-C22D-4B50-BCD7-7C132544DFCB}" type="presParOf" srcId="{37E63918-3D1A-4A2D-82CF-AC7AC2E141E9}" destId="{38B26683-B73F-4212-8D0B-92BD017489F9}" srcOrd="0" destOrd="0" presId="urn:microsoft.com/office/officeart/2018/2/layout/IconVerticalSolidList"/>
    <dgm:cxn modelId="{0D44350D-F0B8-4F60-B059-A3C534C8976E}" type="presParOf" srcId="{37E63918-3D1A-4A2D-82CF-AC7AC2E141E9}" destId="{10474822-5B79-494E-A747-A570219A5803}" srcOrd="1" destOrd="0" presId="urn:microsoft.com/office/officeart/2018/2/layout/IconVerticalSolidList"/>
    <dgm:cxn modelId="{2542AB49-93E1-4659-8D25-B478DCCF3EFB}" type="presParOf" srcId="{37E63918-3D1A-4A2D-82CF-AC7AC2E141E9}" destId="{413C4C83-2D92-49CD-B380-718EAFC25BF3}" srcOrd="2" destOrd="0" presId="urn:microsoft.com/office/officeart/2018/2/layout/IconVerticalSolidList"/>
    <dgm:cxn modelId="{326C7E99-F438-4BFD-A6FD-9D65EA099D25}" type="presParOf" srcId="{37E63918-3D1A-4A2D-82CF-AC7AC2E141E9}" destId="{D3C7A1AC-3562-444C-B491-2288176F165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1EB8CA-CE0C-4F85-8CA7-518141F5E354}" type="doc">
      <dgm:prSet loTypeId="urn:microsoft.com/office/officeart/2005/8/layout/matrix2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919044C-E03A-492F-B5B9-AC3BC6A2C579}">
      <dgm:prSet custT="1"/>
      <dgm:spPr/>
      <dgm:t>
        <a:bodyPr/>
        <a:lstStyle/>
        <a:p>
          <a:r>
            <a:rPr lang="en-GB" sz="2400"/>
            <a:t>Service Level Agreement (SLA)</a:t>
          </a:r>
          <a:endParaRPr lang="en-US" sz="2400"/>
        </a:p>
      </dgm:t>
    </dgm:pt>
    <dgm:pt modelId="{72923471-2BF6-4BE9-B5F0-41E0D8EE842C}" type="parTrans" cxnId="{EA9BD855-95F7-4965-A724-6D23EA968B7B}">
      <dgm:prSet/>
      <dgm:spPr/>
      <dgm:t>
        <a:bodyPr/>
        <a:lstStyle/>
        <a:p>
          <a:endParaRPr lang="en-US"/>
        </a:p>
      </dgm:t>
    </dgm:pt>
    <dgm:pt modelId="{F453D6E2-16E8-496D-B885-1139572F2988}" type="sibTrans" cxnId="{EA9BD855-95F7-4965-A724-6D23EA968B7B}">
      <dgm:prSet/>
      <dgm:spPr/>
      <dgm:t>
        <a:bodyPr/>
        <a:lstStyle/>
        <a:p>
          <a:endParaRPr lang="en-US"/>
        </a:p>
      </dgm:t>
    </dgm:pt>
    <dgm:pt modelId="{1DB75982-D590-45B8-829C-E80B5A51B9CC}">
      <dgm:prSet custT="1"/>
      <dgm:spPr/>
      <dgm:t>
        <a:bodyPr/>
        <a:lstStyle/>
        <a:p>
          <a:r>
            <a:rPr lang="en-GB" sz="2400" dirty="0"/>
            <a:t>26 sites across NHS Highland involved ​</a:t>
          </a:r>
          <a:endParaRPr lang="en-US" sz="2400" dirty="0"/>
        </a:p>
      </dgm:t>
    </dgm:pt>
    <dgm:pt modelId="{4C0A4C65-D13A-4215-BA1F-32B27ACF0FEE}" type="parTrans" cxnId="{ED1CB82E-629F-4FF6-906F-74A79BB2007E}">
      <dgm:prSet/>
      <dgm:spPr/>
      <dgm:t>
        <a:bodyPr/>
        <a:lstStyle/>
        <a:p>
          <a:endParaRPr lang="en-US"/>
        </a:p>
      </dgm:t>
    </dgm:pt>
    <dgm:pt modelId="{A53AFA3B-892F-48BC-A347-B1F5474C5EB1}" type="sibTrans" cxnId="{ED1CB82E-629F-4FF6-906F-74A79BB2007E}">
      <dgm:prSet/>
      <dgm:spPr/>
      <dgm:t>
        <a:bodyPr/>
        <a:lstStyle/>
        <a:p>
          <a:endParaRPr lang="en-US"/>
        </a:p>
      </dgm:t>
    </dgm:pt>
    <dgm:pt modelId="{ED62F5DC-62CE-472B-AD96-0B42E8FBD467}">
      <dgm:prSet custT="1"/>
      <dgm:spPr/>
      <dgm:t>
        <a:bodyPr/>
        <a:lstStyle/>
        <a:p>
          <a:r>
            <a:rPr lang="en-GB" sz="1800" dirty="0"/>
            <a:t>Service Aim: To provide a patient centred, accessible, consistent and comprehensive travel services for patients</a:t>
          </a:r>
          <a:endParaRPr lang="en-US" sz="1800" dirty="0"/>
        </a:p>
      </dgm:t>
    </dgm:pt>
    <dgm:pt modelId="{85D866CB-EAF1-43A4-A76D-2BAFB287D8BB}" type="parTrans" cxnId="{05B197F8-4E62-47EA-91E5-FF57EA1541B2}">
      <dgm:prSet/>
      <dgm:spPr/>
      <dgm:t>
        <a:bodyPr/>
        <a:lstStyle/>
        <a:p>
          <a:endParaRPr lang="en-US"/>
        </a:p>
      </dgm:t>
    </dgm:pt>
    <dgm:pt modelId="{9D27458B-8DAE-46D9-B246-FF085A09CBED}" type="sibTrans" cxnId="{05B197F8-4E62-47EA-91E5-FF57EA1541B2}">
      <dgm:prSet/>
      <dgm:spPr/>
      <dgm:t>
        <a:bodyPr/>
        <a:lstStyle/>
        <a:p>
          <a:endParaRPr lang="en-US"/>
        </a:p>
      </dgm:t>
    </dgm:pt>
    <dgm:pt modelId="{A32D1A5B-D402-4396-93AF-C6EE5E40E9AB}">
      <dgm:prSet custT="1"/>
      <dgm:spPr/>
      <dgm:t>
        <a:bodyPr/>
        <a:lstStyle/>
        <a:p>
          <a:r>
            <a:rPr lang="en-GB" sz="1600" dirty="0"/>
            <a:t>To provide a “one-stop” service – NHS and non-NHS supply</a:t>
          </a:r>
          <a:endParaRPr lang="en-US" sz="1600" dirty="0"/>
        </a:p>
      </dgm:t>
    </dgm:pt>
    <dgm:pt modelId="{26131567-C042-472F-83AE-50260DD50901}" type="parTrans" cxnId="{7812C384-0E54-4C6F-A462-514C23E4AE7F}">
      <dgm:prSet/>
      <dgm:spPr/>
      <dgm:t>
        <a:bodyPr/>
        <a:lstStyle/>
        <a:p>
          <a:endParaRPr lang="en-US"/>
        </a:p>
      </dgm:t>
    </dgm:pt>
    <dgm:pt modelId="{55BCD060-D1B2-472A-93D2-593D60F1F016}" type="sibTrans" cxnId="{7812C384-0E54-4C6F-A462-514C23E4AE7F}">
      <dgm:prSet/>
      <dgm:spPr/>
      <dgm:t>
        <a:bodyPr/>
        <a:lstStyle/>
        <a:p>
          <a:endParaRPr lang="en-US"/>
        </a:p>
      </dgm:t>
    </dgm:pt>
    <dgm:pt modelId="{FC92C01F-224A-43B3-8611-172F639F2438}" type="pres">
      <dgm:prSet presAssocID="{131EB8CA-CE0C-4F85-8CA7-518141F5E354}" presName="matrix" presStyleCnt="0">
        <dgm:presLayoutVars>
          <dgm:chMax val="1"/>
          <dgm:dir/>
          <dgm:resizeHandles val="exact"/>
        </dgm:presLayoutVars>
      </dgm:prSet>
      <dgm:spPr/>
    </dgm:pt>
    <dgm:pt modelId="{AC3FC0D0-D078-40C2-B684-635221A0F63A}" type="pres">
      <dgm:prSet presAssocID="{131EB8CA-CE0C-4F85-8CA7-518141F5E354}" presName="axisShape" presStyleLbl="bgShp" presStyleIdx="0" presStyleCnt="1"/>
      <dgm:spPr/>
    </dgm:pt>
    <dgm:pt modelId="{AB4750A1-8C58-4EB0-8692-54090F687C66}" type="pres">
      <dgm:prSet presAssocID="{131EB8CA-CE0C-4F85-8CA7-518141F5E354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0FCC6E4-E136-424F-80EF-B21FBEA4214C}" type="pres">
      <dgm:prSet presAssocID="{131EB8CA-CE0C-4F85-8CA7-518141F5E354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34159FD-774A-4955-B7D3-FC38AE773917}" type="pres">
      <dgm:prSet presAssocID="{131EB8CA-CE0C-4F85-8CA7-518141F5E354}" presName="rect3" presStyleLbl="node1" presStyleIdx="2" presStyleCnt="4" custLinFactNeighborX="-2393" custLinFactNeighborY="-1154">
        <dgm:presLayoutVars>
          <dgm:chMax val="0"/>
          <dgm:chPref val="0"/>
          <dgm:bulletEnabled val="1"/>
        </dgm:presLayoutVars>
      </dgm:prSet>
      <dgm:spPr/>
    </dgm:pt>
    <dgm:pt modelId="{DD754B4F-DAFD-44FF-85BD-F953F09F1587}" type="pres">
      <dgm:prSet presAssocID="{131EB8CA-CE0C-4F85-8CA7-518141F5E354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C9B3314-9703-4E7A-9AD3-821129F16FA8}" type="presOf" srcId="{ED62F5DC-62CE-472B-AD96-0B42E8FBD467}" destId="{234159FD-774A-4955-B7D3-FC38AE773917}" srcOrd="0" destOrd="0" presId="urn:microsoft.com/office/officeart/2005/8/layout/matrix2"/>
    <dgm:cxn modelId="{ED1CB82E-629F-4FF6-906F-74A79BB2007E}" srcId="{131EB8CA-CE0C-4F85-8CA7-518141F5E354}" destId="{1DB75982-D590-45B8-829C-E80B5A51B9CC}" srcOrd="1" destOrd="0" parTransId="{4C0A4C65-D13A-4215-BA1F-32B27ACF0FEE}" sibTransId="{A53AFA3B-892F-48BC-A347-B1F5474C5EB1}"/>
    <dgm:cxn modelId="{B64FC432-6446-4DBC-9684-A08E3ABD5546}" type="presOf" srcId="{5919044C-E03A-492F-B5B9-AC3BC6A2C579}" destId="{AB4750A1-8C58-4EB0-8692-54090F687C66}" srcOrd="0" destOrd="0" presId="urn:microsoft.com/office/officeart/2005/8/layout/matrix2"/>
    <dgm:cxn modelId="{F24DFE3B-CADB-4218-814E-0CA9A0F6C576}" type="presOf" srcId="{1DB75982-D590-45B8-829C-E80B5A51B9CC}" destId="{F0FCC6E4-E136-424F-80EF-B21FBEA4214C}" srcOrd="0" destOrd="0" presId="urn:microsoft.com/office/officeart/2005/8/layout/matrix2"/>
    <dgm:cxn modelId="{986EC644-8199-4233-8147-FCD54361071C}" type="presOf" srcId="{A32D1A5B-D402-4396-93AF-C6EE5E40E9AB}" destId="{DD754B4F-DAFD-44FF-85BD-F953F09F1587}" srcOrd="0" destOrd="0" presId="urn:microsoft.com/office/officeart/2005/8/layout/matrix2"/>
    <dgm:cxn modelId="{EA9BD855-95F7-4965-A724-6D23EA968B7B}" srcId="{131EB8CA-CE0C-4F85-8CA7-518141F5E354}" destId="{5919044C-E03A-492F-B5B9-AC3BC6A2C579}" srcOrd="0" destOrd="0" parTransId="{72923471-2BF6-4BE9-B5F0-41E0D8EE842C}" sibTransId="{F453D6E2-16E8-496D-B885-1139572F2988}"/>
    <dgm:cxn modelId="{7812C384-0E54-4C6F-A462-514C23E4AE7F}" srcId="{131EB8CA-CE0C-4F85-8CA7-518141F5E354}" destId="{A32D1A5B-D402-4396-93AF-C6EE5E40E9AB}" srcOrd="3" destOrd="0" parTransId="{26131567-C042-472F-83AE-50260DD50901}" sibTransId="{55BCD060-D1B2-472A-93D2-593D60F1F016}"/>
    <dgm:cxn modelId="{3AFE9ADF-81D9-4B56-ADA4-25916B71CB25}" type="presOf" srcId="{131EB8CA-CE0C-4F85-8CA7-518141F5E354}" destId="{FC92C01F-224A-43B3-8611-172F639F2438}" srcOrd="0" destOrd="0" presId="urn:microsoft.com/office/officeart/2005/8/layout/matrix2"/>
    <dgm:cxn modelId="{05B197F8-4E62-47EA-91E5-FF57EA1541B2}" srcId="{131EB8CA-CE0C-4F85-8CA7-518141F5E354}" destId="{ED62F5DC-62CE-472B-AD96-0B42E8FBD467}" srcOrd="2" destOrd="0" parTransId="{85D866CB-EAF1-43A4-A76D-2BAFB287D8BB}" sibTransId="{9D27458B-8DAE-46D9-B246-FF085A09CBED}"/>
    <dgm:cxn modelId="{FB86AE5A-C07D-4E0A-BA34-6760765AD6F7}" type="presParOf" srcId="{FC92C01F-224A-43B3-8611-172F639F2438}" destId="{AC3FC0D0-D078-40C2-B684-635221A0F63A}" srcOrd="0" destOrd="0" presId="urn:microsoft.com/office/officeart/2005/8/layout/matrix2"/>
    <dgm:cxn modelId="{492E094F-0B00-4C40-876E-8837A890669E}" type="presParOf" srcId="{FC92C01F-224A-43B3-8611-172F639F2438}" destId="{AB4750A1-8C58-4EB0-8692-54090F687C66}" srcOrd="1" destOrd="0" presId="urn:microsoft.com/office/officeart/2005/8/layout/matrix2"/>
    <dgm:cxn modelId="{9BC0741C-FA26-4513-A3B9-AF0B4C2014B1}" type="presParOf" srcId="{FC92C01F-224A-43B3-8611-172F639F2438}" destId="{F0FCC6E4-E136-424F-80EF-B21FBEA4214C}" srcOrd="2" destOrd="0" presId="urn:microsoft.com/office/officeart/2005/8/layout/matrix2"/>
    <dgm:cxn modelId="{6B09FAB3-C7F9-4E4C-B7B7-1AD3E4E6EF05}" type="presParOf" srcId="{FC92C01F-224A-43B3-8611-172F639F2438}" destId="{234159FD-774A-4955-B7D3-FC38AE773917}" srcOrd="3" destOrd="0" presId="urn:microsoft.com/office/officeart/2005/8/layout/matrix2"/>
    <dgm:cxn modelId="{0C3B4076-B47E-49EC-9983-B7CFFE24AC21}" type="presParOf" srcId="{FC92C01F-224A-43B3-8611-172F639F2438}" destId="{DD754B4F-DAFD-44FF-85BD-F953F09F1587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509945-3AFF-466D-B96A-8043BB82FD5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21086CD-C702-428F-B0E4-0F75D76BF967}">
      <dgm:prSet/>
      <dgm:spPr/>
      <dgm:t>
        <a:bodyPr/>
        <a:lstStyle/>
        <a:p>
          <a:r>
            <a:rPr lang="en-GB"/>
            <a:t>Full travel health risk assessment carried out by vaccinator (registered pharmacy technician, pharmacist, nurse)</a:t>
          </a:r>
          <a:r>
            <a:rPr lang="en-US"/>
            <a:t>​</a:t>
          </a:r>
        </a:p>
      </dgm:t>
    </dgm:pt>
    <dgm:pt modelId="{AC08F6E4-B53A-4D0E-B5C7-91206EDC46EC}" type="parTrans" cxnId="{13B265EB-E680-4D1B-B517-AC7D76188E47}">
      <dgm:prSet/>
      <dgm:spPr/>
      <dgm:t>
        <a:bodyPr/>
        <a:lstStyle/>
        <a:p>
          <a:endParaRPr lang="en-US"/>
        </a:p>
      </dgm:t>
    </dgm:pt>
    <dgm:pt modelId="{162DA6F1-6D0C-4BB7-A29F-5FA5F035C5BC}" type="sibTrans" cxnId="{13B265EB-E680-4D1B-B517-AC7D76188E47}">
      <dgm:prSet/>
      <dgm:spPr/>
      <dgm:t>
        <a:bodyPr/>
        <a:lstStyle/>
        <a:p>
          <a:endParaRPr lang="en-US"/>
        </a:p>
      </dgm:t>
    </dgm:pt>
    <dgm:pt modelId="{046C3E72-A5B3-4312-A47F-389BD8FAA8A5}">
      <dgm:prSet/>
      <dgm:spPr/>
      <dgm:t>
        <a:bodyPr/>
        <a:lstStyle/>
        <a:p>
          <a:r>
            <a:rPr lang="en-US"/>
            <a:t>Includes adults and children</a:t>
          </a:r>
        </a:p>
      </dgm:t>
    </dgm:pt>
    <dgm:pt modelId="{702C1C44-6C4D-475A-85A8-C2F03A1E16D2}" type="parTrans" cxnId="{67D08264-A04B-46B8-A16A-ADA7EC65E3E0}">
      <dgm:prSet/>
      <dgm:spPr/>
      <dgm:t>
        <a:bodyPr/>
        <a:lstStyle/>
        <a:p>
          <a:endParaRPr lang="en-US"/>
        </a:p>
      </dgm:t>
    </dgm:pt>
    <dgm:pt modelId="{29B69C69-CA4E-4041-B4A4-EE2718D5D862}" type="sibTrans" cxnId="{67D08264-A04B-46B8-A16A-ADA7EC65E3E0}">
      <dgm:prSet/>
      <dgm:spPr/>
      <dgm:t>
        <a:bodyPr/>
        <a:lstStyle/>
        <a:p>
          <a:endParaRPr lang="en-US"/>
        </a:p>
      </dgm:t>
    </dgm:pt>
    <dgm:pt modelId="{24018B74-7D6A-4DCC-92F4-B74F01581357}">
      <dgm:prSet/>
      <dgm:spPr/>
      <dgm:t>
        <a:bodyPr/>
        <a:lstStyle/>
        <a:p>
          <a:r>
            <a:rPr lang="en-GB"/>
            <a:t>Can supply NHS vaccines under PGD </a:t>
          </a:r>
          <a:r>
            <a:rPr lang="en-GB">
              <a:sym typeface="Wingdings" panose="05000000000000000000" pitchFamily="2" charset="2"/>
            </a:rPr>
            <a:t></a:t>
          </a:r>
          <a:r>
            <a:rPr lang="en-GB"/>
            <a:t> Hepatitis A​, Typhoid</a:t>
          </a:r>
          <a:r>
            <a:rPr lang="en-US"/>
            <a:t>​, </a:t>
          </a:r>
          <a:r>
            <a:rPr lang="en-GB"/>
            <a:t>Cholera</a:t>
          </a:r>
          <a:r>
            <a:rPr lang="en-US"/>
            <a:t>​, </a:t>
          </a:r>
          <a:r>
            <a:rPr lang="en-GB"/>
            <a:t>Revaxis (diphtheria / polio / tetanus)</a:t>
          </a:r>
          <a:r>
            <a:rPr lang="en-US"/>
            <a:t>​</a:t>
          </a:r>
        </a:p>
      </dgm:t>
    </dgm:pt>
    <dgm:pt modelId="{1B0DC0C8-8337-4607-BB92-887C98183CCB}" type="parTrans" cxnId="{9E1AB23B-F139-4155-A619-3C2D438BA76D}">
      <dgm:prSet/>
      <dgm:spPr/>
      <dgm:t>
        <a:bodyPr/>
        <a:lstStyle/>
        <a:p>
          <a:endParaRPr lang="en-US"/>
        </a:p>
      </dgm:t>
    </dgm:pt>
    <dgm:pt modelId="{1367CF7D-A679-4CB9-A4B6-E5E175325723}" type="sibTrans" cxnId="{9E1AB23B-F139-4155-A619-3C2D438BA76D}">
      <dgm:prSet/>
      <dgm:spPr/>
      <dgm:t>
        <a:bodyPr/>
        <a:lstStyle/>
        <a:p>
          <a:endParaRPr lang="en-US"/>
        </a:p>
      </dgm:t>
    </dgm:pt>
    <dgm:pt modelId="{7A69D8B3-E8CA-4307-BF02-9F1F21AB3C97}">
      <dgm:prSet/>
      <dgm:spPr/>
      <dgm:t>
        <a:bodyPr/>
        <a:lstStyle/>
        <a:p>
          <a:r>
            <a:rPr lang="en-US" dirty="0"/>
            <a:t>Private service to be offered for those elements not available through the NHS</a:t>
          </a:r>
        </a:p>
      </dgm:t>
    </dgm:pt>
    <dgm:pt modelId="{C8F2755F-9C72-4329-8010-D42C0085CB9C}" type="parTrans" cxnId="{C858D751-BEF6-42E5-9187-FDF136715C05}">
      <dgm:prSet/>
      <dgm:spPr/>
      <dgm:t>
        <a:bodyPr/>
        <a:lstStyle/>
        <a:p>
          <a:endParaRPr lang="en-US"/>
        </a:p>
      </dgm:t>
    </dgm:pt>
    <dgm:pt modelId="{4E318FFF-BDF5-4169-ABB6-6B645433942B}" type="sibTrans" cxnId="{C858D751-BEF6-42E5-9187-FDF136715C05}">
      <dgm:prSet/>
      <dgm:spPr/>
      <dgm:t>
        <a:bodyPr/>
        <a:lstStyle/>
        <a:p>
          <a:endParaRPr lang="en-US"/>
        </a:p>
      </dgm:t>
    </dgm:pt>
    <dgm:pt modelId="{5097EE80-9B08-4B52-AE89-C0F3CA7FEB38}">
      <dgm:prSet/>
      <dgm:spPr/>
      <dgm:t>
        <a:bodyPr/>
        <a:lstStyle/>
        <a:p>
          <a:r>
            <a:rPr lang="en-US"/>
            <a:t>Provide accurate and up to date information about travel health risks </a:t>
          </a:r>
        </a:p>
      </dgm:t>
    </dgm:pt>
    <dgm:pt modelId="{0CFEE366-830F-424D-9C5E-3F5528555A5F}" type="parTrans" cxnId="{F31F777F-DE53-46B7-9C6C-DDAB19E96763}">
      <dgm:prSet/>
      <dgm:spPr/>
      <dgm:t>
        <a:bodyPr/>
        <a:lstStyle/>
        <a:p>
          <a:endParaRPr lang="en-US"/>
        </a:p>
      </dgm:t>
    </dgm:pt>
    <dgm:pt modelId="{97937393-70EB-40EF-8322-6AD0B0125A27}" type="sibTrans" cxnId="{F31F777F-DE53-46B7-9C6C-DDAB19E96763}">
      <dgm:prSet/>
      <dgm:spPr/>
      <dgm:t>
        <a:bodyPr/>
        <a:lstStyle/>
        <a:p>
          <a:endParaRPr lang="en-US"/>
        </a:p>
      </dgm:t>
    </dgm:pt>
    <dgm:pt modelId="{4761D3D6-D70E-4816-8BF7-4D4715EEAE6E}">
      <dgm:prSet/>
      <dgm:spPr/>
      <dgm:t>
        <a:bodyPr/>
        <a:lstStyle/>
        <a:p>
          <a:r>
            <a:rPr lang="en-US"/>
            <a:t>Counsel patients on other related travel health and first aid messages including but not limited to personal safety and environmental risks.</a:t>
          </a:r>
        </a:p>
      </dgm:t>
    </dgm:pt>
    <dgm:pt modelId="{E42A7F0E-D2B8-43BB-891B-1AEFBD0C12A6}" type="parTrans" cxnId="{62539FFE-FB46-4B5D-AF1D-D8613DB60CAF}">
      <dgm:prSet/>
      <dgm:spPr/>
      <dgm:t>
        <a:bodyPr/>
        <a:lstStyle/>
        <a:p>
          <a:endParaRPr lang="en-US"/>
        </a:p>
      </dgm:t>
    </dgm:pt>
    <dgm:pt modelId="{10EABBEB-D753-4575-85D4-4358EF52DEED}" type="sibTrans" cxnId="{62539FFE-FB46-4B5D-AF1D-D8613DB60CAF}">
      <dgm:prSet/>
      <dgm:spPr/>
      <dgm:t>
        <a:bodyPr/>
        <a:lstStyle/>
        <a:p>
          <a:endParaRPr lang="en-US"/>
        </a:p>
      </dgm:t>
    </dgm:pt>
    <dgm:pt modelId="{5E4E7937-190B-4026-9A64-EFE4F91DA0AF}">
      <dgm:prSet/>
      <dgm:spPr/>
      <dgm:t>
        <a:bodyPr/>
        <a:lstStyle/>
        <a:p>
          <a:r>
            <a:rPr lang="en-GB"/>
            <a:t>Travel health advice given / anti-malarials</a:t>
          </a:r>
          <a:endParaRPr lang="en-US"/>
        </a:p>
      </dgm:t>
    </dgm:pt>
    <dgm:pt modelId="{3BE1A3B1-FA29-4210-8D15-15F56C47C2CC}" type="parTrans" cxnId="{98FEFB79-7B2D-48E5-BDA9-FE6297813135}">
      <dgm:prSet/>
      <dgm:spPr/>
      <dgm:t>
        <a:bodyPr/>
        <a:lstStyle/>
        <a:p>
          <a:endParaRPr lang="en-US"/>
        </a:p>
      </dgm:t>
    </dgm:pt>
    <dgm:pt modelId="{95B9C1B8-7B49-4FA7-B8DE-CF449694EF58}" type="sibTrans" cxnId="{98FEFB79-7B2D-48E5-BDA9-FE6297813135}">
      <dgm:prSet/>
      <dgm:spPr/>
      <dgm:t>
        <a:bodyPr/>
        <a:lstStyle/>
        <a:p>
          <a:endParaRPr lang="en-US"/>
        </a:p>
      </dgm:t>
    </dgm:pt>
    <dgm:pt modelId="{6E479ECE-D172-484D-A3FA-81B1574C28AD}" type="pres">
      <dgm:prSet presAssocID="{5B509945-3AFF-466D-B96A-8043BB82FD5F}" presName="linear" presStyleCnt="0">
        <dgm:presLayoutVars>
          <dgm:animLvl val="lvl"/>
          <dgm:resizeHandles val="exact"/>
        </dgm:presLayoutVars>
      </dgm:prSet>
      <dgm:spPr/>
    </dgm:pt>
    <dgm:pt modelId="{ED2354C4-4DAE-4FC3-9565-9A18039ACBA1}" type="pres">
      <dgm:prSet presAssocID="{F21086CD-C702-428F-B0E4-0F75D76BF96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8C5E9A6-5630-4B3B-A0A3-DC8CD8B51E3D}" type="pres">
      <dgm:prSet presAssocID="{162DA6F1-6D0C-4BB7-A29F-5FA5F035C5BC}" presName="spacer" presStyleCnt="0"/>
      <dgm:spPr/>
    </dgm:pt>
    <dgm:pt modelId="{85A97FB9-6E81-423D-BE2F-B52C27BAF4F5}" type="pres">
      <dgm:prSet presAssocID="{046C3E72-A5B3-4312-A47F-389BD8FAA8A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9B34FFD-F75E-4E8D-949F-3D9DBD1B7FCB}" type="pres">
      <dgm:prSet presAssocID="{29B69C69-CA4E-4041-B4A4-EE2718D5D862}" presName="spacer" presStyleCnt="0"/>
      <dgm:spPr/>
    </dgm:pt>
    <dgm:pt modelId="{BD0E193C-4510-47C8-B9AD-8523D45E0514}" type="pres">
      <dgm:prSet presAssocID="{24018B74-7D6A-4DCC-92F4-B74F0158135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18BC312-D4E6-4375-85DA-518FCB7129C2}" type="pres">
      <dgm:prSet presAssocID="{1367CF7D-A679-4CB9-A4B6-E5E175325723}" presName="spacer" presStyleCnt="0"/>
      <dgm:spPr/>
    </dgm:pt>
    <dgm:pt modelId="{BD4400B1-5A5F-4378-A1F8-03C90169DDEE}" type="pres">
      <dgm:prSet presAssocID="{7A69D8B3-E8CA-4307-BF02-9F1F21AB3C97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C3869936-E594-46AE-BFE9-8986D04F92C8}" type="pres">
      <dgm:prSet presAssocID="{4E318FFF-BDF5-4169-ABB6-6B645433942B}" presName="spacer" presStyleCnt="0"/>
      <dgm:spPr/>
    </dgm:pt>
    <dgm:pt modelId="{71D32F0B-CECD-43E5-9360-648A0BB15538}" type="pres">
      <dgm:prSet presAssocID="{5097EE80-9B08-4B52-AE89-C0F3CA7FEB38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47F5A33-1433-40A9-B045-9400FA5CB703}" type="pres">
      <dgm:prSet presAssocID="{97937393-70EB-40EF-8322-6AD0B0125A27}" presName="spacer" presStyleCnt="0"/>
      <dgm:spPr/>
    </dgm:pt>
    <dgm:pt modelId="{9C60D1FD-2B39-4BD4-930B-F6D6BA016686}" type="pres">
      <dgm:prSet presAssocID="{4761D3D6-D70E-4816-8BF7-4D4715EEAE6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465161E-25FA-45AE-B2BF-EF25180EDE9F}" type="pres">
      <dgm:prSet presAssocID="{10EABBEB-D753-4575-85D4-4358EF52DEED}" presName="spacer" presStyleCnt="0"/>
      <dgm:spPr/>
    </dgm:pt>
    <dgm:pt modelId="{A875B0D6-14F3-4400-A81B-48E300C36A5F}" type="pres">
      <dgm:prSet presAssocID="{5E4E7937-190B-4026-9A64-EFE4F91DA0AF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2056F00-C62E-4D48-B500-8D533A9025CB}" type="presOf" srcId="{24018B74-7D6A-4DCC-92F4-B74F01581357}" destId="{BD0E193C-4510-47C8-B9AD-8523D45E0514}" srcOrd="0" destOrd="0" presId="urn:microsoft.com/office/officeart/2005/8/layout/vList2"/>
    <dgm:cxn modelId="{963FF31A-EC92-42FE-84A8-2A61D30F4569}" type="presOf" srcId="{4761D3D6-D70E-4816-8BF7-4D4715EEAE6E}" destId="{9C60D1FD-2B39-4BD4-930B-F6D6BA016686}" srcOrd="0" destOrd="0" presId="urn:microsoft.com/office/officeart/2005/8/layout/vList2"/>
    <dgm:cxn modelId="{278BBC23-2C18-489F-84F1-73EBC7CDCE97}" type="presOf" srcId="{F21086CD-C702-428F-B0E4-0F75D76BF967}" destId="{ED2354C4-4DAE-4FC3-9565-9A18039ACBA1}" srcOrd="0" destOrd="0" presId="urn:microsoft.com/office/officeart/2005/8/layout/vList2"/>
    <dgm:cxn modelId="{9E1AB23B-F139-4155-A619-3C2D438BA76D}" srcId="{5B509945-3AFF-466D-B96A-8043BB82FD5F}" destId="{24018B74-7D6A-4DCC-92F4-B74F01581357}" srcOrd="2" destOrd="0" parTransId="{1B0DC0C8-8337-4607-BB92-887C98183CCB}" sibTransId="{1367CF7D-A679-4CB9-A4B6-E5E175325723}"/>
    <dgm:cxn modelId="{67D08264-A04B-46B8-A16A-ADA7EC65E3E0}" srcId="{5B509945-3AFF-466D-B96A-8043BB82FD5F}" destId="{046C3E72-A5B3-4312-A47F-389BD8FAA8A5}" srcOrd="1" destOrd="0" parTransId="{702C1C44-6C4D-475A-85A8-C2F03A1E16D2}" sibTransId="{29B69C69-CA4E-4041-B4A4-EE2718D5D862}"/>
    <dgm:cxn modelId="{C858D751-BEF6-42E5-9187-FDF136715C05}" srcId="{5B509945-3AFF-466D-B96A-8043BB82FD5F}" destId="{7A69D8B3-E8CA-4307-BF02-9F1F21AB3C97}" srcOrd="3" destOrd="0" parTransId="{C8F2755F-9C72-4329-8010-D42C0085CB9C}" sibTransId="{4E318FFF-BDF5-4169-ABB6-6B645433942B}"/>
    <dgm:cxn modelId="{A0D14B76-11AC-41CD-9EC7-CBC93E127F7B}" type="presOf" srcId="{046C3E72-A5B3-4312-A47F-389BD8FAA8A5}" destId="{85A97FB9-6E81-423D-BE2F-B52C27BAF4F5}" srcOrd="0" destOrd="0" presId="urn:microsoft.com/office/officeart/2005/8/layout/vList2"/>
    <dgm:cxn modelId="{98FEFB79-7B2D-48E5-BDA9-FE6297813135}" srcId="{5B509945-3AFF-466D-B96A-8043BB82FD5F}" destId="{5E4E7937-190B-4026-9A64-EFE4F91DA0AF}" srcOrd="6" destOrd="0" parTransId="{3BE1A3B1-FA29-4210-8D15-15F56C47C2CC}" sibTransId="{95B9C1B8-7B49-4FA7-B8DE-CF449694EF58}"/>
    <dgm:cxn modelId="{F31F777F-DE53-46B7-9C6C-DDAB19E96763}" srcId="{5B509945-3AFF-466D-B96A-8043BB82FD5F}" destId="{5097EE80-9B08-4B52-AE89-C0F3CA7FEB38}" srcOrd="4" destOrd="0" parTransId="{0CFEE366-830F-424D-9C5E-3F5528555A5F}" sibTransId="{97937393-70EB-40EF-8322-6AD0B0125A27}"/>
    <dgm:cxn modelId="{1E88C180-31C4-4D88-9707-3D36B3014104}" type="presOf" srcId="{5B509945-3AFF-466D-B96A-8043BB82FD5F}" destId="{6E479ECE-D172-484D-A3FA-81B1574C28AD}" srcOrd="0" destOrd="0" presId="urn:microsoft.com/office/officeart/2005/8/layout/vList2"/>
    <dgm:cxn modelId="{5AABEF8F-D975-4CF1-A3D0-40FADE58D722}" type="presOf" srcId="{5097EE80-9B08-4B52-AE89-C0F3CA7FEB38}" destId="{71D32F0B-CECD-43E5-9360-648A0BB15538}" srcOrd="0" destOrd="0" presId="urn:microsoft.com/office/officeart/2005/8/layout/vList2"/>
    <dgm:cxn modelId="{033BC595-64D3-44A2-BC40-BDB44B8C2258}" type="presOf" srcId="{7A69D8B3-E8CA-4307-BF02-9F1F21AB3C97}" destId="{BD4400B1-5A5F-4378-A1F8-03C90169DDEE}" srcOrd="0" destOrd="0" presId="urn:microsoft.com/office/officeart/2005/8/layout/vList2"/>
    <dgm:cxn modelId="{B94F3BAD-B442-49B5-9615-B41B1FDA21FA}" type="presOf" srcId="{5E4E7937-190B-4026-9A64-EFE4F91DA0AF}" destId="{A875B0D6-14F3-4400-A81B-48E300C36A5F}" srcOrd="0" destOrd="0" presId="urn:microsoft.com/office/officeart/2005/8/layout/vList2"/>
    <dgm:cxn modelId="{13B265EB-E680-4D1B-B517-AC7D76188E47}" srcId="{5B509945-3AFF-466D-B96A-8043BB82FD5F}" destId="{F21086CD-C702-428F-B0E4-0F75D76BF967}" srcOrd="0" destOrd="0" parTransId="{AC08F6E4-B53A-4D0E-B5C7-91206EDC46EC}" sibTransId="{162DA6F1-6D0C-4BB7-A29F-5FA5F035C5BC}"/>
    <dgm:cxn modelId="{62539FFE-FB46-4B5D-AF1D-D8613DB60CAF}" srcId="{5B509945-3AFF-466D-B96A-8043BB82FD5F}" destId="{4761D3D6-D70E-4816-8BF7-4D4715EEAE6E}" srcOrd="5" destOrd="0" parTransId="{E42A7F0E-D2B8-43BB-891B-1AEFBD0C12A6}" sibTransId="{10EABBEB-D753-4575-85D4-4358EF52DEED}"/>
    <dgm:cxn modelId="{C161CB08-6C1A-474C-993C-6E47C1043B75}" type="presParOf" srcId="{6E479ECE-D172-484D-A3FA-81B1574C28AD}" destId="{ED2354C4-4DAE-4FC3-9565-9A18039ACBA1}" srcOrd="0" destOrd="0" presId="urn:microsoft.com/office/officeart/2005/8/layout/vList2"/>
    <dgm:cxn modelId="{449EA11E-74A5-4ED4-A881-A3ECE32619F7}" type="presParOf" srcId="{6E479ECE-D172-484D-A3FA-81B1574C28AD}" destId="{08C5E9A6-5630-4B3B-A0A3-DC8CD8B51E3D}" srcOrd="1" destOrd="0" presId="urn:microsoft.com/office/officeart/2005/8/layout/vList2"/>
    <dgm:cxn modelId="{E1A0A6FC-9A1D-42DE-A7E5-8E75FC067308}" type="presParOf" srcId="{6E479ECE-D172-484D-A3FA-81B1574C28AD}" destId="{85A97FB9-6E81-423D-BE2F-B52C27BAF4F5}" srcOrd="2" destOrd="0" presId="urn:microsoft.com/office/officeart/2005/8/layout/vList2"/>
    <dgm:cxn modelId="{F51A11AB-BAB4-403E-9FC2-E2FB3D90F527}" type="presParOf" srcId="{6E479ECE-D172-484D-A3FA-81B1574C28AD}" destId="{B9B34FFD-F75E-4E8D-949F-3D9DBD1B7FCB}" srcOrd="3" destOrd="0" presId="urn:microsoft.com/office/officeart/2005/8/layout/vList2"/>
    <dgm:cxn modelId="{4CE8A45A-5DF0-4EA5-97E5-462929A6F448}" type="presParOf" srcId="{6E479ECE-D172-484D-A3FA-81B1574C28AD}" destId="{BD0E193C-4510-47C8-B9AD-8523D45E0514}" srcOrd="4" destOrd="0" presId="urn:microsoft.com/office/officeart/2005/8/layout/vList2"/>
    <dgm:cxn modelId="{AD3272EE-79F5-4685-AEE1-59A6619536E5}" type="presParOf" srcId="{6E479ECE-D172-484D-A3FA-81B1574C28AD}" destId="{118BC312-D4E6-4375-85DA-518FCB7129C2}" srcOrd="5" destOrd="0" presId="urn:microsoft.com/office/officeart/2005/8/layout/vList2"/>
    <dgm:cxn modelId="{70887C2D-9B52-40BC-A3C9-CD6CE7EA8291}" type="presParOf" srcId="{6E479ECE-D172-484D-A3FA-81B1574C28AD}" destId="{BD4400B1-5A5F-4378-A1F8-03C90169DDEE}" srcOrd="6" destOrd="0" presId="urn:microsoft.com/office/officeart/2005/8/layout/vList2"/>
    <dgm:cxn modelId="{A2142462-B6DE-43B6-AC27-E953388CC61A}" type="presParOf" srcId="{6E479ECE-D172-484D-A3FA-81B1574C28AD}" destId="{C3869936-E594-46AE-BFE9-8986D04F92C8}" srcOrd="7" destOrd="0" presId="urn:microsoft.com/office/officeart/2005/8/layout/vList2"/>
    <dgm:cxn modelId="{AA3CDFDE-5461-4015-AE56-9ADE56F0FE8F}" type="presParOf" srcId="{6E479ECE-D172-484D-A3FA-81B1574C28AD}" destId="{71D32F0B-CECD-43E5-9360-648A0BB15538}" srcOrd="8" destOrd="0" presId="urn:microsoft.com/office/officeart/2005/8/layout/vList2"/>
    <dgm:cxn modelId="{E94AC559-85A9-43A6-95D9-19614B52F276}" type="presParOf" srcId="{6E479ECE-D172-484D-A3FA-81B1574C28AD}" destId="{847F5A33-1433-40A9-B045-9400FA5CB703}" srcOrd="9" destOrd="0" presId="urn:microsoft.com/office/officeart/2005/8/layout/vList2"/>
    <dgm:cxn modelId="{D994564B-07E3-4426-9074-A283CA43FAFB}" type="presParOf" srcId="{6E479ECE-D172-484D-A3FA-81B1574C28AD}" destId="{9C60D1FD-2B39-4BD4-930B-F6D6BA016686}" srcOrd="10" destOrd="0" presId="urn:microsoft.com/office/officeart/2005/8/layout/vList2"/>
    <dgm:cxn modelId="{CA5E3AA4-D426-4409-8643-47E0D12D6DEA}" type="presParOf" srcId="{6E479ECE-D172-484D-A3FA-81B1574C28AD}" destId="{9465161E-25FA-45AE-B2BF-EF25180EDE9F}" srcOrd="11" destOrd="0" presId="urn:microsoft.com/office/officeart/2005/8/layout/vList2"/>
    <dgm:cxn modelId="{44977EFD-C3C1-4DCA-B49E-399D18D9DB41}" type="presParOf" srcId="{6E479ECE-D172-484D-A3FA-81B1574C28AD}" destId="{A875B0D6-14F3-4400-A81B-48E300C36A5F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5ED40-CDFA-4D52-8787-19DFD90CDBBC}">
      <dsp:nvSpPr>
        <dsp:cNvPr id="0" name=""/>
        <dsp:cNvSpPr/>
      </dsp:nvSpPr>
      <dsp:spPr>
        <a:xfrm>
          <a:off x="0" y="4535"/>
          <a:ext cx="6245265" cy="746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1FF75-7D59-4FC0-8B23-BD3BFD3B6C8D}">
      <dsp:nvSpPr>
        <dsp:cNvPr id="0" name=""/>
        <dsp:cNvSpPr/>
      </dsp:nvSpPr>
      <dsp:spPr>
        <a:xfrm>
          <a:off x="225776" y="172468"/>
          <a:ext cx="410904" cy="4105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B48B6-430C-4EA1-BCAA-072528A8232C}">
      <dsp:nvSpPr>
        <dsp:cNvPr id="0" name=""/>
        <dsp:cNvSpPr/>
      </dsp:nvSpPr>
      <dsp:spPr>
        <a:xfrm>
          <a:off x="862457" y="4535"/>
          <a:ext cx="5369525" cy="769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59" tIns="81459" rIns="81459" bIns="8145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Travel Health </a:t>
          </a:r>
          <a:endParaRPr lang="en-US" sz="2000" kern="1200" dirty="0"/>
        </a:p>
      </dsp:txBody>
      <dsp:txXfrm>
        <a:off x="862457" y="4535"/>
        <a:ext cx="5369525" cy="769693"/>
      </dsp:txXfrm>
    </dsp:sp>
    <dsp:sp modelId="{7564E971-61A3-44AB-BBAF-73EA4885E739}">
      <dsp:nvSpPr>
        <dsp:cNvPr id="0" name=""/>
        <dsp:cNvSpPr/>
      </dsp:nvSpPr>
      <dsp:spPr>
        <a:xfrm>
          <a:off x="0" y="966652"/>
          <a:ext cx="6245265" cy="746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EEF4D1-2973-49D6-89FF-BAABE922AE94}">
      <dsp:nvSpPr>
        <dsp:cNvPr id="0" name=""/>
        <dsp:cNvSpPr/>
      </dsp:nvSpPr>
      <dsp:spPr>
        <a:xfrm>
          <a:off x="225776" y="1134585"/>
          <a:ext cx="410904" cy="4105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8D3A7-0F8A-4086-9DE5-37643B7D7046}">
      <dsp:nvSpPr>
        <dsp:cNvPr id="0" name=""/>
        <dsp:cNvSpPr/>
      </dsp:nvSpPr>
      <dsp:spPr>
        <a:xfrm>
          <a:off x="862457" y="966652"/>
          <a:ext cx="5369525" cy="769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59" tIns="81459" rIns="81459" bIns="8145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Overview of the NHS Highland Travel Health Service</a:t>
          </a:r>
          <a:endParaRPr lang="en-US" sz="2000" kern="1200"/>
        </a:p>
      </dsp:txBody>
      <dsp:txXfrm>
        <a:off x="862457" y="966652"/>
        <a:ext cx="5369525" cy="769693"/>
      </dsp:txXfrm>
    </dsp:sp>
    <dsp:sp modelId="{78EFDC1F-C488-4A88-A2E2-F284FA705F80}">
      <dsp:nvSpPr>
        <dsp:cNvPr id="0" name=""/>
        <dsp:cNvSpPr/>
      </dsp:nvSpPr>
      <dsp:spPr>
        <a:xfrm>
          <a:off x="0" y="1928768"/>
          <a:ext cx="6245265" cy="746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0AD80-F600-43B8-9F61-5F29F58F84A1}">
      <dsp:nvSpPr>
        <dsp:cNvPr id="0" name=""/>
        <dsp:cNvSpPr/>
      </dsp:nvSpPr>
      <dsp:spPr>
        <a:xfrm>
          <a:off x="225776" y="2096701"/>
          <a:ext cx="410904" cy="4105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DAC29-386A-4166-A7EB-176D2312E43D}">
      <dsp:nvSpPr>
        <dsp:cNvPr id="0" name=""/>
        <dsp:cNvSpPr/>
      </dsp:nvSpPr>
      <dsp:spPr>
        <a:xfrm>
          <a:off x="862457" y="1928768"/>
          <a:ext cx="5369525" cy="769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59" tIns="81459" rIns="81459" bIns="8145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What to consider when carrying out a risk assessment</a:t>
          </a:r>
          <a:endParaRPr lang="en-US" sz="2000" kern="1200"/>
        </a:p>
      </dsp:txBody>
      <dsp:txXfrm>
        <a:off x="862457" y="1928768"/>
        <a:ext cx="5369525" cy="769693"/>
      </dsp:txXfrm>
    </dsp:sp>
    <dsp:sp modelId="{9D9F211F-CAD2-4720-BFF6-BD77207CA77F}">
      <dsp:nvSpPr>
        <dsp:cNvPr id="0" name=""/>
        <dsp:cNvSpPr/>
      </dsp:nvSpPr>
      <dsp:spPr>
        <a:xfrm>
          <a:off x="0" y="2890885"/>
          <a:ext cx="6245265" cy="746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013073-208F-4EBE-97C5-633F6B811FA8}">
      <dsp:nvSpPr>
        <dsp:cNvPr id="0" name=""/>
        <dsp:cNvSpPr/>
      </dsp:nvSpPr>
      <dsp:spPr>
        <a:xfrm>
          <a:off x="225776" y="3058818"/>
          <a:ext cx="410904" cy="41050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7D17E-86B2-4037-A7C9-08A30EB5D761}">
      <dsp:nvSpPr>
        <dsp:cNvPr id="0" name=""/>
        <dsp:cNvSpPr/>
      </dsp:nvSpPr>
      <dsp:spPr>
        <a:xfrm>
          <a:off x="862457" y="2890885"/>
          <a:ext cx="5369525" cy="769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59" tIns="81459" rIns="81459" bIns="8145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How and when to refer to NHS Health Protection (Public Health)</a:t>
          </a:r>
          <a:endParaRPr lang="en-US" sz="2000" kern="1200" dirty="0"/>
        </a:p>
      </dsp:txBody>
      <dsp:txXfrm>
        <a:off x="862457" y="2890885"/>
        <a:ext cx="5369525" cy="769693"/>
      </dsp:txXfrm>
    </dsp:sp>
    <dsp:sp modelId="{DD5051B3-D755-407A-9DB8-8427BFD2E51B}">
      <dsp:nvSpPr>
        <dsp:cNvPr id="0" name=""/>
        <dsp:cNvSpPr/>
      </dsp:nvSpPr>
      <dsp:spPr>
        <a:xfrm>
          <a:off x="0" y="3853001"/>
          <a:ext cx="6245265" cy="746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29BB8D-8F09-4780-AC5F-0DEE69A38BF2}">
      <dsp:nvSpPr>
        <dsp:cNvPr id="0" name=""/>
        <dsp:cNvSpPr/>
      </dsp:nvSpPr>
      <dsp:spPr>
        <a:xfrm>
          <a:off x="225776" y="4020934"/>
          <a:ext cx="410904" cy="41050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DAB23-AA8E-4B75-82FE-427F181A2841}">
      <dsp:nvSpPr>
        <dsp:cNvPr id="0" name=""/>
        <dsp:cNvSpPr/>
      </dsp:nvSpPr>
      <dsp:spPr>
        <a:xfrm>
          <a:off x="862457" y="3853001"/>
          <a:ext cx="5369525" cy="769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59" tIns="81459" rIns="81459" bIns="8145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Refresher on infectious diseases</a:t>
          </a:r>
          <a:endParaRPr lang="en-US" sz="2000" kern="1200" dirty="0"/>
        </a:p>
      </dsp:txBody>
      <dsp:txXfrm>
        <a:off x="862457" y="3853001"/>
        <a:ext cx="5369525" cy="769693"/>
      </dsp:txXfrm>
    </dsp:sp>
    <dsp:sp modelId="{38B26683-B73F-4212-8D0B-92BD017489F9}">
      <dsp:nvSpPr>
        <dsp:cNvPr id="0" name=""/>
        <dsp:cNvSpPr/>
      </dsp:nvSpPr>
      <dsp:spPr>
        <a:xfrm>
          <a:off x="0" y="4815118"/>
          <a:ext cx="6245265" cy="746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474822-5B79-494E-A747-A570219A5803}">
      <dsp:nvSpPr>
        <dsp:cNvPr id="0" name=""/>
        <dsp:cNvSpPr/>
      </dsp:nvSpPr>
      <dsp:spPr>
        <a:xfrm>
          <a:off x="225776" y="4983051"/>
          <a:ext cx="410904" cy="41050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4">
              <a:lumMod val="60000"/>
              <a:lumOff val="40000"/>
              <a:alpha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7A1AC-3562-444C-B491-2288176F165D}">
      <dsp:nvSpPr>
        <dsp:cNvPr id="0" name=""/>
        <dsp:cNvSpPr/>
      </dsp:nvSpPr>
      <dsp:spPr>
        <a:xfrm>
          <a:off x="862457" y="4815118"/>
          <a:ext cx="5369525" cy="769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59" tIns="81459" rIns="81459" bIns="8145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Travel health advice – beyond vaccines</a:t>
          </a:r>
          <a:endParaRPr lang="en-US" sz="2000" kern="1200" dirty="0"/>
        </a:p>
      </dsp:txBody>
      <dsp:txXfrm>
        <a:off x="862457" y="4815118"/>
        <a:ext cx="5369525" cy="7696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FC0D0-D078-40C2-B684-635221A0F63A}">
      <dsp:nvSpPr>
        <dsp:cNvPr id="0" name=""/>
        <dsp:cNvSpPr/>
      </dsp:nvSpPr>
      <dsp:spPr>
        <a:xfrm>
          <a:off x="379476" y="0"/>
          <a:ext cx="5504687" cy="5504687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4750A1-8C58-4EB0-8692-54090F687C66}">
      <dsp:nvSpPr>
        <dsp:cNvPr id="0" name=""/>
        <dsp:cNvSpPr/>
      </dsp:nvSpPr>
      <dsp:spPr>
        <a:xfrm>
          <a:off x="737280" y="357804"/>
          <a:ext cx="2201875" cy="22018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Service Level Agreement (SLA)</a:t>
          </a:r>
          <a:endParaRPr lang="en-US" sz="2400" kern="1200"/>
        </a:p>
      </dsp:txBody>
      <dsp:txXfrm>
        <a:off x="844767" y="465291"/>
        <a:ext cx="1986901" cy="1986901"/>
      </dsp:txXfrm>
    </dsp:sp>
    <dsp:sp modelId="{F0FCC6E4-E136-424F-80EF-B21FBEA4214C}">
      <dsp:nvSpPr>
        <dsp:cNvPr id="0" name=""/>
        <dsp:cNvSpPr/>
      </dsp:nvSpPr>
      <dsp:spPr>
        <a:xfrm>
          <a:off x="3324484" y="357804"/>
          <a:ext cx="2201875" cy="2201875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26 sites across NHS Highland involved ​</a:t>
          </a:r>
          <a:endParaRPr lang="en-US" sz="2400" kern="1200" dirty="0"/>
        </a:p>
      </dsp:txBody>
      <dsp:txXfrm>
        <a:off x="3431971" y="465291"/>
        <a:ext cx="1986901" cy="1986901"/>
      </dsp:txXfrm>
    </dsp:sp>
    <dsp:sp modelId="{234159FD-774A-4955-B7D3-FC38AE773917}">
      <dsp:nvSpPr>
        <dsp:cNvPr id="0" name=""/>
        <dsp:cNvSpPr/>
      </dsp:nvSpPr>
      <dsp:spPr>
        <a:xfrm>
          <a:off x="684589" y="2919598"/>
          <a:ext cx="2201875" cy="2201875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Service Aim: To provide a patient centred, accessible, consistent and comprehensive travel services for patients</a:t>
          </a:r>
          <a:endParaRPr lang="en-US" sz="1800" kern="1200" dirty="0"/>
        </a:p>
      </dsp:txBody>
      <dsp:txXfrm>
        <a:off x="792076" y="3027085"/>
        <a:ext cx="1986901" cy="1986901"/>
      </dsp:txXfrm>
    </dsp:sp>
    <dsp:sp modelId="{DD754B4F-DAFD-44FF-85BD-F953F09F1587}">
      <dsp:nvSpPr>
        <dsp:cNvPr id="0" name=""/>
        <dsp:cNvSpPr/>
      </dsp:nvSpPr>
      <dsp:spPr>
        <a:xfrm>
          <a:off x="3324484" y="2945008"/>
          <a:ext cx="2201875" cy="2201875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To provide a “one-stop” service – NHS and non-NHS supply</a:t>
          </a:r>
          <a:endParaRPr lang="en-US" sz="1600" kern="1200" dirty="0"/>
        </a:p>
      </dsp:txBody>
      <dsp:txXfrm>
        <a:off x="3431971" y="3052495"/>
        <a:ext cx="1986901" cy="19869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2354C4-4DAE-4FC3-9565-9A18039ACBA1}">
      <dsp:nvSpPr>
        <dsp:cNvPr id="0" name=""/>
        <dsp:cNvSpPr/>
      </dsp:nvSpPr>
      <dsp:spPr>
        <a:xfrm>
          <a:off x="0" y="232161"/>
          <a:ext cx="7213501" cy="716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Full travel health risk assessment carried out by vaccinator (registered pharmacy technician, pharmacist, nurse)</a:t>
          </a:r>
          <a:r>
            <a:rPr lang="en-US" sz="1800" kern="1200"/>
            <a:t>​</a:t>
          </a:r>
        </a:p>
      </dsp:txBody>
      <dsp:txXfrm>
        <a:off x="34954" y="267115"/>
        <a:ext cx="7143593" cy="646132"/>
      </dsp:txXfrm>
    </dsp:sp>
    <dsp:sp modelId="{85A97FB9-6E81-423D-BE2F-B52C27BAF4F5}">
      <dsp:nvSpPr>
        <dsp:cNvPr id="0" name=""/>
        <dsp:cNvSpPr/>
      </dsp:nvSpPr>
      <dsp:spPr>
        <a:xfrm>
          <a:off x="0" y="1000041"/>
          <a:ext cx="7213501" cy="716040"/>
        </a:xfrm>
        <a:prstGeom prst="roundRect">
          <a:avLst/>
        </a:prstGeom>
        <a:solidFill>
          <a:schemeClr val="accent5">
            <a:hueOff val="-2025358"/>
            <a:satOff val="-138"/>
            <a:lumOff val="3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Includes adults and children</a:t>
          </a:r>
        </a:p>
      </dsp:txBody>
      <dsp:txXfrm>
        <a:off x="34954" y="1034995"/>
        <a:ext cx="7143593" cy="646132"/>
      </dsp:txXfrm>
    </dsp:sp>
    <dsp:sp modelId="{BD0E193C-4510-47C8-B9AD-8523D45E0514}">
      <dsp:nvSpPr>
        <dsp:cNvPr id="0" name=""/>
        <dsp:cNvSpPr/>
      </dsp:nvSpPr>
      <dsp:spPr>
        <a:xfrm>
          <a:off x="0" y="1767921"/>
          <a:ext cx="7213501" cy="71604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Can supply NHS vaccines under PGD </a:t>
          </a:r>
          <a:r>
            <a:rPr lang="en-GB" sz="1800" kern="1200">
              <a:sym typeface="Wingdings" panose="05000000000000000000" pitchFamily="2" charset="2"/>
            </a:rPr>
            <a:t></a:t>
          </a:r>
          <a:r>
            <a:rPr lang="en-GB" sz="1800" kern="1200"/>
            <a:t> Hepatitis A​, Typhoid</a:t>
          </a:r>
          <a:r>
            <a:rPr lang="en-US" sz="1800" kern="1200"/>
            <a:t>​, </a:t>
          </a:r>
          <a:r>
            <a:rPr lang="en-GB" sz="1800" kern="1200"/>
            <a:t>Cholera</a:t>
          </a:r>
          <a:r>
            <a:rPr lang="en-US" sz="1800" kern="1200"/>
            <a:t>​, </a:t>
          </a:r>
          <a:r>
            <a:rPr lang="en-GB" sz="1800" kern="1200"/>
            <a:t>Revaxis (diphtheria / polio / tetanus)</a:t>
          </a:r>
          <a:r>
            <a:rPr lang="en-US" sz="1800" kern="1200"/>
            <a:t>​</a:t>
          </a:r>
        </a:p>
      </dsp:txBody>
      <dsp:txXfrm>
        <a:off x="34954" y="1802875"/>
        <a:ext cx="7143593" cy="646132"/>
      </dsp:txXfrm>
    </dsp:sp>
    <dsp:sp modelId="{BD4400B1-5A5F-4378-A1F8-03C90169DDEE}">
      <dsp:nvSpPr>
        <dsp:cNvPr id="0" name=""/>
        <dsp:cNvSpPr/>
      </dsp:nvSpPr>
      <dsp:spPr>
        <a:xfrm>
          <a:off x="0" y="2535801"/>
          <a:ext cx="7213501" cy="7160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Private service to be offered for those elements not available through the NHS</a:t>
          </a:r>
        </a:p>
      </dsp:txBody>
      <dsp:txXfrm>
        <a:off x="34954" y="2570755"/>
        <a:ext cx="7143593" cy="646132"/>
      </dsp:txXfrm>
    </dsp:sp>
    <dsp:sp modelId="{71D32F0B-CECD-43E5-9360-648A0BB15538}">
      <dsp:nvSpPr>
        <dsp:cNvPr id="0" name=""/>
        <dsp:cNvSpPr/>
      </dsp:nvSpPr>
      <dsp:spPr>
        <a:xfrm>
          <a:off x="0" y="3303681"/>
          <a:ext cx="7213501" cy="71604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Provide accurate and up to date information about travel health risks </a:t>
          </a:r>
        </a:p>
      </dsp:txBody>
      <dsp:txXfrm>
        <a:off x="34954" y="3338635"/>
        <a:ext cx="7143593" cy="646132"/>
      </dsp:txXfrm>
    </dsp:sp>
    <dsp:sp modelId="{9C60D1FD-2B39-4BD4-930B-F6D6BA016686}">
      <dsp:nvSpPr>
        <dsp:cNvPr id="0" name=""/>
        <dsp:cNvSpPr/>
      </dsp:nvSpPr>
      <dsp:spPr>
        <a:xfrm>
          <a:off x="0" y="4071561"/>
          <a:ext cx="7213501" cy="716040"/>
        </a:xfrm>
        <a:prstGeom prst="roundRect">
          <a:avLst/>
        </a:prstGeom>
        <a:solidFill>
          <a:schemeClr val="accent5">
            <a:hueOff val="-10126791"/>
            <a:satOff val="-688"/>
            <a:lumOff val="16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Counsel patients on other related travel health and first aid messages including but not limited to personal safety and environmental risks.</a:t>
          </a:r>
        </a:p>
      </dsp:txBody>
      <dsp:txXfrm>
        <a:off x="34954" y="4106515"/>
        <a:ext cx="7143593" cy="646132"/>
      </dsp:txXfrm>
    </dsp:sp>
    <dsp:sp modelId="{A875B0D6-14F3-4400-A81B-48E300C36A5F}">
      <dsp:nvSpPr>
        <dsp:cNvPr id="0" name=""/>
        <dsp:cNvSpPr/>
      </dsp:nvSpPr>
      <dsp:spPr>
        <a:xfrm>
          <a:off x="0" y="4839441"/>
          <a:ext cx="7213501" cy="7160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Travel health advice given / anti-malarials</a:t>
          </a:r>
          <a:endParaRPr lang="en-US" sz="1800" kern="1200"/>
        </a:p>
      </dsp:txBody>
      <dsp:txXfrm>
        <a:off x="34954" y="4874395"/>
        <a:ext cx="7143593" cy="64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assets.publishing.service.gov.uk/media/67f7c23ac6046b50261bc7f3/guidelines-for-malaria-prevention-in-travellers-from-the-UK-2024.pdf" TargetMode="External"/><Relationship Id="rId3" Type="http://schemas.openxmlformats.org/officeDocument/2006/relationships/hyperlink" Target="https://vimeo.com/848099067" TargetMode="External"/><Relationship Id="rId7" Type="http://schemas.openxmlformats.org/officeDocument/2006/relationships/hyperlink" Target="https://learn.nes.nhs.scot/66632/travel-and-international-health/travel-health-programme" TargetMode="External"/><Relationship Id="rId2" Type="http://schemas.openxmlformats.org/officeDocument/2006/relationships/hyperlink" Target="https://nathnac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mmunitypharmacy.scot.nhs.uk/nhs-highland/pages/vaccinations/travel-vaccines-pgds/" TargetMode="External"/><Relationship Id="rId5" Type="http://schemas.openxmlformats.org/officeDocument/2006/relationships/hyperlink" Target="https://www.nhshighland.scot.nhs.uk/health-and-wellbeing/immunisation-and-vaccines/vaccinations-for-international-travel/" TargetMode="External"/><Relationship Id="rId10" Type="http://schemas.openxmlformats.org/officeDocument/2006/relationships/hyperlink" Target="https://assets.publishing.service.gov.uk/government/uploads/system/uploads/attachment_data/file/1088780/UKHSA-vaccine-incident-guidance-6-july-2022.pdf" TargetMode="External"/><Relationship Id="rId4" Type="http://schemas.openxmlformats.org/officeDocument/2006/relationships/hyperlink" Target="https://www.nhsinform.scot/healthy-living/travel-health/travel-health-and-vaccinations" TargetMode="External"/><Relationship Id="rId9" Type="http://schemas.openxmlformats.org/officeDocument/2006/relationships/hyperlink" Target="https://assets.publishing.service.gov.uk/media/68d53817275fc9339a248ce5/UKHSA_13259_Uncertain_Immunisation_Status_Algorithm_September_2025__A4_Landscape__WEB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2ED6F9-63C3-4A8D-9BB4-1EA62533B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D72081E-AD41-4FBB-B02B-698A68DBCA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421890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C8E82E-F48F-71C9-7F09-F9B3E71FB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495466"/>
            <a:ext cx="3611880" cy="1536192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TRAVEL HEALTH SERVICE TRAINING</a:t>
            </a:r>
            <a:br>
              <a:rPr lang="en-GB" sz="3200" dirty="0"/>
            </a:br>
            <a:r>
              <a:rPr lang="en-GB" sz="2000" dirty="0"/>
              <a:t>30/09/2025</a:t>
            </a:r>
          </a:p>
        </p:txBody>
      </p:sp>
      <p:pic>
        <p:nvPicPr>
          <p:cNvPr id="4" name="Content Placeholder 3" descr="World map and luggage">
            <a:extLst>
              <a:ext uri="{FF2B5EF4-FFF2-40B4-BE49-F238E27FC236}">
                <a16:creationId xmlns:a16="http://schemas.microsoft.com/office/drawing/2014/main" id="{DE4B11E3-431C-EA59-0B0B-7C150DF2F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09" b="6483"/>
          <a:stretch>
            <a:fillRect/>
          </a:stretch>
        </p:blipFill>
        <p:spPr>
          <a:xfrm>
            <a:off x="20" y="10"/>
            <a:ext cx="12191980" cy="399447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16248AD-805F-41BF-9B57-FC53E5B32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491151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82758F-B2B3-4F0A-BB90-4BFFEDD16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525441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8BF64C-F171-8D6C-2A41-681F1B268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826" y="4495466"/>
            <a:ext cx="6305182" cy="1536192"/>
          </a:xfrm>
        </p:spPr>
        <p:txBody>
          <a:bodyPr anchor="ctr">
            <a:normAutofit/>
          </a:bodyPr>
          <a:lstStyle/>
          <a:p>
            <a:r>
              <a:rPr lang="en-US" sz="1800" b="1" dirty="0"/>
              <a:t>Dr Jenny Wares</a:t>
            </a:r>
            <a:r>
              <a:rPr lang="en-US" sz="1800" dirty="0"/>
              <a:t>, Consultant in Public Health Medicine (Health Protection) and Immunisation Coordinator</a:t>
            </a:r>
          </a:p>
          <a:p>
            <a:r>
              <a:rPr lang="en-US" sz="1800" b="1" dirty="0"/>
              <a:t>Gayle MacDonald</a:t>
            </a:r>
            <a:r>
              <a:rPr lang="en-US" sz="1800" dirty="0"/>
              <a:t>, Vaccination and Immunisation Pharmacist</a:t>
            </a:r>
          </a:p>
        </p:txBody>
      </p:sp>
    </p:spTree>
    <p:extLst>
      <p:ext uri="{BB962C8B-B14F-4D97-AF65-F5344CB8AC3E}">
        <p14:creationId xmlns:p14="http://schemas.microsoft.com/office/powerpoint/2010/main" val="79014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blank travel document with a list&#10;&#10;AI-generated content may be incorrect.">
            <a:extLst>
              <a:ext uri="{FF2B5EF4-FFF2-40B4-BE49-F238E27FC236}">
                <a16:creationId xmlns:a16="http://schemas.microsoft.com/office/drawing/2014/main" id="{3E1C6116-FF71-42F3-1F17-6C7260C6C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405" y="643467"/>
            <a:ext cx="7987190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05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BF1F3A2-7DA5-F914-8994-AC3FA79D2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725" y="643467"/>
            <a:ext cx="7764549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72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medical schedule with a vaccine&#10;&#10;AI-generated content may be incorrect.">
            <a:extLst>
              <a:ext uri="{FF2B5EF4-FFF2-40B4-BE49-F238E27FC236}">
                <a16:creationId xmlns:a16="http://schemas.microsoft.com/office/drawing/2014/main" id="{7A50F065-54FB-69CB-A5BC-385BF9A657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5" y="643467"/>
            <a:ext cx="7846569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44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-up of a form&#10;&#10;AI-generated content may be incorrect.">
            <a:extLst>
              <a:ext uri="{FF2B5EF4-FFF2-40B4-BE49-F238E27FC236}">
                <a16:creationId xmlns:a16="http://schemas.microsoft.com/office/drawing/2014/main" id="{526DDE5C-11EB-31E7-4E4A-36FFAF905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529" y="643467"/>
            <a:ext cx="8132942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82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draft&#10;&#10;AI-generated content may be incorrect.">
            <a:extLst>
              <a:ext uri="{FF2B5EF4-FFF2-40B4-BE49-F238E27FC236}">
                <a16:creationId xmlns:a16="http://schemas.microsoft.com/office/drawing/2014/main" id="{9B9D421D-BE49-0394-21F7-4AD4DA5B2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481" y="643467"/>
            <a:ext cx="7819038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63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flowchart&#10;&#10;Description automatically generated">
            <a:extLst>
              <a:ext uri="{FF2B5EF4-FFF2-40B4-BE49-F238E27FC236}">
                <a16:creationId xmlns:a16="http://schemas.microsoft.com/office/drawing/2014/main" id="{A6F1A5EF-C1BA-9AC7-64BD-9E7345B6C3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0" y="484568"/>
            <a:ext cx="10071100" cy="58888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709094-69D0-F8BE-75CC-253A54166FAE}"/>
              </a:ext>
            </a:extLst>
          </p:cNvPr>
          <p:cNvSpPr txBox="1"/>
          <p:nvPr/>
        </p:nvSpPr>
        <p:spPr>
          <a:xfrm>
            <a:off x="434898" y="5363737"/>
            <a:ext cx="3568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Level 4 Pathway referral to Health Protection Team</a:t>
            </a:r>
          </a:p>
        </p:txBody>
      </p:sp>
    </p:spTree>
    <p:extLst>
      <p:ext uri="{BB962C8B-B14F-4D97-AF65-F5344CB8AC3E}">
        <p14:creationId xmlns:p14="http://schemas.microsoft.com/office/powerpoint/2010/main" val="4245040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1859-67E6-E109-FFD1-971D3144B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D00CD-3471-9B92-A485-55410DF8C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312"/>
            <a:ext cx="10515600" cy="5376671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National Travel Health Network and Centre – NaTHNAc</a:t>
            </a:r>
          </a:p>
          <a:p>
            <a:pPr lvl="1"/>
            <a:r>
              <a:rPr lang="en-GB" sz="2000" dirty="0">
                <a:hlinkClick r:id="rId2"/>
              </a:rPr>
              <a:t>NaTHNaC</a:t>
            </a:r>
            <a:endParaRPr lang="en-GB" sz="2000" dirty="0"/>
          </a:p>
          <a:p>
            <a:pPr lvl="2"/>
            <a:r>
              <a:rPr lang="en-GB" dirty="0"/>
              <a:t>Travel Health Pro website</a:t>
            </a:r>
          </a:p>
          <a:p>
            <a:pPr lvl="2"/>
            <a:r>
              <a:rPr lang="en-GB" dirty="0"/>
              <a:t>Welcome to TravelHealthPro video - </a:t>
            </a:r>
            <a:r>
              <a:rPr lang="en-GB" dirty="0">
                <a:hlinkClick r:id="rId3"/>
              </a:rPr>
              <a:t>Welcome to TravelHealthPro on Vimeo</a:t>
            </a:r>
            <a:endParaRPr lang="en-GB" dirty="0"/>
          </a:p>
          <a:p>
            <a:r>
              <a:rPr lang="en-GB" sz="2000" dirty="0"/>
              <a:t>NHS Inform</a:t>
            </a:r>
          </a:p>
          <a:p>
            <a:pPr lvl="1"/>
            <a:r>
              <a:rPr lang="en-GB" sz="2000" dirty="0">
                <a:hlinkClick r:id="rId4"/>
              </a:rPr>
              <a:t>Travel health and vaccinations | NHS inform</a:t>
            </a:r>
            <a:endParaRPr lang="en-GB" sz="2000" dirty="0"/>
          </a:p>
          <a:p>
            <a:r>
              <a:rPr lang="en-GB" sz="2000" dirty="0"/>
              <a:t>NHS Highland</a:t>
            </a:r>
          </a:p>
          <a:p>
            <a:pPr lvl="1"/>
            <a:r>
              <a:rPr lang="en-GB" sz="2000" dirty="0">
                <a:hlinkClick r:id="rId5"/>
              </a:rPr>
              <a:t>Vaccinations for international travel | NHS Highland</a:t>
            </a:r>
            <a:endParaRPr lang="en-GB" sz="2000" dirty="0"/>
          </a:p>
          <a:p>
            <a:pPr lvl="1"/>
            <a:r>
              <a:rPr lang="en-GB" sz="2000" dirty="0">
                <a:hlinkClick r:id="rId6"/>
              </a:rPr>
              <a:t>Travel Vaccines &amp; PGD’s – NHS Highland</a:t>
            </a:r>
            <a:endParaRPr lang="en-GB" sz="2000" dirty="0"/>
          </a:p>
          <a:p>
            <a:r>
              <a:rPr lang="en-GB" sz="2000" dirty="0"/>
              <a:t>NES TURAS</a:t>
            </a:r>
          </a:p>
          <a:p>
            <a:pPr lvl="1"/>
            <a:r>
              <a:rPr lang="en-GB" sz="2000" dirty="0">
                <a:hlinkClick r:id="rId7"/>
              </a:rPr>
              <a:t>Travel Health Programme | Turas | Learn</a:t>
            </a:r>
            <a:endParaRPr lang="en-GB" sz="2000" dirty="0"/>
          </a:p>
          <a:p>
            <a:r>
              <a:rPr lang="en-GB" sz="2400" dirty="0"/>
              <a:t>UKHSA </a:t>
            </a:r>
          </a:p>
          <a:p>
            <a:pPr lvl="1"/>
            <a:r>
              <a:rPr lang="en-GB" sz="2000" dirty="0">
                <a:hlinkClick r:id="rId8"/>
              </a:rPr>
              <a:t>Guidelines for malaria prevention in travellers from the UK 2024</a:t>
            </a:r>
            <a:endParaRPr lang="en-GB" sz="2000" dirty="0"/>
          </a:p>
          <a:p>
            <a:pPr lvl="1"/>
            <a:r>
              <a:rPr lang="en-GB" sz="2000" dirty="0">
                <a:hlinkClick r:id="rId9"/>
              </a:rPr>
              <a:t>Vaccination of individuals with uncertain or incomplete immunisation status</a:t>
            </a:r>
            <a:endParaRPr lang="en-GB" sz="2000" dirty="0"/>
          </a:p>
          <a:p>
            <a:pPr lvl="1"/>
            <a:r>
              <a:rPr lang="en-GB" sz="2000" dirty="0">
                <a:hlinkClick r:id="rId10"/>
              </a:rPr>
              <a:t>Vaccine incident guidance: Responding to errors in vaccine storage, handling and administration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4520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408801-7D65-EF5F-F668-1B8210644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GB" sz="6800"/>
              <a:t>Aims and Objectives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ABEEF2-A781-54B5-32DF-9AB541D51B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30198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957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45BF2F-90F9-DAC2-DBF7-E5A2DA2E5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574" y="339795"/>
            <a:ext cx="4977976" cy="1454051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2"/>
                </a:solidFill>
              </a:rPr>
              <a:t>Travel Health </a:t>
            </a:r>
          </a:p>
        </p:txBody>
      </p:sp>
      <p:pic>
        <p:nvPicPr>
          <p:cNvPr id="7" name="Graphic 6" descr="Airplane">
            <a:extLst>
              <a:ext uri="{FF2B5EF4-FFF2-40B4-BE49-F238E27FC236}">
                <a16:creationId xmlns:a16="http://schemas.microsoft.com/office/drawing/2014/main" id="{7263AEBE-AFF7-50A9-761D-1CFF4E59BE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C78EA-892D-05B3-44C7-083284651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1473199"/>
            <a:ext cx="5928607" cy="538479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</a:rPr>
              <a:t>Refers to the health aspects of international travel, including the risks and preventative measures that travellers should consider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</a:rPr>
              <a:t>The precautions and health considerations for travellers to take to minimise risks to health include:</a:t>
            </a:r>
          </a:p>
          <a:p>
            <a:pPr>
              <a:buFontTx/>
              <a:buChar char="-"/>
            </a:pPr>
            <a:r>
              <a:rPr lang="en-GB" sz="2400" dirty="0">
                <a:solidFill>
                  <a:schemeClr val="tx2"/>
                </a:solidFill>
              </a:rPr>
              <a:t>Infection diseases</a:t>
            </a:r>
          </a:p>
          <a:p>
            <a:pPr>
              <a:buFontTx/>
              <a:buChar char="-"/>
            </a:pPr>
            <a:r>
              <a:rPr lang="en-GB" sz="2400" dirty="0">
                <a:solidFill>
                  <a:schemeClr val="tx2"/>
                </a:solidFill>
              </a:rPr>
              <a:t>Environmental hazards</a:t>
            </a:r>
          </a:p>
          <a:p>
            <a:pPr>
              <a:buFontTx/>
              <a:buChar char="-"/>
            </a:pPr>
            <a:r>
              <a:rPr lang="en-GB" sz="2400" dirty="0">
                <a:solidFill>
                  <a:schemeClr val="tx2"/>
                </a:solidFill>
              </a:rPr>
              <a:t>Impact of travel on health e.g. stress, cultural differences</a:t>
            </a:r>
          </a:p>
          <a:p>
            <a:pPr>
              <a:buFontTx/>
              <a:buChar char="-"/>
            </a:pPr>
            <a:r>
              <a:rPr lang="en-GB" sz="2400" dirty="0">
                <a:solidFill>
                  <a:schemeClr val="tx2"/>
                </a:solidFill>
              </a:rPr>
              <a:t>Pre and post travel care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 lvl="1"/>
            <a:endParaRPr lang="en-GB" sz="18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8919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401D21-FD04-C355-9822-E7AFD560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GB" sz="5200" b="1"/>
              <a:t>NHS Highland </a:t>
            </a:r>
            <a:br>
              <a:rPr lang="en-GB" sz="5200" b="1"/>
            </a:br>
            <a:r>
              <a:rPr lang="en-GB" sz="5200"/>
              <a:t>Travel Health Service</a:t>
            </a:r>
            <a:br>
              <a:rPr lang="en-GB" sz="5200"/>
            </a:br>
            <a:r>
              <a:rPr lang="en-GB" sz="5200"/>
              <a:t>Overview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39732B23-452B-54EF-4399-38D3027DB7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80444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8793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2542EEC-4F7C-4AE2-933E-EAC8EB3FA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DACF15E-B9E3-813C-05BD-698CEEF12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856" y="3113415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000"/>
              <a:t>NHS Highland Travel Health Sites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map of a country&#10;&#10;AI-generated content may be incorrect.">
            <a:extLst>
              <a:ext uri="{FF2B5EF4-FFF2-40B4-BE49-F238E27FC236}">
                <a16:creationId xmlns:a16="http://schemas.microsoft.com/office/drawing/2014/main" id="{AFA42DE1-0B6A-A0AB-2F78-BA0DCB8124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83" r="3280" b="-3"/>
          <a:stretch>
            <a:fillRect/>
          </a:stretch>
        </p:blipFill>
        <p:spPr>
          <a:xfrm>
            <a:off x="733507" y="666728"/>
            <a:ext cx="5536001" cy="5465791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0722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42B20-4F75-07EA-110D-A7355398D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/>
              <a:t>NHS Highland Travel Health Service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CE01CB-3E43-FCEF-8D4F-C09BDABA5E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756027"/>
              </p:ext>
            </p:extLst>
          </p:nvPr>
        </p:nvGraphicFramePr>
        <p:xfrm>
          <a:off x="4718303" y="676656"/>
          <a:ext cx="7213501" cy="5787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7548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96143-CA80-ECC4-85DB-E4F130A5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Travel Health Risk Assessment</a:t>
            </a:r>
            <a:br>
              <a:rPr lang="en-GB" dirty="0"/>
            </a:br>
            <a:r>
              <a:rPr lang="en-GB" dirty="0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0BA3C-9DC1-DEF0-7855-856EEBC9F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Patient details</a:t>
            </a:r>
          </a:p>
          <a:p>
            <a:pPr>
              <a:buFontTx/>
              <a:buChar char="-"/>
            </a:pPr>
            <a:r>
              <a:rPr lang="en-GB" sz="2200" dirty="0"/>
              <a:t>Full medical history</a:t>
            </a:r>
          </a:p>
          <a:p>
            <a:pPr>
              <a:buFontTx/>
              <a:buChar char="-"/>
            </a:pPr>
            <a:r>
              <a:rPr lang="en-GB" sz="2200" dirty="0"/>
              <a:t>Medications including OTC and herbal</a:t>
            </a:r>
          </a:p>
          <a:p>
            <a:pPr>
              <a:buFontTx/>
              <a:buChar char="-"/>
            </a:pPr>
            <a:r>
              <a:rPr lang="en-GB" sz="2200" dirty="0"/>
              <a:t>Allergies – drug and non drug</a:t>
            </a:r>
          </a:p>
          <a:p>
            <a:pPr>
              <a:buFontTx/>
              <a:buChar char="-"/>
            </a:pPr>
            <a:r>
              <a:rPr lang="en-GB" sz="2200" dirty="0"/>
              <a:t>Previous allergies to vaccines</a:t>
            </a:r>
          </a:p>
          <a:p>
            <a:pPr>
              <a:buFontTx/>
              <a:buChar char="-"/>
            </a:pPr>
            <a:r>
              <a:rPr lang="en-GB" sz="2200" dirty="0"/>
              <a:t>Pregnant / Breast feeding</a:t>
            </a:r>
          </a:p>
          <a:p>
            <a:pPr>
              <a:buFontTx/>
              <a:buChar char="-"/>
            </a:pPr>
            <a:r>
              <a:rPr lang="en-GB" sz="2200" dirty="0"/>
              <a:t>Previous vaccination history including dates, number of doses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6CB51-D54D-C5BE-81E4-3B4BAA864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Travel details</a:t>
            </a:r>
          </a:p>
          <a:p>
            <a:pPr>
              <a:buFontTx/>
              <a:buChar char="-"/>
            </a:pPr>
            <a:r>
              <a:rPr lang="en-GB" sz="2000" dirty="0"/>
              <a:t>Date of departure</a:t>
            </a:r>
          </a:p>
          <a:p>
            <a:pPr>
              <a:buFontTx/>
              <a:buChar char="-"/>
            </a:pPr>
            <a:r>
              <a:rPr lang="en-GB" sz="2000" dirty="0"/>
              <a:t>Total duration of travel</a:t>
            </a:r>
          </a:p>
          <a:p>
            <a:pPr>
              <a:buFontTx/>
              <a:buChar char="-"/>
            </a:pPr>
            <a:r>
              <a:rPr lang="en-GB" sz="2000" dirty="0"/>
              <a:t>Destination(s) – include all</a:t>
            </a:r>
          </a:p>
          <a:p>
            <a:pPr>
              <a:buFontTx/>
              <a:buChar char="-"/>
            </a:pPr>
            <a:r>
              <a:rPr lang="en-GB" sz="2000" dirty="0"/>
              <a:t>Purpose of trip</a:t>
            </a:r>
          </a:p>
          <a:p>
            <a:pPr>
              <a:buFontTx/>
              <a:buChar char="-"/>
            </a:pPr>
            <a:r>
              <a:rPr lang="en-GB" sz="2000" dirty="0"/>
              <a:t>Type of destination</a:t>
            </a:r>
          </a:p>
          <a:p>
            <a:pPr>
              <a:buFontTx/>
              <a:buChar char="-"/>
            </a:pPr>
            <a:r>
              <a:rPr lang="en-GB" sz="2000" dirty="0"/>
              <a:t>Accommodation</a:t>
            </a:r>
          </a:p>
          <a:p>
            <a:pPr>
              <a:buFontTx/>
              <a:buChar char="-"/>
            </a:pPr>
            <a:r>
              <a:rPr lang="en-GB" sz="2000" dirty="0"/>
              <a:t>Length of stay in each destination</a:t>
            </a:r>
          </a:p>
          <a:p>
            <a:pPr>
              <a:buFontTx/>
              <a:buChar char="-"/>
            </a:pPr>
            <a:r>
              <a:rPr lang="en-GB" sz="2000" dirty="0"/>
              <a:t>Activities during travel</a:t>
            </a:r>
          </a:p>
          <a:p>
            <a:pPr>
              <a:buFontTx/>
              <a:buChar char="-"/>
            </a:pPr>
            <a:r>
              <a:rPr lang="en-GB" sz="2000" dirty="0"/>
              <a:t>Travel health advice</a:t>
            </a:r>
          </a:p>
        </p:txBody>
      </p:sp>
    </p:spTree>
    <p:extLst>
      <p:ext uri="{BB962C8B-B14F-4D97-AF65-F5344CB8AC3E}">
        <p14:creationId xmlns:p14="http://schemas.microsoft.com/office/powerpoint/2010/main" val="130535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C49D-38E1-BCF6-D1EC-5F3F4AEC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Travel Health Risk Assessment</a:t>
            </a:r>
            <a:br>
              <a:rPr lang="en-GB" dirty="0"/>
            </a:br>
            <a:r>
              <a:rPr lang="en-GB" dirty="0"/>
              <a:t>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F1805-DCC7-2087-B21A-ECC370B2C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err="1"/>
              <a:t>TravelHealthPro</a:t>
            </a:r>
            <a:r>
              <a:rPr lang="en-GB" b="1" dirty="0"/>
              <a:t> website</a:t>
            </a:r>
          </a:p>
          <a:p>
            <a:endParaRPr lang="en-GB" dirty="0"/>
          </a:p>
          <a:p>
            <a:r>
              <a:rPr lang="en-GB" dirty="0"/>
              <a:t>Up to date information</a:t>
            </a:r>
          </a:p>
          <a:p>
            <a:r>
              <a:rPr lang="en-GB" dirty="0"/>
              <a:t>Country information</a:t>
            </a:r>
          </a:p>
          <a:p>
            <a:r>
              <a:rPr lang="en-GB" dirty="0"/>
              <a:t>Factsheets and resources</a:t>
            </a:r>
          </a:p>
          <a:p>
            <a:r>
              <a:rPr lang="en-GB" dirty="0"/>
              <a:t>Advice line for health professionals to specialist nurse advisor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817600-C241-1AA5-E7D6-73E4B3E57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Recommendations:</a:t>
            </a:r>
          </a:p>
          <a:p>
            <a:pPr marL="0" indent="0">
              <a:buNone/>
            </a:pPr>
            <a:endParaRPr lang="en-GB" b="1" dirty="0"/>
          </a:p>
          <a:p>
            <a:r>
              <a:rPr lang="en-GB" dirty="0"/>
              <a:t>Vaccines</a:t>
            </a:r>
          </a:p>
          <a:p>
            <a:r>
              <a:rPr lang="en-GB" dirty="0"/>
              <a:t>Malaria prophylaxis</a:t>
            </a:r>
          </a:p>
          <a:p>
            <a:r>
              <a:rPr lang="en-GB" dirty="0"/>
              <a:t>Travel health advice</a:t>
            </a:r>
          </a:p>
          <a:p>
            <a:pPr lvl="1"/>
            <a:r>
              <a:rPr lang="en-GB" dirty="0"/>
              <a:t>Disease risks </a:t>
            </a:r>
          </a:p>
          <a:p>
            <a:pPr lvl="1"/>
            <a:r>
              <a:rPr lang="en-GB" dirty="0"/>
              <a:t>Food and water hygiene</a:t>
            </a:r>
          </a:p>
          <a:p>
            <a:pPr lvl="1"/>
            <a:r>
              <a:rPr lang="en-GB" dirty="0"/>
              <a:t>Medicines and travel</a:t>
            </a:r>
          </a:p>
          <a:p>
            <a:pPr lvl="1"/>
            <a:r>
              <a:rPr lang="en-GB" dirty="0"/>
              <a:t>Sun protection</a:t>
            </a:r>
          </a:p>
          <a:p>
            <a:pPr lvl="1"/>
            <a:r>
              <a:rPr lang="en-GB" dirty="0"/>
              <a:t>Travel insurance </a:t>
            </a:r>
          </a:p>
          <a:p>
            <a:pPr lvl="1"/>
            <a:r>
              <a:rPr lang="en-GB" dirty="0"/>
              <a:t>Personal safety</a:t>
            </a:r>
          </a:p>
          <a:p>
            <a:pPr lvl="1"/>
            <a:r>
              <a:rPr lang="en-GB" dirty="0"/>
              <a:t>Risks posed by environment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409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medical record form with text&#10;&#10;AI-generated content may be incorrect.">
            <a:extLst>
              <a:ext uri="{FF2B5EF4-FFF2-40B4-BE49-F238E27FC236}">
                <a16:creationId xmlns:a16="http://schemas.microsoft.com/office/drawing/2014/main" id="{7B7C7259-D02F-3E89-9CE2-5A043D244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5" y="643467"/>
            <a:ext cx="7846569" cy="5571065"/>
          </a:xfrm>
          <a:prstGeom prst="rect">
            <a:avLst/>
          </a:prstGeom>
          <a:ln>
            <a:noFill/>
          </a:ln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6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806</TotalTime>
  <Words>522</Words>
  <Application>Microsoft Office PowerPoint</Application>
  <PresentationFormat>Widescreen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Wingdings</vt:lpstr>
      <vt:lpstr>office theme</vt:lpstr>
      <vt:lpstr>TRAVEL HEALTH SERVICE TRAINING 30/09/2025</vt:lpstr>
      <vt:lpstr>Aims and Objectives</vt:lpstr>
      <vt:lpstr>Travel Health </vt:lpstr>
      <vt:lpstr>NHS Highland  Travel Health Service Overview</vt:lpstr>
      <vt:lpstr>NHS Highland Travel Health Sites</vt:lpstr>
      <vt:lpstr>NHS Highland Travel Health Service</vt:lpstr>
      <vt:lpstr>Travel Health Risk Assessment Considerations</vt:lpstr>
      <vt:lpstr>Travel Health Risk Assessment Outcome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Berry (NHS Highland)</dc:creator>
  <cp:lastModifiedBy>Nicola Berry (NHS Highland)</cp:lastModifiedBy>
  <cp:revision>13</cp:revision>
  <dcterms:created xsi:type="dcterms:W3CDTF">2013-07-15T20:26:40Z</dcterms:created>
  <dcterms:modified xsi:type="dcterms:W3CDTF">2025-10-07T15:06:59Z</dcterms:modified>
</cp:coreProperties>
</file>