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1" r:id="rId3"/>
    <p:sldId id="262" r:id="rId4"/>
    <p:sldId id="272" r:id="rId5"/>
    <p:sldId id="263" r:id="rId6"/>
    <p:sldId id="265" r:id="rId7"/>
    <p:sldId id="270" r:id="rId8"/>
    <p:sldId id="264" r:id="rId9"/>
    <p:sldId id="271" r:id="rId10"/>
    <p:sldId id="26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6" autoAdjust="0"/>
    <p:restoredTop sz="72209" autoAdjust="0"/>
  </p:normalViewPr>
  <p:slideViewPr>
    <p:cSldViewPr snapToGrid="0">
      <p:cViewPr varScale="1">
        <p:scale>
          <a:sx n="58" d="100"/>
          <a:sy n="58" d="100"/>
        </p:scale>
        <p:origin x="98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datasanfs\Department\Clinical\Health%20Promotion\Stop%20Smoking%20Service%20-%20Smoking%20Reports\PHARMACY%20SECTION\TRAINING\SSCQ%202022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Charts!$C$1</c:f>
              <c:strCache>
                <c:ptCount val="1"/>
                <c:pt idx="0">
                  <c:v>Yes
(%)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C54-44A1-BB74-165453A065E7}"/>
              </c:ext>
            </c:extLst>
          </c:dPt>
          <c:dPt>
            <c:idx val="22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C54-44A1-BB74-165453A065E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Charts!$B$2:$B$33</c:f>
              <c:strCache>
                <c:ptCount val="32"/>
                <c:pt idx="0">
                  <c:v>Dundee City</c:v>
                </c:pt>
                <c:pt idx="1">
                  <c:v>North Lanarkshire</c:v>
                </c:pt>
                <c:pt idx="2">
                  <c:v>Moray</c:v>
                </c:pt>
                <c:pt idx="3">
                  <c:v>Clackmannanshire</c:v>
                </c:pt>
                <c:pt idx="4">
                  <c:v>Fife</c:v>
                </c:pt>
                <c:pt idx="5">
                  <c:v>Shetland Islands</c:v>
                </c:pt>
                <c:pt idx="6">
                  <c:v>Angus</c:v>
                </c:pt>
                <c:pt idx="7">
                  <c:v>North Ayrshire</c:v>
                </c:pt>
                <c:pt idx="8">
                  <c:v>Renfrewshire</c:v>
                </c:pt>
                <c:pt idx="9">
                  <c:v>West Dunbartonshire</c:v>
                </c:pt>
                <c:pt idx="10">
                  <c:v>Scottish Borders</c:v>
                </c:pt>
                <c:pt idx="11">
                  <c:v>Midlothian</c:v>
                </c:pt>
                <c:pt idx="12">
                  <c:v>West Lothian</c:v>
                </c:pt>
                <c:pt idx="13">
                  <c:v>Highland</c:v>
                </c:pt>
                <c:pt idx="14">
                  <c:v>Dumfries &amp; Galloway</c:v>
                </c:pt>
                <c:pt idx="15">
                  <c:v>Aberdeen City</c:v>
                </c:pt>
                <c:pt idx="16">
                  <c:v>Glasgow City</c:v>
                </c:pt>
                <c:pt idx="17">
                  <c:v>Inverclyde</c:v>
                </c:pt>
                <c:pt idx="18">
                  <c:v>Orkney Islands</c:v>
                </c:pt>
                <c:pt idx="19">
                  <c:v>East Ayrshire</c:v>
                </c:pt>
                <c:pt idx="20">
                  <c:v>Perth &amp; Kinross</c:v>
                </c:pt>
                <c:pt idx="21">
                  <c:v>Na h-Eileanan Siar</c:v>
                </c:pt>
                <c:pt idx="22">
                  <c:v>South Lanarkshire</c:v>
                </c:pt>
                <c:pt idx="23">
                  <c:v>Argyll &amp; Bute</c:v>
                </c:pt>
                <c:pt idx="24">
                  <c:v>Edinburgh, City of</c:v>
                </c:pt>
                <c:pt idx="25">
                  <c:v>Aberdeenshire</c:v>
                </c:pt>
                <c:pt idx="26">
                  <c:v>Falkirk</c:v>
                </c:pt>
                <c:pt idx="27">
                  <c:v>South Ayrshire</c:v>
                </c:pt>
                <c:pt idx="28">
                  <c:v>Stirling</c:v>
                </c:pt>
                <c:pt idx="29">
                  <c:v>East Dunbartonshire</c:v>
                </c:pt>
                <c:pt idx="30">
                  <c:v>East Lothian</c:v>
                </c:pt>
                <c:pt idx="31">
                  <c:v>East Renfrewshire</c:v>
                </c:pt>
              </c:strCache>
            </c:strRef>
          </c:cat>
          <c:val>
            <c:numRef>
              <c:f>Charts!$C$2:$C$33</c:f>
              <c:numCache>
                <c:formatCode>0.0%</c:formatCode>
                <c:ptCount val="32"/>
                <c:pt idx="0">
                  <c:v>0.218</c:v>
                </c:pt>
                <c:pt idx="1">
                  <c:v>0.17600000000000002</c:v>
                </c:pt>
                <c:pt idx="2">
                  <c:v>0.17</c:v>
                </c:pt>
                <c:pt idx="3">
                  <c:v>0.16800000000000001</c:v>
                </c:pt>
                <c:pt idx="4">
                  <c:v>0.16600000000000001</c:v>
                </c:pt>
                <c:pt idx="5">
                  <c:v>0.16600000000000001</c:v>
                </c:pt>
                <c:pt idx="6">
                  <c:v>0.16500000000000001</c:v>
                </c:pt>
                <c:pt idx="7">
                  <c:v>0.161</c:v>
                </c:pt>
                <c:pt idx="8">
                  <c:v>0.158</c:v>
                </c:pt>
                <c:pt idx="9">
                  <c:v>0.157</c:v>
                </c:pt>
                <c:pt idx="10">
                  <c:v>0.152</c:v>
                </c:pt>
                <c:pt idx="11">
                  <c:v>0.151</c:v>
                </c:pt>
                <c:pt idx="12">
                  <c:v>0.14899999999999999</c:v>
                </c:pt>
                <c:pt idx="13">
                  <c:v>0.14800000000000002</c:v>
                </c:pt>
                <c:pt idx="14">
                  <c:v>0.14099999999999999</c:v>
                </c:pt>
                <c:pt idx="15">
                  <c:v>0.13900000000000001</c:v>
                </c:pt>
                <c:pt idx="16">
                  <c:v>0.13900000000000001</c:v>
                </c:pt>
                <c:pt idx="17">
                  <c:v>0.13800000000000001</c:v>
                </c:pt>
                <c:pt idx="18">
                  <c:v>0.13800000000000001</c:v>
                </c:pt>
                <c:pt idx="19">
                  <c:v>0.13400000000000001</c:v>
                </c:pt>
                <c:pt idx="20">
                  <c:v>0.13200000000000001</c:v>
                </c:pt>
                <c:pt idx="21">
                  <c:v>0.129</c:v>
                </c:pt>
                <c:pt idx="22">
                  <c:v>0.127</c:v>
                </c:pt>
                <c:pt idx="23">
                  <c:v>0.124</c:v>
                </c:pt>
                <c:pt idx="24">
                  <c:v>0.114</c:v>
                </c:pt>
                <c:pt idx="25">
                  <c:v>0.113</c:v>
                </c:pt>
                <c:pt idx="26">
                  <c:v>0.105</c:v>
                </c:pt>
                <c:pt idx="27">
                  <c:v>0.10400000000000001</c:v>
                </c:pt>
                <c:pt idx="28">
                  <c:v>0.09</c:v>
                </c:pt>
                <c:pt idx="29">
                  <c:v>0.08</c:v>
                </c:pt>
                <c:pt idx="30">
                  <c:v>7.9000000000000001E-2</c:v>
                </c:pt>
                <c:pt idx="31">
                  <c:v>5.2999999999999999E-2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54-44A1-BB74-165453A065E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42403472"/>
        <c:axId val="142404304"/>
      </c:barChart>
      <c:catAx>
        <c:axId val="1424034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Source: Scottish Survey</a:t>
                </a:r>
                <a:r>
                  <a:rPr lang="en-GB" baseline="0"/>
                  <a:t>s Core Questions (SSCQ) 2022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8.4996903948886208E-3"/>
              <c:y val="0.958366148921441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404304"/>
        <c:crosses val="autoZero"/>
        <c:auto val="1"/>
        <c:lblAlgn val="ctr"/>
        <c:lblOffset val="100"/>
        <c:noMultiLvlLbl val="0"/>
      </c:catAx>
      <c:valAx>
        <c:axId val="142404304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42403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0.04917</cdr:x>
      <cdr:y>0.02611</cdr:y>
    </cdr:from>
    <cdr:to>
      <cdr:x>0.95083</cdr:x>
      <cdr:y>0.10341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09558" y="156155"/>
          <a:ext cx="9344084" cy="4623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 rtl="0">
            <a:defRPr b="0" i="0" u="none" strike="noStrike" kern="1200" baseline="0">
              <a:solidFill>
                <a:sysClr val="windowText" lastClr="000000">
                  <a:lumMod val="65000"/>
                  <a:lumOff val="35000"/>
                </a:sysClr>
              </a:solidFill>
              <a:effectLst/>
              <a:latin typeface="+mn-lt"/>
              <a:ea typeface="+mn-ea"/>
              <a:cs typeface="+mn-cs"/>
            </a:defRPr>
          </a:pPr>
          <a:r>
            <a:rPr lang="en-US" sz="2000" dirty="0">
              <a:solidFill>
                <a:schemeClr val="tx1"/>
              </a:solidFill>
            </a:rPr>
            <a:t>Smoking prevalence among adults (aged 16</a:t>
          </a:r>
          <a:r>
            <a:rPr lang="en-US" sz="2000" baseline="0" dirty="0">
              <a:solidFill>
                <a:schemeClr val="tx1"/>
              </a:solidFill>
            </a:rPr>
            <a:t> years and over) in Scotland, by local authority, 2022</a:t>
          </a:r>
          <a:endParaRPr lang="en-US" sz="2000" dirty="0">
            <a:solidFill>
              <a:schemeClr val="tx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97FA97-2696-4677-8DB6-E7DD698F20E5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8A798-1DDC-46FB-965E-343FF9D340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442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images/search?view=detailV2&amp;ccid=Lxu0BLW5&amp;id=9CF99D15D9CCADB523CC479212965443F6E326DD&amp;thid=OIP.Lxu0BLW5vsL4yD3cZG3ZRgHaEG&amp;mediaurl=https%3a%2f%2fmedia.istockphoto.com%2fvectors%2fpassive-smoking-concept-second-hand-smoking-involuntary-smoking-vector-id841813718%3fk%3d6%26m%3d841813718%26s%3d170667a%26w%3d0%26h%3dCcLp_ncyeCRfwLVivkBDrTImZLohvOAPlS0ZzJR8GpQ%3d&amp;cdnurl=https%3a%2f%2fth.bing.com%2fth%2fid%2fR.2f1bb404b5b9bec2f8c83ddc646dd946%3frik%3d3Sbj9kNUlhKSRw%26pid%3dImgRaw%26r%3d0%26sres%3d1%26sresct%3d1%26srh%3d721%26srw%3d1300&amp;exph=309&amp;expw=557&amp;q=secondhand+smoke+clipart&amp;simid=607986023501471206&amp;FORM=IRPRST&amp;ck=10013CE70E30199B00833F2A56A5265D&amp;selectedIndex=1&amp;itb=0&amp;ajaxhist=0&amp;ajaxserp=0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images/search?view=detailV2&amp;ccid=u4SM3eMY&amp;id=6B4B9623561090E39E17B94E35CA9FD0AC902689&amp;thid=OIP.u4SM3eMYzSvR3cubp5GiSgHaHa&amp;mediaurl=https%3a%2f%2fpng.pngtree.com%2fpng-clipart%2f20220307%2foriginal%2fpngtree-smoke-vape-cigarette-vector-ilustration-png-image_7422814.png&amp;cdnurl=https%3a%2f%2fth.bing.com%2fth%2fid%2fR.bb848cdde318cd2bd1ddcb9ba791a24a%3frik%3diSaQrNCfyjVOuQ%26pid%3dImgRaw%26r%3d0&amp;exph=1200&amp;expw=1200&amp;q=vape+clip+art&amp;simid=608033689095641568&amp;FORM=IRPRST&amp;ck=B7B6BA050C50DAFE189CF0E94BB6307D&amp;selectedIndex=0&amp;itb=1&amp;idpp=overlayview&amp;ajaxhist=0&amp;ajaxserp=0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A798-1DDC-46FB-965E-343FF9D3404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66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Reference:</a:t>
            </a:r>
            <a:r>
              <a:rPr lang="en-GB" baseline="0" dirty="0"/>
              <a:t> Scottish Survey Core Questions, 2022 – this is the most up to date information. </a:t>
            </a:r>
          </a:p>
          <a:p>
            <a:r>
              <a:rPr lang="en-GB" baseline="0" dirty="0"/>
              <a:t>Graph: Scottish </a:t>
            </a:r>
            <a:r>
              <a:rPr lang="en-GB" baseline="0" dirty="0" err="1"/>
              <a:t>Survery</a:t>
            </a:r>
            <a:r>
              <a:rPr lang="en-GB" baseline="0" dirty="0"/>
              <a:t> Core Questions (SSCQ) 2022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A798-1DDC-46FB-965E-343FF9D3404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935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Reference:</a:t>
            </a:r>
            <a:r>
              <a:rPr lang="en-GB" baseline="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Words: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“Smoking.”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BBC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Bitesize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www.bbc.co.uk/bitesize/articles/zb62jsg#zqq3vwx.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A798-1DDC-46FB-965E-343FF9D3404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88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Reference:</a:t>
            </a:r>
            <a:r>
              <a:rPr lang="en-GB" baseline="0" dirty="0"/>
              <a:t> </a:t>
            </a:r>
          </a:p>
          <a:p>
            <a:r>
              <a:rPr lang="en-GB" baseline="0" dirty="0"/>
              <a:t>Picture: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 Health England (2016). 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 matters: Tobacco Standard Packs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[online] gov.uk. Available at: https://www.gov.uk/government/publications/health-matters-tobacco-standard-packs/health-matters-tobacco-standard-packs.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‌</a:t>
            </a:r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A798-1DDC-46FB-965E-343FF9D3404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710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Reference:</a:t>
            </a:r>
            <a:r>
              <a:rPr lang="en-GB" baseline="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Words: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Tyler, Mara. “Tobacco and Nicotine Addiction.”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Healthline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Healthline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Media, 3 July 2014, www.healthline.com/health/addiction/tobacco#symptoms.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CDC. “7 Common Withdrawal Symptoms | Quit Smoking | Tips from Former Smokers | CDC.”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Www.cdc.gov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9 July 2021, www.cdc.gov/tobacco/campaign/tips/quit-smoking/7-common-withdrawal-symptoms/index.html.</a:t>
            </a: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Picture: </a:t>
            </a:r>
            <a:r>
              <a:rPr lang="en-GB" sz="1200" dirty="0"/>
              <a:t>"Mind over matter - why quitting smoking could improve your mental ...." </a:t>
            </a:r>
            <a:r>
              <a:rPr lang="en-GB" sz="1200" dirty="0" err="1"/>
              <a:t>N.p</a:t>
            </a:r>
            <a:r>
              <a:rPr lang="en-GB" sz="1200" dirty="0"/>
              <a:t>., </a:t>
            </a:r>
            <a:r>
              <a:rPr lang="en-GB" sz="1200" dirty="0" err="1"/>
              <a:t>n.d.</a:t>
            </a:r>
            <a:r>
              <a:rPr lang="en-GB" sz="1200" dirty="0"/>
              <a:t> Web. 2 Apr. 2024 &lt;https://ash.wales/mind-over-matter-why-quitting-smoking-could-improve-your-mental-health&gt;.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A798-1DDC-46FB-965E-343FF9D3404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824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Reference:</a:t>
            </a:r>
            <a:r>
              <a:rPr lang="en-GB" baseline="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Words: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https://www.facebook.com/WebMD. “What Happens to Your Body When You Quit Smoking?”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WebMD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WebMD, 23 Aug. 2016, www.webmd.com/smoking-cessation/what-happens-body-quit-smoking.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A798-1DDC-46FB-965E-343FF9D3404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821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Reference: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Words: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“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Secondhand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Smoke.”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Pediatric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Patient Education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 Jan. 2021, https://doi.org/10.1542/peo_document394.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Former Smokers: What’s Your Risk for Lung Cancer?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2013, www.hopkinsmedicine.org/health/conditions-and-diseases/lung-cancer/former-smoker-whats-your-risk-for-lung-cancer.</a:t>
            </a:r>
            <a:endParaRPr lang="en-GB" dirty="0"/>
          </a:p>
          <a:p>
            <a:r>
              <a:rPr lang="en-GB" dirty="0"/>
              <a:t>Picture: </a:t>
            </a:r>
            <a:r>
              <a:rPr lang="en-GB" dirty="0" err="1">
                <a:hlinkClick r:id="rId3"/>
              </a:rPr>
              <a:t>secondhand</a:t>
            </a:r>
            <a:r>
              <a:rPr lang="en-GB" dirty="0">
                <a:hlinkClick r:id="rId3"/>
              </a:rPr>
              <a:t> smoke clipart - Search Images (bing.com)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A798-1DDC-46FB-965E-343FF9D3404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112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Reference:</a:t>
            </a:r>
            <a:r>
              <a:rPr lang="en-GB" baseline="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Words: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---. “Using E-Cigarettes to Stop Smoking - Quit Smoking.”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29 Mar. 2022, www.nhs.uk/live-well/quit-smoking/using-e-cigarettes-to-stop-smoking/.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of Vapes (E-Cigarettes) among Young People in Great Britain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“The Environmental Impact of Single-Use Vapes.”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Www.zerowastescotland.org.uk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30 June 2023, www.zerowastescotland.org.uk/resources/environmental-impact-single-use-e-cigarettes.</a:t>
            </a:r>
          </a:p>
          <a:p>
            <a:endParaRPr lang="en-GB" baseline="0" dirty="0"/>
          </a:p>
          <a:p>
            <a:r>
              <a:rPr lang="en-GB" baseline="0" dirty="0"/>
              <a:t>Picture: </a:t>
            </a:r>
            <a:r>
              <a:rPr lang="en-GB" dirty="0" err="1">
                <a:hlinkClick r:id="rId3"/>
              </a:rPr>
              <a:t>Pivape</a:t>
            </a:r>
            <a:r>
              <a:rPr lang="en-GB" dirty="0">
                <a:hlinkClick r:id="rId3"/>
              </a:rPr>
              <a:t> clip art - Search Images (bing.com)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2EBAE-30E0-41E4-A546-8D8CB8472CD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49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7E56F-FF40-41D1-83F3-690A57E2920C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6C14B-9DFD-4CA5-81C1-88992EF5B7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427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7E56F-FF40-41D1-83F3-690A57E2920C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6C14B-9DFD-4CA5-81C1-88992EF5B7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828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7E56F-FF40-41D1-83F3-690A57E2920C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6C14B-9DFD-4CA5-81C1-88992EF5B7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842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7E56F-FF40-41D1-83F3-690A57E2920C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6C14B-9DFD-4CA5-81C1-88992EF5B7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520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7E56F-FF40-41D1-83F3-690A57E2920C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6C14B-9DFD-4CA5-81C1-88992EF5B7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184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7E56F-FF40-41D1-83F3-690A57E2920C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6C14B-9DFD-4CA5-81C1-88992EF5B7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652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7E56F-FF40-41D1-83F3-690A57E2920C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6C14B-9DFD-4CA5-81C1-88992EF5B7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645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7E56F-FF40-41D1-83F3-690A57E2920C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6C14B-9DFD-4CA5-81C1-88992EF5B7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77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7E56F-FF40-41D1-83F3-690A57E2920C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6C14B-9DFD-4CA5-81C1-88992EF5B7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522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7E56F-FF40-41D1-83F3-690A57E2920C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6C14B-9DFD-4CA5-81C1-88992EF5B7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4625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7E56F-FF40-41D1-83F3-690A57E2920C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6C14B-9DFD-4CA5-81C1-88992EF5B7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302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7E56F-FF40-41D1-83F3-690A57E2920C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6C14B-9DFD-4CA5-81C1-88992EF5B7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137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hyperlink" Target="https://www.bing.com/images/search?view=detailV2&amp;ccid=qRxZdwWY&amp;id=77CBE7F4E54B2DD48F19EEE5C91221BB095F8B86&amp;thid=OIP.qRxZdwWYbT5ysxY88qgZMwHaHa&amp;mediaurl=http://www.forgeaheadvolunteers.org/uploads/163_nhs_lanarkshire_m.jpg&amp;exph=400&amp;expw=400&amp;q=NHS+LANARKSHIRE&amp;simid=608028867382084797&amp;selectedIndex=1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s://www.bing.com/images/search?view=detailV2&amp;ccid=qRxZdwWY&amp;id=77CBE7F4E54B2DD48F19EEE5C91221BB095F8B86&amp;thid=OIP.qRxZdwWYbT5ysxY88qgZMwHaHa&amp;mediaurl=http://www.forgeaheadvolunteers.org/uploads/163_nhs_lanarkshire_m.jpg&amp;exph=400&amp;expw=400&amp;q=NHS+LANARKSHIRE&amp;simid=608028867382084797&amp;selectedIndex=1" TargetMode="External"/><Relationship Id="rId5" Type="http://schemas.openxmlformats.org/officeDocument/2006/relationships/image" Target="../media/image4.png"/><Relationship Id="rId4" Type="http://schemas.openxmlformats.org/officeDocument/2006/relationships/hyperlink" Target="mailto:pharmacytobaccocontrol@lanarkshire.scot.nhs.uk" TargetMode="Externa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media9.m4a"/><Relationship Id="rId7" Type="http://schemas.openxmlformats.org/officeDocument/2006/relationships/image" Target="../media/image12.png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85044" y="3525485"/>
            <a:ext cx="4008582" cy="680691"/>
          </a:xfrm>
        </p:spPr>
        <p:txBody>
          <a:bodyPr>
            <a:normAutofit fontScale="90000"/>
          </a:bodyPr>
          <a:lstStyle/>
          <a:p>
            <a:r>
              <a:rPr lang="en-GB" sz="4400" b="1" i="1" dirty="0"/>
              <a:t/>
            </a:r>
            <a:br>
              <a:rPr lang="en-GB" sz="4400" b="1" i="1" dirty="0"/>
            </a:br>
            <a:r>
              <a:rPr lang="en-GB" sz="4400" b="1" i="1" dirty="0"/>
              <a:t/>
            </a:r>
            <a:br>
              <a:rPr lang="en-GB" sz="4400" b="1" i="1" dirty="0"/>
            </a:br>
            <a:r>
              <a:rPr lang="en-GB" sz="4400" b="1" i="1" dirty="0"/>
              <a:t>About Smoking </a:t>
            </a:r>
          </a:p>
        </p:txBody>
      </p:sp>
      <p:pic>
        <p:nvPicPr>
          <p:cNvPr id="4" name="Picture 3" descr="Image result for NHS LANARKSHIRE">
            <a:hlinkClick r:id="rId4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97" y="4408080"/>
            <a:ext cx="2592648" cy="201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464" y="4408080"/>
            <a:ext cx="2025072" cy="20164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744221" y="1771159"/>
            <a:ext cx="8090228" cy="1754326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n-GB" sz="5400" b="1" dirty="0"/>
              <a:t>Quit Your Way Training </a:t>
            </a:r>
            <a:br>
              <a:rPr lang="en-GB" sz="5400" b="1" dirty="0"/>
            </a:br>
            <a:r>
              <a:rPr lang="en-GB" sz="5400" b="1" dirty="0"/>
              <a:t>For Community Pharmacies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9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35"/>
    </mc:Choice>
    <mc:Fallback xmlns="">
      <p:transition spd="slow" advTm="14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Thanks for listening!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19974"/>
            <a:ext cx="10515600" cy="34142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000" dirty="0"/>
              <a:t>Remember to </a:t>
            </a:r>
            <a:r>
              <a:rPr lang="en-GB" sz="3000" dirty="0" smtClean="0"/>
              <a:t>continue your learning to </a:t>
            </a:r>
            <a:r>
              <a:rPr lang="en-GB" sz="3000" dirty="0"/>
              <a:t>benefit not only yourself with knowledge but to keep the pledge of Quit Your Way and help support clients on their journey.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We are here to help! You can get in touch with the Pharmacy Support Team on the following: </a:t>
            </a:r>
          </a:p>
          <a:p>
            <a:r>
              <a:rPr lang="en-GB" sz="2000" dirty="0"/>
              <a:t>Helpdesk Telephone: </a:t>
            </a:r>
            <a:r>
              <a:rPr lang="en-GB" sz="2000" b="1" dirty="0"/>
              <a:t>01698 754 888 </a:t>
            </a:r>
            <a:r>
              <a:rPr lang="en-GB" sz="2000" i="1" dirty="0"/>
              <a:t>(Monday – Friday 9-5pm)</a:t>
            </a:r>
          </a:p>
          <a:p>
            <a:r>
              <a:rPr lang="en-GB" sz="2000" dirty="0"/>
              <a:t>Email: </a:t>
            </a:r>
            <a:r>
              <a:rPr lang="en-GB" sz="2000" b="1" dirty="0">
                <a:hlinkClick r:id="rId4"/>
              </a:rPr>
              <a:t>pharmacytobaccocontrol@lanarkshire.scot.nhs.uk</a:t>
            </a:r>
            <a:endParaRPr lang="en-GB" sz="2000" b="1" dirty="0"/>
          </a:p>
        </p:txBody>
      </p:sp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955" y="23134"/>
            <a:ext cx="837045" cy="919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mage result for NHS LANARKSHIRE">
            <a:hlinkClick r:id="rId6"/>
          </p:cNvPr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75" b="96875" l="3057" r="97817">
                        <a14:foregroundMark x1="50218" y1="21250" x2="50218" y2="21250"/>
                        <a14:foregroundMark x1="71616" y1="11250" x2="71616" y2="11250"/>
                        <a14:foregroundMark x1="64192" y1="63750" x2="64192" y2="63750"/>
                        <a14:foregroundMark x1="68122" y1="58125" x2="68122" y2="58125"/>
                        <a14:foregroundMark x1="76856" y1="60625" x2="76856" y2="60625"/>
                        <a14:foregroundMark x1="24454" y1="59375" x2="24454" y2="59375"/>
                        <a14:foregroundMark x1="7424" y1="82500" x2="7424" y2="82500"/>
                        <a14:foregroundMark x1="20524" y1="84375" x2="20524" y2="84375"/>
                        <a14:foregroundMark x1="25764" y1="84375" x2="25764" y2="84375"/>
                        <a14:foregroundMark x1="36681" y1="85625" x2="36681" y2="85625"/>
                        <a14:foregroundMark x1="44978" y1="89375" x2="44978" y2="89375"/>
                        <a14:foregroundMark x1="51965" y1="83750" x2="51965" y2="83750"/>
                        <a14:foregroundMark x1="60262" y1="86250" x2="60262" y2="86250"/>
                        <a14:foregroundMark x1="66812" y1="84375" x2="66812" y2="84375"/>
                        <a14:foregroundMark x1="79039" y1="81875" x2="79039" y2="81875"/>
                        <a14:foregroundMark x1="79039" y1="80000" x2="79039" y2="80000"/>
                        <a14:foregroundMark x1="81223" y1="89375" x2="81223" y2="89375"/>
                        <a14:foregroundMark x1="90830" y1="88125" x2="90830" y2="88125"/>
                        <a14:foregroundMark x1="35808" y1="60000" x2="35808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709" y="5227782"/>
            <a:ext cx="2004291" cy="1630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9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76"/>
    </mc:Choice>
    <mc:Fallback xmlns="">
      <p:transition spd="slow" advTm="18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Background Information: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5997"/>
            <a:ext cx="10515600" cy="5003768"/>
          </a:xfrm>
        </p:spPr>
        <p:txBody>
          <a:bodyPr>
            <a:normAutofit/>
          </a:bodyPr>
          <a:lstStyle/>
          <a:p>
            <a:pPr lvl="0"/>
            <a:r>
              <a:rPr lang="en-GB" sz="2000" dirty="0"/>
              <a:t>The Scottish Government set the target of reducing smoking prevalence in Scotland to 5% by 2034. </a:t>
            </a:r>
          </a:p>
          <a:p>
            <a:pPr lvl="0"/>
            <a:r>
              <a:rPr lang="en-GB" sz="2000" b="1" dirty="0"/>
              <a:t>Priority groups include: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Smoking contributes to and increase poverty: smoking is a cause of childhood and adult poverty in the UK.</a:t>
            </a:r>
          </a:p>
          <a:p>
            <a:pPr>
              <a:buFont typeface="Calibri" panose="020F0502020204030204" pitchFamily="34" charset="0"/>
              <a:buChar char="˃"/>
            </a:pPr>
            <a:r>
              <a:rPr lang="en-GB" sz="1500" i="1" dirty="0"/>
              <a:t> example: 20 cigarettes a day at </a:t>
            </a:r>
            <a:r>
              <a:rPr lang="en-GB" sz="1500" b="1" i="1" dirty="0"/>
              <a:t>£12.67 </a:t>
            </a:r>
            <a:r>
              <a:rPr lang="en-GB" sz="1500" i="1" dirty="0"/>
              <a:t>per packet of </a:t>
            </a:r>
            <a:r>
              <a:rPr lang="en-GB" sz="1500" i="1" dirty="0" err="1"/>
              <a:t>prerolled</a:t>
            </a:r>
            <a:r>
              <a:rPr lang="en-GB" sz="1500" i="1" dirty="0"/>
              <a:t> cigarettes, cost around </a:t>
            </a:r>
            <a:r>
              <a:rPr lang="en-GB" sz="1500" b="1" i="1" dirty="0"/>
              <a:t>£4618 a year</a:t>
            </a:r>
            <a:r>
              <a:rPr lang="en-GB" sz="1500" i="1" dirty="0"/>
              <a:t>.</a:t>
            </a:r>
          </a:p>
          <a:p>
            <a:r>
              <a:rPr lang="en-GB" sz="2000" dirty="0"/>
              <a:t>Stopping smoking is associated with improvements in depression, anxiety, stress – meaning a better quality of life. It has been proven to increase your health in the matter of days when you quit smoking.</a:t>
            </a:r>
          </a:p>
          <a:p>
            <a:pPr marL="0" indent="0">
              <a:buNone/>
            </a:pPr>
            <a:endParaRPr lang="en-GB" sz="2000" dirty="0"/>
          </a:p>
          <a:p>
            <a:endParaRPr lang="en-GB" sz="20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550897"/>
              </p:ext>
            </p:extLst>
          </p:nvPr>
        </p:nvGraphicFramePr>
        <p:xfrm>
          <a:off x="1107209" y="2579245"/>
          <a:ext cx="9977582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8791">
                  <a:extLst>
                    <a:ext uri="{9D8B030D-6E8A-4147-A177-3AD203B41FA5}">
                      <a16:colId xmlns:a16="http://schemas.microsoft.com/office/drawing/2014/main" val="2136981317"/>
                    </a:ext>
                  </a:extLst>
                </a:gridCol>
                <a:gridCol w="4988791">
                  <a:extLst>
                    <a:ext uri="{9D8B030D-6E8A-4147-A177-3AD203B41FA5}">
                      <a16:colId xmlns:a16="http://schemas.microsoft.com/office/drawing/2014/main" val="283379875"/>
                    </a:ext>
                  </a:extLst>
                </a:gridCol>
              </a:tblGrid>
              <a:tr h="1571548">
                <a:tc>
                  <a:txBody>
                    <a:bodyPr/>
                    <a:lstStyle/>
                    <a:p>
                      <a:pPr marL="171450" lvl="0" indent="-171450">
                        <a:buFont typeface="Calibri" panose="020F0502020204030204" pitchFamily="34" charset="0"/>
                        <a:buChar char="˃"/>
                      </a:pPr>
                      <a:r>
                        <a:rPr lang="en-GB" sz="1500" b="0" i="1" dirty="0">
                          <a:solidFill>
                            <a:schemeClr val="tx1"/>
                          </a:solidFill>
                        </a:rPr>
                        <a:t>Children and young people</a:t>
                      </a:r>
                    </a:p>
                    <a:p>
                      <a:pPr marL="171450" lvl="0" indent="-171450">
                        <a:buFont typeface="Calibri" panose="020F0502020204030204" pitchFamily="34" charset="0"/>
                        <a:buChar char="˃"/>
                      </a:pPr>
                      <a:r>
                        <a:rPr lang="en-GB" sz="1500" b="0" i="1" dirty="0">
                          <a:solidFill>
                            <a:schemeClr val="tx1"/>
                          </a:solidFill>
                        </a:rPr>
                        <a:t>Looked after Children (LAC)</a:t>
                      </a:r>
                    </a:p>
                    <a:p>
                      <a:pPr marL="171450" indent="-171450">
                        <a:buFont typeface="Calibri" panose="020F0502020204030204" pitchFamily="34" charset="0"/>
                        <a:buChar char="˃"/>
                      </a:pPr>
                      <a:r>
                        <a:rPr lang="en-GB" sz="1500" b="0" i="1" dirty="0">
                          <a:solidFill>
                            <a:schemeClr val="tx1"/>
                          </a:solidFill>
                        </a:rPr>
                        <a:t>Pregnant women and their families</a:t>
                      </a:r>
                    </a:p>
                    <a:p>
                      <a:pPr marL="171450" indent="-171450">
                        <a:buFont typeface="Calibri" panose="020F0502020204030204" pitchFamily="34" charset="0"/>
                        <a:buChar char="˃"/>
                      </a:pPr>
                      <a:r>
                        <a:rPr lang="en-GB" sz="1500" b="0" i="1" dirty="0">
                          <a:solidFill>
                            <a:schemeClr val="tx1"/>
                          </a:solidFill>
                        </a:rPr>
                        <a:t>Prisoners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Char char="˃"/>
                        <a:tabLst/>
                        <a:defRPr/>
                      </a:pPr>
                      <a:r>
                        <a:rPr kumimoji="0" lang="en-GB" sz="15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People living in deprived areas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Char char="˃"/>
                        <a:tabLst/>
                        <a:defRPr/>
                      </a:pPr>
                      <a:r>
                        <a:rPr kumimoji="0" lang="en-GB" sz="15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People with mental health illnesses </a:t>
                      </a:r>
                    </a:p>
                    <a:p>
                      <a:pPr marL="171450" indent="-171450">
                        <a:buFont typeface="Calibri" panose="020F0502020204030204" pitchFamily="34" charset="0"/>
                        <a:buChar char="˃"/>
                      </a:pPr>
                      <a:endParaRPr lang="en-GB" sz="15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Char char="˃"/>
                        <a:tabLst/>
                        <a:defRPr/>
                      </a:pPr>
                      <a:r>
                        <a:rPr kumimoji="0" lang="en-GB" sz="15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People with long term conditions and disabilities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Char char="˃"/>
                        <a:tabLst/>
                        <a:defRPr/>
                      </a:pPr>
                      <a:r>
                        <a:rPr kumimoji="0" lang="en-GB" sz="15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People who are unemployed/ low income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Char char="˃"/>
                        <a:tabLst/>
                        <a:defRPr/>
                      </a:pPr>
                      <a:r>
                        <a:rPr kumimoji="0" lang="en-GB" sz="15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People experiencing homelessness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Char char="˃"/>
                        <a:tabLst/>
                        <a:defRPr/>
                      </a:pPr>
                      <a:r>
                        <a:rPr kumimoji="0" lang="en-GB" sz="15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All smokers, on admission to hospital, with issues relating to respiratory, vascular and cardiac conditions, diabetes, mental ill health, pregnancy and cancer.</a:t>
                      </a:r>
                    </a:p>
                    <a:p>
                      <a:pPr marL="171450" indent="-171450">
                        <a:buFont typeface="Calibri" panose="020F0502020204030204" pitchFamily="34" charset="0"/>
                        <a:buChar char="˃"/>
                      </a:pPr>
                      <a:endParaRPr lang="en-GB" sz="15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760527"/>
                  </a:ext>
                </a:extLst>
              </a:tr>
            </a:tbl>
          </a:graphicData>
        </a:graphic>
      </p:graphicFrame>
      <p:pic>
        <p:nvPicPr>
          <p:cNvPr id="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955" y="23134"/>
            <a:ext cx="837045" cy="919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4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80"/>
    </mc:Choice>
    <mc:Fallback xmlns="">
      <p:transition spd="slow" advTm="74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2966351"/>
              </p:ext>
            </p:extLst>
          </p:nvPr>
        </p:nvGraphicFramePr>
        <p:xfrm>
          <a:off x="0" y="0"/>
          <a:ext cx="12191999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1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955" y="23134"/>
            <a:ext cx="837045" cy="9196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own Arrow 1"/>
          <p:cNvSpPr/>
          <p:nvPr/>
        </p:nvSpPr>
        <p:spPr>
          <a:xfrm>
            <a:off x="812800" y="609599"/>
            <a:ext cx="203200" cy="95134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Down Arrow 13"/>
          <p:cNvSpPr/>
          <p:nvPr/>
        </p:nvSpPr>
        <p:spPr>
          <a:xfrm>
            <a:off x="8483600" y="1560945"/>
            <a:ext cx="203200" cy="951346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4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35"/>
    </mc:Choice>
    <mc:Fallback xmlns="">
      <p:transition spd="slow" advTm="46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Smoking Contains: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156647"/>
              </p:ext>
            </p:extLst>
          </p:nvPr>
        </p:nvGraphicFramePr>
        <p:xfrm>
          <a:off x="487860" y="1690688"/>
          <a:ext cx="11216280" cy="4936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1490">
                  <a:extLst>
                    <a:ext uri="{9D8B030D-6E8A-4147-A177-3AD203B41FA5}">
                      <a16:colId xmlns:a16="http://schemas.microsoft.com/office/drawing/2014/main" val="2244042638"/>
                    </a:ext>
                  </a:extLst>
                </a:gridCol>
                <a:gridCol w="8014790">
                  <a:extLst>
                    <a:ext uri="{9D8B030D-6E8A-4147-A177-3AD203B41FA5}">
                      <a16:colId xmlns:a16="http://schemas.microsoft.com/office/drawing/2014/main" val="783831343"/>
                    </a:ext>
                  </a:extLst>
                </a:gridCol>
              </a:tblGrid>
              <a:tr h="1159912">
                <a:tc>
                  <a:txBody>
                    <a:bodyPr/>
                    <a:lstStyle/>
                    <a:p>
                      <a:pPr fontAlgn="base"/>
                      <a:r>
                        <a:rPr lang="en-GB" b="1" dirty="0">
                          <a:solidFill>
                            <a:schemeClr val="tx1"/>
                          </a:solidFill>
                          <a:effectLst/>
                        </a:rPr>
                        <a:t>Tar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b="0" dirty="0">
                          <a:solidFill>
                            <a:schemeClr val="tx1"/>
                          </a:solidFill>
                          <a:effectLst/>
                        </a:rPr>
                        <a:t>Causes cancer of the lungs, mouth and throat. Coats the inside of the lungs, causing coughing. Damages to</a:t>
                      </a:r>
                      <a:r>
                        <a:rPr lang="en-GB" b="0" baseline="0" dirty="0">
                          <a:solidFill>
                            <a:schemeClr val="tx1"/>
                          </a:solidFill>
                          <a:effectLst/>
                        </a:rPr>
                        <a:t> the lungs and inner cavities</a:t>
                      </a:r>
                      <a:r>
                        <a:rPr lang="en-GB" b="0" dirty="0">
                          <a:solidFill>
                            <a:schemeClr val="tx1"/>
                          </a:solidFill>
                          <a:effectLst/>
                        </a:rPr>
                        <a:t>, makes</a:t>
                      </a:r>
                      <a:r>
                        <a:rPr lang="en-GB" b="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b="0" dirty="0">
                          <a:solidFill>
                            <a:schemeClr val="tx1"/>
                          </a:solidFill>
                          <a:effectLst/>
                        </a:rPr>
                        <a:t>it more difficult for gas exchange to happen.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121949"/>
                  </a:ext>
                </a:extLst>
              </a:tr>
              <a:tr h="1427584">
                <a:tc>
                  <a:txBody>
                    <a:bodyPr/>
                    <a:lstStyle/>
                    <a:p>
                      <a:pPr fontAlgn="base"/>
                      <a:r>
                        <a:rPr lang="en-GB" b="1" dirty="0" smtClean="0">
                          <a:solidFill>
                            <a:schemeClr val="tx1"/>
                          </a:solidFill>
                          <a:effectLst/>
                        </a:rPr>
                        <a:t>Nicotine</a:t>
                      </a:r>
                      <a:endParaRPr lang="en-GB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 smtClean="0">
                          <a:solidFill>
                            <a:schemeClr val="tx1"/>
                          </a:solidFill>
                          <a:effectLst/>
                        </a:rPr>
                        <a:t>Nicotine is addictive it causes someone</a:t>
                      </a:r>
                      <a:r>
                        <a:rPr lang="en-GB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who smokes </a:t>
                      </a:r>
                      <a:r>
                        <a:rPr lang="en-GB" b="0" dirty="0" smtClean="0">
                          <a:solidFill>
                            <a:schemeClr val="tx1"/>
                          </a:solidFill>
                          <a:effectLst/>
                        </a:rPr>
                        <a:t>to want more cigarettes. Can increases the heart rate and blood pressure. Makes blood vessels narrower than normal which can lead to heart disease.</a:t>
                      </a:r>
                    </a:p>
                    <a:p>
                      <a:pPr fontAlgn="base"/>
                      <a:endParaRPr lang="en-GB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953444"/>
                  </a:ext>
                </a:extLst>
              </a:tr>
              <a:tr h="1159912">
                <a:tc>
                  <a:txBody>
                    <a:bodyPr/>
                    <a:lstStyle/>
                    <a:p>
                      <a:pPr fontAlgn="base"/>
                      <a:r>
                        <a:rPr lang="en-GB" b="1" dirty="0" smtClean="0">
                          <a:solidFill>
                            <a:schemeClr val="tx1"/>
                          </a:solidFill>
                          <a:effectLst/>
                        </a:rPr>
                        <a:t>Smoke </a:t>
                      </a:r>
                      <a:endParaRPr lang="en-GB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Cells with tiny hair-like parts, move mucus in the body, that traps dirt and microbes, out of the lungs towards the windpipe. Hot smoke and tar damage these cells. As a result, people who smoke cough to move the mucus. This then increasing risks of getting respiratory conditions.</a:t>
                      </a:r>
                      <a:endParaRPr lang="en-GB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260112"/>
                  </a:ext>
                </a:extLst>
              </a:tr>
              <a:tr h="1159912">
                <a:tc>
                  <a:txBody>
                    <a:bodyPr/>
                    <a:lstStyle/>
                    <a:p>
                      <a:pPr fontAlgn="base"/>
                      <a:r>
                        <a:rPr lang="en-GB" b="1" dirty="0">
                          <a:solidFill>
                            <a:schemeClr val="tx1"/>
                          </a:solidFill>
                          <a:effectLst/>
                        </a:rPr>
                        <a:t>Carbon monoxide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b="0" dirty="0">
                          <a:solidFill>
                            <a:schemeClr val="tx1"/>
                          </a:solidFill>
                          <a:effectLst/>
                        </a:rPr>
                        <a:t>Takes the place of oxygen in red blood cells. This reduces the amount of oxygen that the blood can carry. Circulation system has to work harder, causing heart disease.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027597"/>
                  </a:ext>
                </a:extLst>
              </a:tr>
            </a:tbl>
          </a:graphicData>
        </a:graphic>
      </p:graphicFrame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955" y="23134"/>
            <a:ext cx="837045" cy="919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" b="97778" l="3093" r="974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0733" y="1839620"/>
            <a:ext cx="954389" cy="8855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99" b="98701" l="9786" r="89602">
                        <a14:foregroundMark x1="35168" y1="98701" x2="35168" y2="987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5122" y="5662494"/>
            <a:ext cx="1530350" cy="7207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5" b="89845" l="0" r="99692">
                        <a14:foregroundMark x1="38154" y1="9119" x2="38154" y2="9119"/>
                        <a14:foregroundMark x1="39692" y1="8601" x2="39692" y2="8601"/>
                        <a14:foregroundMark x1="41769" y1="5699" x2="41769" y2="5699"/>
                        <a14:foregroundMark x1="44923" y1="6218" x2="44923" y2="6218"/>
                        <a14:foregroundMark x1="49692" y1="6528" x2="49692" y2="6528"/>
                        <a14:foregroundMark x1="52769" y1="5699" x2="52769" y2="5699"/>
                        <a14:foregroundMark x1="55923" y1="7461" x2="55923" y2="7461"/>
                        <a14:foregroundMark x1="58615" y1="7565" x2="58615" y2="7565"/>
                        <a14:foregroundMark x1="62692" y1="8705" x2="62692" y2="8705"/>
                        <a14:foregroundMark x1="55846" y1="29534" x2="55846" y2="29534"/>
                        <a14:foregroundMark x1="58462" y1="36166" x2="58462" y2="36166"/>
                        <a14:foregroundMark x1="69462" y1="24456" x2="69462" y2="24456"/>
                        <a14:foregroundMark x1="77692" y1="24041" x2="77692" y2="24041"/>
                        <a14:foregroundMark x1="86615" y1="33886" x2="86615" y2="33886"/>
                        <a14:foregroundMark x1="86385" y1="31813" x2="86385" y2="31813"/>
                        <a14:foregroundMark x1="86077" y1="31088" x2="86077" y2="31088"/>
                        <a14:foregroundMark x1="76000" y1="51192" x2="76000" y2="51192"/>
                        <a14:foregroundMark x1="77231" y1="60104" x2="77231" y2="60104"/>
                        <a14:foregroundMark x1="75462" y1="73161" x2="75462" y2="73161"/>
                        <a14:foregroundMark x1="74462" y1="75751" x2="74462" y2="75751"/>
                        <a14:foregroundMark x1="76462" y1="74197" x2="76462" y2="74197"/>
                        <a14:foregroundMark x1="78308" y1="73782" x2="78308" y2="73782"/>
                        <a14:foregroundMark x1="82769" y1="79067" x2="82769" y2="79067"/>
                        <a14:foregroundMark x1="30769" y1="58135" x2="30769" y2="58135"/>
                        <a14:foregroundMark x1="26538" y1="24352" x2="26538" y2="24352"/>
                        <a14:foregroundMark x1="32385" y1="28394" x2="32385" y2="28394"/>
                        <a14:foregroundMark x1="23846" y1="28394" x2="23846" y2="28394"/>
                        <a14:foregroundMark x1="21077" y1="28808" x2="21077" y2="28808"/>
                        <a14:foregroundMark x1="18769" y1="25699" x2="18769" y2="25699"/>
                        <a14:foregroundMark x1="13615" y1="27358" x2="13615" y2="27358"/>
                        <a14:foregroundMark x1="10923" y1="28394" x2="10923" y2="28394"/>
                        <a14:foregroundMark x1="5769" y1="29741" x2="5769" y2="297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0264" y="3016251"/>
            <a:ext cx="1729715" cy="128398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78" b="93889" l="9924" r="89695">
                        <a14:foregroundMark x1="43511" y1="84444" x2="43511" y2="84444"/>
                        <a14:foregroundMark x1="48473" y1="81667" x2="48473" y2="81667"/>
                        <a14:foregroundMark x1="53435" y1="82778" x2="53435" y2="82778"/>
                        <a14:foregroundMark x1="56489" y1="83333" x2="56489" y2="83333"/>
                        <a14:foregroundMark x1="56107" y1="85000" x2="56107" y2="86667"/>
                        <a14:foregroundMark x1="56107" y1="86667" x2="56107" y2="86667"/>
                        <a14:foregroundMark x1="62214" y1="85000" x2="62214" y2="85000"/>
                        <a14:foregroundMark x1="40076" y1="87222" x2="40076" y2="87222"/>
                        <a14:foregroundMark x1="45420" y1="86667" x2="45420" y2="86667"/>
                        <a14:foregroundMark x1="43511" y1="88333" x2="43511" y2="8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6665" y="4360309"/>
            <a:ext cx="1245972" cy="112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30"/>
    </mc:Choice>
    <mc:Fallback xmlns="">
      <p:transition spd="slow" advTm="45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 rot="16200000">
            <a:off x="-2477653" y="2653147"/>
            <a:ext cx="6858003" cy="1551705"/>
          </a:xfrm>
        </p:spPr>
        <p:txBody>
          <a:bodyPr>
            <a:normAutofit/>
          </a:bodyPr>
          <a:lstStyle/>
          <a:p>
            <a:pPr algn="ctr"/>
            <a:r>
              <a:rPr lang="en-GB" sz="5000" b="1" dirty="0"/>
              <a:t>Impact of smoking </a:t>
            </a:r>
            <a:r>
              <a:rPr lang="en-GB" b="1" dirty="0"/>
              <a:t> on the body: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7200" y="23134"/>
            <a:ext cx="10464800" cy="6834867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955" y="23134"/>
            <a:ext cx="837045" cy="919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0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57"/>
    </mc:Choice>
    <mc:Fallback xmlns="">
      <p:transition spd="slow" advTm="47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1" y="171812"/>
            <a:ext cx="6096000" cy="6686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470236" cy="1325563"/>
          </a:xfrm>
        </p:spPr>
        <p:txBody>
          <a:bodyPr/>
          <a:lstStyle/>
          <a:p>
            <a:pPr algn="ctr"/>
            <a:r>
              <a:rPr lang="en-GB" b="1" dirty="0"/>
              <a:t>Tobacco Addiction </a:t>
            </a:r>
            <a:br>
              <a:rPr lang="en-GB" b="1" dirty="0"/>
            </a:br>
            <a:r>
              <a:rPr lang="en-GB" b="1" dirty="0"/>
              <a:t>&amp; Withdrawal: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2458462"/>
            <a:ext cx="601866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ADDICTION: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Cannot stop smoking despite quit attempts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Must smoke or chew after every meal or after long periods of time without using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Users think it reduces stress and anxiety</a:t>
            </a:r>
          </a:p>
          <a:p>
            <a:endParaRPr lang="en-GB" sz="2000" b="1" dirty="0"/>
          </a:p>
          <a:p>
            <a:endParaRPr lang="en-GB" sz="2000" b="1" dirty="0"/>
          </a:p>
          <a:p>
            <a:r>
              <a:rPr lang="en-GB" sz="2000" b="1" dirty="0"/>
              <a:t>WITHDRAWL: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Urges OR craving to smoke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Irritated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Trouble sleeping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Anxious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Hungrier OR weight gain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Loss in concentration </a:t>
            </a:r>
          </a:p>
        </p:txBody>
      </p:sp>
      <p:pic>
        <p:nvPicPr>
          <p:cNvPr id="7" name="Picture 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955" y="23134"/>
            <a:ext cx="837045" cy="919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4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30"/>
    </mc:Choice>
    <mc:Fallback xmlns="">
      <p:transition spd="slow" advTm="63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1" dirty="0"/>
              <a:t>Improvements on the body: </a:t>
            </a:r>
          </a:p>
        </p:txBody>
      </p:sp>
      <p:sp>
        <p:nvSpPr>
          <p:cNvPr id="18" name="Cloud 17"/>
          <p:cNvSpPr/>
          <p:nvPr/>
        </p:nvSpPr>
        <p:spPr>
          <a:xfrm>
            <a:off x="371060" y="1531145"/>
            <a:ext cx="4740965" cy="2606846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Within</a:t>
            </a:r>
            <a:r>
              <a:rPr lang="en-GB" sz="2000" b="1" dirty="0">
                <a:solidFill>
                  <a:srgbClr val="00B050"/>
                </a:solidFill>
              </a:rPr>
              <a:t> </a:t>
            </a:r>
            <a:r>
              <a:rPr lang="en-GB" sz="2000" b="1" i="1" dirty="0">
                <a:solidFill>
                  <a:srgbClr val="00B050"/>
                </a:solidFill>
              </a:rPr>
              <a:t>DAYS</a:t>
            </a:r>
            <a:r>
              <a:rPr lang="en-GB" sz="2000" b="1" dirty="0">
                <a:solidFill>
                  <a:srgbClr val="00B050"/>
                </a:solidFill>
              </a:rPr>
              <a:t> </a:t>
            </a:r>
            <a:r>
              <a:rPr lang="en-GB" sz="2000" b="1" dirty="0">
                <a:solidFill>
                  <a:schemeClr val="tx1"/>
                </a:solidFill>
              </a:rPr>
              <a:t>of quitting: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tx1"/>
                </a:solidFill>
              </a:rPr>
              <a:t>Heart rate drops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tx1"/>
                </a:solidFill>
              </a:rPr>
              <a:t>Sense of smell and taste start improve</a:t>
            </a:r>
            <a:r>
              <a:rPr lang="en-GB" sz="1500" dirty="0"/>
              <a:t>d</a:t>
            </a:r>
          </a:p>
        </p:txBody>
      </p:sp>
      <p:sp>
        <p:nvSpPr>
          <p:cNvPr id="25" name="Cloud 24"/>
          <p:cNvSpPr/>
          <p:nvPr/>
        </p:nvSpPr>
        <p:spPr>
          <a:xfrm>
            <a:off x="371061" y="4137991"/>
            <a:ext cx="4740965" cy="2613991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Within </a:t>
            </a:r>
            <a:r>
              <a:rPr lang="en-GB" sz="2000" b="1" i="1" dirty="0">
                <a:solidFill>
                  <a:srgbClr val="00B050"/>
                </a:solidFill>
              </a:rPr>
              <a:t>MONTHS</a:t>
            </a:r>
            <a:r>
              <a:rPr lang="en-GB" sz="2000" b="1" dirty="0">
                <a:solidFill>
                  <a:schemeClr val="tx1"/>
                </a:solidFill>
              </a:rPr>
              <a:t> of quitting: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tx1"/>
                </a:solidFill>
              </a:rPr>
              <a:t>Symptoms of chronic bronchitis improve. i.e. coughing and wheezing.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tx1"/>
                </a:solidFill>
              </a:rPr>
              <a:t>Risks of ulcers decline </a:t>
            </a:r>
          </a:p>
        </p:txBody>
      </p:sp>
      <p:sp>
        <p:nvSpPr>
          <p:cNvPr id="26" name="Cloud 25"/>
          <p:cNvSpPr/>
          <p:nvPr/>
        </p:nvSpPr>
        <p:spPr>
          <a:xfrm>
            <a:off x="6612835" y="1531145"/>
            <a:ext cx="4740965" cy="2613991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Within </a:t>
            </a:r>
            <a:r>
              <a:rPr lang="en-GB" sz="2000" b="1" i="1" dirty="0">
                <a:solidFill>
                  <a:srgbClr val="00B050"/>
                </a:solidFill>
              </a:rPr>
              <a:t>WEEKS</a:t>
            </a:r>
            <a:r>
              <a:rPr lang="en-GB" sz="2000" b="1" dirty="0">
                <a:solidFill>
                  <a:schemeClr val="tx1"/>
                </a:solidFill>
              </a:rPr>
              <a:t> of quitting: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tx1"/>
                </a:solidFill>
              </a:rPr>
              <a:t>Risks of sudden death from cardiac/heart attack begin to reduce.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tx1"/>
                </a:solidFill>
              </a:rPr>
              <a:t>Reduced risks of asthma attacks  </a:t>
            </a:r>
          </a:p>
        </p:txBody>
      </p:sp>
      <p:sp>
        <p:nvSpPr>
          <p:cNvPr id="28" name="Cloud 27"/>
          <p:cNvSpPr/>
          <p:nvPr/>
        </p:nvSpPr>
        <p:spPr>
          <a:xfrm>
            <a:off x="6612834" y="4137991"/>
            <a:ext cx="4740965" cy="2606846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Within </a:t>
            </a:r>
            <a:r>
              <a:rPr lang="en-GB" sz="2000" b="1" i="1" dirty="0">
                <a:solidFill>
                  <a:srgbClr val="00B050"/>
                </a:solidFill>
              </a:rPr>
              <a:t>YEARS</a:t>
            </a:r>
            <a:r>
              <a:rPr lang="en-GB" sz="2000" b="1" dirty="0">
                <a:solidFill>
                  <a:schemeClr val="tx1"/>
                </a:solidFill>
              </a:rPr>
              <a:t> of quitting: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tx1"/>
                </a:solidFill>
              </a:rPr>
              <a:t>Reduce risk of CV and respiratory disease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tx1"/>
                </a:solidFill>
              </a:rPr>
              <a:t>Approximately 35% reduction in risk of a heart attack or death to those who have CHD. </a:t>
            </a:r>
          </a:p>
        </p:txBody>
      </p:sp>
      <p:pic>
        <p:nvPicPr>
          <p:cNvPr id="8" name="Picture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955" y="23134"/>
            <a:ext cx="837045" cy="919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808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96"/>
    </mc:Choice>
    <mc:Fallback xmlns="">
      <p:transition spd="slow" advTm="70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  <p:bldP spid="25" grpId="0" animBg="1"/>
      <p:bldP spid="26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227618" cy="1325563"/>
          </a:xfrm>
        </p:spPr>
        <p:txBody>
          <a:bodyPr/>
          <a:lstStyle/>
          <a:p>
            <a:pPr algn="ctr"/>
            <a:r>
              <a:rPr lang="en-GB" b="1" dirty="0"/>
              <a:t>Second-Hand Smoke: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467475" y="23135"/>
            <a:ext cx="5724525" cy="68348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9953" y="2032678"/>
            <a:ext cx="60175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Second-hand smoke (SHS) is a mixture of the smoke given off by the burning end of a cigarette and the smoke breathed out by someone who smokes.  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SHS lingers in the air for up to 5 hours and the particles are that small you cant detect them as they pass into the lungs.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2000" dirty="0"/>
              <a:t>Living with someone who smokes, increases someone who doesn’t smoke chances of developing lung cancer by 20-30%.</a:t>
            </a:r>
          </a:p>
          <a:p>
            <a:pPr algn="just"/>
            <a:endParaRPr lang="en-GB" sz="2000" dirty="0"/>
          </a:p>
        </p:txBody>
      </p:sp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955" y="23134"/>
            <a:ext cx="837045" cy="919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8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24"/>
    </mc:Choice>
    <mc:Fallback xmlns="">
      <p:transition spd="slow" advTm="67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9355" y="365125"/>
            <a:ext cx="10515600" cy="1325563"/>
          </a:xfrm>
        </p:spPr>
        <p:txBody>
          <a:bodyPr/>
          <a:lstStyle/>
          <a:p>
            <a:pPr algn="ctr"/>
            <a:r>
              <a:rPr lang="en-GB" b="1" dirty="0"/>
              <a:t>E-Cigarettes &amp; Vaping:</a:t>
            </a:r>
          </a:p>
        </p:txBody>
      </p:sp>
      <p:pic>
        <p:nvPicPr>
          <p:cNvPr id="14" name="Picture 1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955" y="23134"/>
            <a:ext cx="837045" cy="919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56" b="90000" l="10000" r="90000">
                        <a14:backgroundMark x1="69444" y1="86389" x2="69444" y2="86389"/>
                        <a14:backgroundMark x1="65000" y1="83611" x2="65000" y2="8361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7129" y="365125"/>
            <a:ext cx="3429000" cy="66711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37987" y="1848013"/>
            <a:ext cx="1998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/>
              <a:t>What?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37987" y="3357575"/>
            <a:ext cx="1998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/>
              <a:t>Who?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37987" y="4867137"/>
            <a:ext cx="1998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/>
              <a:t>Why?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75758" y="2423434"/>
            <a:ext cx="3812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/>
              <a:t>Chemicals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75759" y="5441792"/>
            <a:ext cx="38110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/>
              <a:t>Environment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75758" y="3847272"/>
            <a:ext cx="38110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/>
              <a:t>Young People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303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857"/>
    </mc:Choice>
    <mc:Fallback xmlns="">
      <p:transition spd="slow" advTm="125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7" grpId="0"/>
      <p:bldP spid="18" grpId="0"/>
      <p:bldP spid="20" grpId="0"/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0.9|21.6|1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8.4|10.9|30.8|14.9|21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10266</TotalTime>
  <Words>1003</Words>
  <Application>Microsoft Office PowerPoint</Application>
  <PresentationFormat>Widescreen</PresentationFormat>
  <Paragraphs>112</Paragraphs>
  <Slides>10</Slides>
  <Notes>8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  About Smoking </vt:lpstr>
      <vt:lpstr>Background Information: </vt:lpstr>
      <vt:lpstr>PowerPoint Presentation</vt:lpstr>
      <vt:lpstr>Smoking Contains: </vt:lpstr>
      <vt:lpstr>Impact of smoking  on the body: </vt:lpstr>
      <vt:lpstr>Tobacco Addiction  &amp; Withdrawal:</vt:lpstr>
      <vt:lpstr>Improvements on the body: </vt:lpstr>
      <vt:lpstr>Second-Hand Smoke: </vt:lpstr>
      <vt:lpstr>E-Cigarettes &amp; Vaping:</vt:lpstr>
      <vt:lpstr>Thanks for listening!</vt:lpstr>
    </vt:vector>
  </TitlesOfParts>
  <Company>NHS Lanarkshire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Quit Your Way Online Training  For Community Pharmacies: Part 1</dc:title>
  <dc:creator>Donald, Emma</dc:creator>
  <cp:lastModifiedBy>Donald, Emma</cp:lastModifiedBy>
  <cp:revision>257</cp:revision>
  <dcterms:created xsi:type="dcterms:W3CDTF">2024-03-26T08:27:57Z</dcterms:created>
  <dcterms:modified xsi:type="dcterms:W3CDTF">2025-09-23T14:11:04Z</dcterms:modified>
</cp:coreProperties>
</file>