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8" r:id="rId2"/>
    <p:sldId id="259" r:id="rId3"/>
    <p:sldId id="265" r:id="rId4"/>
    <p:sldId id="257" r:id="rId5"/>
    <p:sldId id="266" r:id="rId6"/>
    <p:sldId id="264" r:id="rId7"/>
    <p:sldId id="262" r:id="rId8"/>
    <p:sldId id="269" r:id="rId9"/>
    <p:sldId id="27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5785" autoAdjust="0"/>
  </p:normalViewPr>
  <p:slideViewPr>
    <p:cSldViewPr snapToGrid="0">
      <p:cViewPr varScale="1">
        <p:scale>
          <a:sx n="61" d="100"/>
          <a:sy n="61" d="100"/>
        </p:scale>
        <p:origin x="8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061221-14E5-4787-AE0D-F89BEB0104BF}" type="datetimeFigureOut">
              <a:rPr lang="en-GB" smtClean="0"/>
              <a:t>22/09/2025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1AA72D-9D28-4E50-83A4-5DAB8D35CC6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5997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ng.com/images/search?view=detailV2&amp;ccid=595Z2E5m&amp;id=F3A09C8D757BC2E92FF62BF9EBC6FD1C4CF55577&amp;thid=OIP.595Z2E5mNEfSTQ-FZsZsuwHaF6&amp;mediaurl=https%3A%2F%2Fimages.twinkl.co.uk%2Ftw1n%2Fimage%2Fprivate%2Ft_630%2Fu%2Fux%2Fscreenshot-2021-03-24-at-11.40.36_ver_1.png&amp;cdnurl=https%3A%2F%2Fth.bing.com%2Fth%2Fid%2FR.e7de59d84e663447d24d0f8566c66cbb%3Frik%3Dd1X1TBz9xuv5Kw%26pid%3DImgRaw%26r%3D0&amp;exph=503&amp;expw=630&amp;q=Brain+for+Kids&amp;simid=608017617330639440&amp;FORM=IRPRST&amp;ck=DECC155354EDC484E9BBAFF50DB8C644&amp;selectedIndex=0&amp;itb=0&amp;cw=1109&amp;ch=544&amp;ajaxhist=0&amp;ajaxserp=0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ng.com/images/search?view=detailV2&amp;ccid=PtGsuGYU&amp;id=B4DCE84D9B84F6042ABC8B30AE28FD94D4470EBB&amp;thid=OIP.PtGsuGYUZn80VZ46Og8btAAAAA&amp;mediaurl=https%3a%2f%2fmessiahvancouver.org%2fimages%2fBlogPictures%2fMental-Health-Blog-Image-for-Web.jpg&amp;cdnurl=https%3a%2f%2fth.bing.com%2fth%2fid%2fR.3ed1acb86614667f34559e3a3a0f1bb4%3frik%3duw5H1JT9KK4wiw%26pid%3dImgRaw%26r%3d0&amp;exph=131&amp;expw=474&amp;q=mental+health+&amp;simid=607986693492600260&amp;FORM=IRPRST&amp;ck=DD0A28380B58B63A2F0E262845B03CDB&amp;selectedIndex=62&amp;itb=0&amp;ajaxhist=0&amp;ajaxserp=0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ng.com/images/search?view=detailV2&amp;ccid=G%2fxzlFkg&amp;id=F711D321ADA5CC6CB322F1F864BA14E82E7265A5&amp;thid=OIP.G_xzlFkgm2vG2CQNryJ2TwHaGm&amp;mediaurl=https%3a%2f%2fstatic.vecteezy.com%2fsystem%2fresources%2fpreviews%2f000%2f304%2f305%2foriginal%2fa-set-of-medicine-vector.jpg&amp;cdnurl=https%3a%2f%2fth.bing.com%2fth%2fid%2fR.1bfc739459209b6bc6d8240daf22764f%3frik%3dpWVyLugUumT48Q%26pid%3dImgRaw%26r%3d0&amp;exph=4426&amp;expw=4971&amp;q=medication+clip+art&amp;simid=608024570883494839&amp;FORM=IRPRST&amp;ck=0E3272C08DC5575BB433B7D7981F7488&amp;selectedIndex=0&amp;itb=0&amp;idpp=overlayview&amp;ajaxhist=0&amp;ajaxserp=0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bing.com/images/search?view=detailV2&amp;ccid=ROL%2f3KN3&amp;id=4A02880F6F2593C42F702E42259071C9015B81B8&amp;thid=OIP.ROL_3KN379uJJdxnZNws6QHaHa&amp;mediaurl=https%3a%2f%2fth.bing.com%2fth%2fid%2fR.44e2ffdca377efdb8925dc6764dc2ce9%3frik%3duIFbAclxkCVCLg%26riu%3dhttp%253a%252f%252fimages.onlinelabels.com%252fimages%252fclip-art%252fnicubunu%252fnicubunu_No_Smoking.png%26ehk%3dVWa1jYsNpYgQnfBz2GSd7bF3STKGuxdM2bvYqtfGdwM%253d%26risl%3d%26pid%3dImgRaw%26r%3d0&amp;exph=1000&amp;expw=1000&amp;q=no+smoking+clip+art&amp;simid=608046080052256834&amp;FORM=IRPRST&amp;ck=0B6B9B7F2293C626462B7F92595BDE55&amp;selectedIndex=0&amp;itb=1&amp;idpp=overlayview&amp;ajaxhist=0&amp;ajaxserp=0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ng.com/images/search?view=detailV2&amp;id=8D702895A3F0983795206B27583708D1328D5DCE&amp;thid=OIP.utAHsa6KOAaFX6BTmNtdPwHaH_&amp;mediaurl=https%3a%2f%2fcdn1.vectorstock.com%2fi%2f1000x1000%2f43%2f65%2flight-bulb-with-a-brain-inside-vector-17874365.jpg&amp;exph=1080&amp;expw=1000&amp;q=brain+light+bulb+drawing&amp;simid=608037880926774163&amp;ck=B4F3D6E909DA4AD00CBFBB5F544E7367&amp;itb=0&amp;FORM=IVCLIG&amp;ajaxhist=0&amp;ajaxserp=0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Reference:</a:t>
            </a:r>
            <a:r>
              <a:rPr lang="en-GB" baseline="0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Words: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World Health Organization. “Mental Health.”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World Health Organization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World Health Organization, 17 June 2022, www.who.int/news-room/fact-sheets/detail/mental-health-strengthening-our-response.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“Mental Health - Health and Disease - KS3 Biology.”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BBC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Bitesize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www.bbc.co.uk/bitesize/articles/zmvt6g8#zs9vydm.</a:t>
            </a:r>
          </a:p>
          <a:p>
            <a:endParaRPr lang="en-GB" baseline="0" dirty="0"/>
          </a:p>
          <a:p>
            <a:r>
              <a:rPr lang="en-GB" baseline="0" dirty="0"/>
              <a:t>Picture: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AA72D-9D28-4E50-83A4-5DAB8D35CC68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0945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Reference:</a:t>
            </a:r>
            <a:r>
              <a:rPr lang="en-GB" baseline="0" dirty="0"/>
              <a:t> </a:t>
            </a:r>
          </a:p>
          <a:p>
            <a:r>
              <a:rPr lang="en-GB" baseline="0" dirty="0"/>
              <a:t>Words: </a:t>
            </a:r>
          </a:p>
          <a:p>
            <a:r>
              <a:rPr lang="en-GB" baseline="0" dirty="0"/>
              <a:t>Picture: </a:t>
            </a:r>
            <a:r>
              <a:rPr lang="en-GB" dirty="0">
                <a:hlinkClick r:id="rId3"/>
              </a:rPr>
              <a:t>Brain for Kids - Search Images (bing.com)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AA72D-9D28-4E50-83A4-5DAB8D35CC68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529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Reference:</a:t>
            </a:r>
            <a:r>
              <a:rPr lang="en-GB" baseline="0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Words: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NHS . “Stopping Smoking Is Good for Your Mental Health - Quit Smoking.”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 Mar. 2021, www.nhs.uk/live-well/quit-smoking/stopping-smoking-mental-health-benefits/.</a:t>
            </a:r>
            <a:endParaRPr lang="en-GB" baseline="0" dirty="0"/>
          </a:p>
          <a:p>
            <a:r>
              <a:rPr lang="en-GB" baseline="0" dirty="0"/>
              <a:t>Picture: </a:t>
            </a:r>
            <a:r>
              <a:rPr lang="en-GB" dirty="0">
                <a:hlinkClick r:id="rId3"/>
              </a:rPr>
              <a:t>mental health - Search Images (bing.com)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A798-1DDC-46FB-965E-343FF9D34047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6708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Reference:</a:t>
            </a:r>
            <a:r>
              <a:rPr lang="en-GB" baseline="0" dirty="0"/>
              <a:t> </a:t>
            </a:r>
          </a:p>
          <a:p>
            <a:r>
              <a:rPr lang="en-GB" baseline="0" dirty="0"/>
              <a:t>Words: IMPACT Training NHSL</a:t>
            </a:r>
          </a:p>
          <a:p>
            <a:r>
              <a:rPr lang="en-GB" baseline="0" dirty="0"/>
              <a:t>Picture 1: </a:t>
            </a:r>
            <a:r>
              <a:rPr lang="en-GB" dirty="0">
                <a:hlinkClick r:id="rId3"/>
              </a:rPr>
              <a:t>medication clip art - Search Images (bing.com)</a:t>
            </a:r>
            <a:endParaRPr lang="en-GB" baseline="0" dirty="0"/>
          </a:p>
          <a:p>
            <a:r>
              <a:rPr lang="en-GB" baseline="0" dirty="0"/>
              <a:t>Picture 2: </a:t>
            </a:r>
            <a:r>
              <a:rPr lang="en-GB" dirty="0">
                <a:hlinkClick r:id="rId4"/>
              </a:rPr>
              <a:t>no smoking clip art - Search Images (bing.com)</a:t>
            </a:r>
            <a:endParaRPr lang="en-GB" dirty="0"/>
          </a:p>
          <a:p>
            <a:endParaRPr lang="en-GB" baseline="0" dirty="0"/>
          </a:p>
          <a:p>
            <a:pPr algn="ctr"/>
            <a:r>
              <a:rPr lang="en-GB" sz="1200" i="1" dirty="0"/>
              <a:t>On stopping smoking, levels of the enzyme will return to normal over 2-4 weeks and the concentration of medication in the blood stream will increase</a:t>
            </a:r>
          </a:p>
          <a:p>
            <a:pPr algn="ctr"/>
            <a:endParaRPr lang="en-GB" sz="1200" i="1" dirty="0"/>
          </a:p>
          <a:p>
            <a:pPr algn="ctr"/>
            <a:r>
              <a:rPr lang="en-GB" sz="1200" i="1" dirty="0"/>
              <a:t>On starting smoking again this process will reverse</a:t>
            </a:r>
          </a:p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AA72D-9D28-4E50-83A4-5DAB8D35CC68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6753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Reference:</a:t>
            </a:r>
            <a:r>
              <a:rPr lang="en-GB" baseline="0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Words: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Fact Sheet No. 12: Smoking and Mental Health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2019.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AA72D-9D28-4E50-83A4-5DAB8D35CC68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02826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Reference: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Words</a:t>
            </a:r>
            <a:r>
              <a:rPr lang="en-GB"/>
              <a:t>: 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“How to Quit Smoking and Boost Your Mental Health.” </a:t>
            </a:r>
            <a:r>
              <a:rPr lang="en-GB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Www.good-Thinking.uk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www.good-thinking.uk/advice/quit-smoking-and-stay-calm-process.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Picture</a:t>
            </a:r>
            <a:r>
              <a:rPr lang="en-GB" dirty="0"/>
              <a:t>:</a:t>
            </a:r>
            <a:r>
              <a:rPr lang="en-GB" baseline="0" dirty="0"/>
              <a:t> </a:t>
            </a:r>
            <a:r>
              <a:rPr lang="en-GB" dirty="0">
                <a:hlinkClick r:id="rId3"/>
              </a:rPr>
              <a:t>Brain Light Bulb Clip Art - Search Images (bing.com)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AA72D-9D28-4E50-83A4-5DAB8D35CC68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0597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AA72D-9D28-4E50-83A4-5DAB8D35CC68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8055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D3549-3F87-425D-8194-0FFCBC0B157C}" type="datetimeFigureOut">
              <a:rPr lang="en-GB" smtClean="0"/>
              <a:t>22/09/2025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BA5E5-C453-4061-9FB5-9F1D2E93A23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32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D3549-3F87-425D-8194-0FFCBC0B157C}" type="datetimeFigureOut">
              <a:rPr lang="en-GB" smtClean="0"/>
              <a:t>22/09/2025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BA5E5-C453-4061-9FB5-9F1D2E93A23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927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D3549-3F87-425D-8194-0FFCBC0B157C}" type="datetimeFigureOut">
              <a:rPr lang="en-GB" smtClean="0"/>
              <a:t>22/09/2025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BA5E5-C453-4061-9FB5-9F1D2E93A23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6636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D3549-3F87-425D-8194-0FFCBC0B157C}" type="datetimeFigureOut">
              <a:rPr lang="en-GB" smtClean="0"/>
              <a:t>22/09/2025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BA5E5-C453-4061-9FB5-9F1D2E93A23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3481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D3549-3F87-425D-8194-0FFCBC0B157C}" type="datetimeFigureOut">
              <a:rPr lang="en-GB" smtClean="0"/>
              <a:t>22/09/2025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BA5E5-C453-4061-9FB5-9F1D2E93A23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0437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D3549-3F87-425D-8194-0FFCBC0B157C}" type="datetimeFigureOut">
              <a:rPr lang="en-GB" smtClean="0"/>
              <a:t>22/09/2025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BA5E5-C453-4061-9FB5-9F1D2E93A23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4199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D3549-3F87-425D-8194-0FFCBC0B157C}" type="datetimeFigureOut">
              <a:rPr lang="en-GB" smtClean="0"/>
              <a:t>22/09/2025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BA5E5-C453-4061-9FB5-9F1D2E93A23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8778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D3549-3F87-425D-8194-0FFCBC0B157C}" type="datetimeFigureOut">
              <a:rPr lang="en-GB" smtClean="0"/>
              <a:t>22/09/2025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BA5E5-C453-4061-9FB5-9F1D2E93A23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608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D3549-3F87-425D-8194-0FFCBC0B157C}" type="datetimeFigureOut">
              <a:rPr lang="en-GB" smtClean="0"/>
              <a:t>22/09/2025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BA5E5-C453-4061-9FB5-9F1D2E93A23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3465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D3549-3F87-425D-8194-0FFCBC0B157C}" type="datetimeFigureOut">
              <a:rPr lang="en-GB" smtClean="0"/>
              <a:t>22/09/2025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BA5E5-C453-4061-9FB5-9F1D2E93A23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1350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D3549-3F87-425D-8194-0FFCBC0B157C}" type="datetimeFigureOut">
              <a:rPr lang="en-GB" smtClean="0"/>
              <a:t>22/09/2025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BA5E5-C453-4061-9FB5-9F1D2E93A23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7311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D3549-3F87-425D-8194-0FFCBC0B157C}" type="datetimeFigureOut">
              <a:rPr lang="en-GB" smtClean="0"/>
              <a:t>22/09/2025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BA5E5-C453-4061-9FB5-9F1D2E93A23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0910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hyperlink" Target="https://www.bing.com/images/search?view=detailV2&amp;ccid=qRxZdwWY&amp;id=77CBE7F4E54B2DD48F19EEE5C91221BB095F8B86&amp;thid=OIP.qRxZdwWYbT5ysxY88qgZMwHaHa&amp;mediaurl=http://www.forgeaheadvolunteers.org/uploads/163_nhs_lanarkshire_m.jpg&amp;exph=400&amp;expw=400&amp;q=NHS+LANARKSHIRE&amp;simid=608028867382084797&amp;selectedIndex=1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5.png"/><Relationship Id="rId3" Type="http://schemas.openxmlformats.org/officeDocument/2006/relationships/audio" Target="../media/media2.m4a"/><Relationship Id="rId7" Type="http://schemas.openxmlformats.org/officeDocument/2006/relationships/audio" Target="../media/media4.m4a"/><Relationship Id="rId12" Type="http://schemas.openxmlformats.org/officeDocument/2006/relationships/image" Target="../media/image3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microsoft.com/office/2007/relationships/media" Target="../media/media4.m4a"/><Relationship Id="rId11" Type="http://schemas.microsoft.com/office/2007/relationships/hdphoto" Target="../media/hdphoto1.wdp"/><Relationship Id="rId5" Type="http://schemas.openxmlformats.org/officeDocument/2006/relationships/audio" Target="../media/media3.m4a"/><Relationship Id="rId10" Type="http://schemas.openxmlformats.org/officeDocument/2006/relationships/image" Target="../media/image4.png"/><Relationship Id="rId4" Type="http://schemas.microsoft.com/office/2007/relationships/media" Target="../media/media3.m4a"/><Relationship Id="rId9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audio" Target="../media/media5.m4a"/><Relationship Id="rId7" Type="http://schemas.openxmlformats.org/officeDocument/2006/relationships/audio" Target="../media/media7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microsoft.com/office/2007/relationships/media" Target="../media/media7.m4a"/><Relationship Id="rId11" Type="http://schemas.openxmlformats.org/officeDocument/2006/relationships/image" Target="../media/image5.png"/><Relationship Id="rId5" Type="http://schemas.openxmlformats.org/officeDocument/2006/relationships/audio" Target="../media/media6.m4a"/><Relationship Id="rId10" Type="http://schemas.openxmlformats.org/officeDocument/2006/relationships/image" Target="../media/image3.png"/><Relationship Id="rId4" Type="http://schemas.microsoft.com/office/2007/relationships/media" Target="../media/media6.m4a"/><Relationship Id="rId9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8.m4a"/><Relationship Id="rId7" Type="http://schemas.openxmlformats.org/officeDocument/2006/relationships/notesSlide" Target="../notesSlides/notesSlide3.xml"/><Relationship Id="rId2" Type="http://schemas.microsoft.com/office/2007/relationships/media" Target="../media/media8.m4a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9.m4a"/><Relationship Id="rId10" Type="http://schemas.openxmlformats.org/officeDocument/2006/relationships/image" Target="../media/image5.png"/><Relationship Id="rId4" Type="http://schemas.microsoft.com/office/2007/relationships/media" Target="../media/media9.m4a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media" Target="../media/media14.m4a"/><Relationship Id="rId13" Type="http://schemas.openxmlformats.org/officeDocument/2006/relationships/audio" Target="../media/media16.m4a"/><Relationship Id="rId18" Type="http://schemas.openxmlformats.org/officeDocument/2006/relationships/image" Target="../media/image3.png"/><Relationship Id="rId3" Type="http://schemas.openxmlformats.org/officeDocument/2006/relationships/audio" Target="../media/media11.m4a"/><Relationship Id="rId7" Type="http://schemas.openxmlformats.org/officeDocument/2006/relationships/audio" Target="../media/media13.m4a"/><Relationship Id="rId12" Type="http://schemas.microsoft.com/office/2007/relationships/media" Target="../media/media16.m4a"/><Relationship Id="rId17" Type="http://schemas.openxmlformats.org/officeDocument/2006/relationships/image" Target="../media/image9.png"/><Relationship Id="rId2" Type="http://schemas.microsoft.com/office/2007/relationships/media" Target="../media/media11.m4a"/><Relationship Id="rId16" Type="http://schemas.openxmlformats.org/officeDocument/2006/relationships/image" Target="../media/image5.png"/><Relationship Id="rId1" Type="http://schemas.openxmlformats.org/officeDocument/2006/relationships/tags" Target="../tags/tag4.xml"/><Relationship Id="rId6" Type="http://schemas.microsoft.com/office/2007/relationships/media" Target="../media/media13.m4a"/><Relationship Id="rId11" Type="http://schemas.openxmlformats.org/officeDocument/2006/relationships/audio" Target="../media/media15.m4a"/><Relationship Id="rId5" Type="http://schemas.openxmlformats.org/officeDocument/2006/relationships/audio" Target="../media/media12.m4a"/><Relationship Id="rId15" Type="http://schemas.openxmlformats.org/officeDocument/2006/relationships/notesSlide" Target="../notesSlides/notesSlide5.xml"/><Relationship Id="rId10" Type="http://schemas.microsoft.com/office/2007/relationships/media" Target="../media/media15.m4a"/><Relationship Id="rId4" Type="http://schemas.microsoft.com/office/2007/relationships/media" Target="../media/media12.m4a"/><Relationship Id="rId9" Type="http://schemas.openxmlformats.org/officeDocument/2006/relationships/audio" Target="../media/media14.m4a"/><Relationship Id="rId1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media" Target="../media/media20.m4a"/><Relationship Id="rId13" Type="http://schemas.openxmlformats.org/officeDocument/2006/relationships/notesSlide" Target="../notesSlides/notesSlide6.xml"/><Relationship Id="rId3" Type="http://schemas.openxmlformats.org/officeDocument/2006/relationships/audio" Target="../media/media17.m4a"/><Relationship Id="rId7" Type="http://schemas.openxmlformats.org/officeDocument/2006/relationships/audio" Target="../media/media19.m4a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5.png"/><Relationship Id="rId2" Type="http://schemas.microsoft.com/office/2007/relationships/media" Target="../media/media17.m4a"/><Relationship Id="rId16" Type="http://schemas.openxmlformats.org/officeDocument/2006/relationships/image" Target="../media/image3.png"/><Relationship Id="rId1" Type="http://schemas.openxmlformats.org/officeDocument/2006/relationships/tags" Target="../tags/tag5.xml"/><Relationship Id="rId6" Type="http://schemas.microsoft.com/office/2007/relationships/media" Target="../media/media19.m4a"/><Relationship Id="rId11" Type="http://schemas.openxmlformats.org/officeDocument/2006/relationships/audio" Target="../media/media21.m4a"/><Relationship Id="rId5" Type="http://schemas.openxmlformats.org/officeDocument/2006/relationships/audio" Target="../media/media18.m4a"/><Relationship Id="rId15" Type="http://schemas.microsoft.com/office/2007/relationships/hdphoto" Target="../media/hdphoto2.wdp"/><Relationship Id="rId10" Type="http://schemas.microsoft.com/office/2007/relationships/media" Target="../media/media21.m4a"/><Relationship Id="rId4" Type="http://schemas.microsoft.com/office/2007/relationships/media" Target="../media/media18.m4a"/><Relationship Id="rId9" Type="http://schemas.openxmlformats.org/officeDocument/2006/relationships/audio" Target="../media/media20.m4a"/><Relationship Id="rId1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5.png"/><Relationship Id="rId3" Type="http://schemas.openxmlformats.org/officeDocument/2006/relationships/audio" Target="../media/media22.m4a"/><Relationship Id="rId7" Type="http://schemas.openxmlformats.org/officeDocument/2006/relationships/audio" Target="../media/media24.m4a"/><Relationship Id="rId12" Type="http://schemas.openxmlformats.org/officeDocument/2006/relationships/image" Target="../media/image3.png"/><Relationship Id="rId2" Type="http://schemas.microsoft.com/office/2007/relationships/media" Target="../media/media22.m4a"/><Relationship Id="rId1" Type="http://schemas.openxmlformats.org/officeDocument/2006/relationships/tags" Target="../tags/tag6.xml"/><Relationship Id="rId6" Type="http://schemas.microsoft.com/office/2007/relationships/media" Target="../media/media24.m4a"/><Relationship Id="rId11" Type="http://schemas.microsoft.com/office/2007/relationships/hdphoto" Target="../media/hdphoto3.wdp"/><Relationship Id="rId5" Type="http://schemas.openxmlformats.org/officeDocument/2006/relationships/audio" Target="../media/media23.m4a"/><Relationship Id="rId10" Type="http://schemas.openxmlformats.org/officeDocument/2006/relationships/image" Target="../media/image11.png"/><Relationship Id="rId4" Type="http://schemas.microsoft.com/office/2007/relationships/media" Target="../media/media23.m4a"/><Relationship Id="rId9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hyperlink" Target="https://www.bing.com/images/search?view=detailV2&amp;ccid=qRxZdwWY&amp;id=77CBE7F4E54B2DD48F19EEE5C91221BB095F8B86&amp;thid=OIP.qRxZdwWYbT5ysxY88qgZMwHaHa&amp;mediaurl=http://www.forgeaheadvolunteers.org/uploads/163_nhs_lanarkshire_m.jpg&amp;exph=400&amp;expw=400&amp;q=NHS+LANARKSHIRE&amp;simid=608028867382084797&amp;selectedIndex=1" TargetMode="External"/><Relationship Id="rId5" Type="http://schemas.openxmlformats.org/officeDocument/2006/relationships/image" Target="../media/image5.png"/><Relationship Id="rId4" Type="http://schemas.openxmlformats.org/officeDocument/2006/relationships/hyperlink" Target="mailto:pharmacytobaccocontrol@lanarkshire.scot.nhs.uk" TargetMode="Externa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85044" y="3525485"/>
            <a:ext cx="4008582" cy="680691"/>
          </a:xfrm>
        </p:spPr>
        <p:txBody>
          <a:bodyPr>
            <a:normAutofit fontScale="90000"/>
          </a:bodyPr>
          <a:lstStyle/>
          <a:p>
            <a:r>
              <a:rPr lang="en-GB" sz="4400" b="1" i="1" dirty="0"/>
              <a:t/>
            </a:r>
            <a:br>
              <a:rPr lang="en-GB" sz="4400" b="1" i="1" dirty="0"/>
            </a:br>
            <a:r>
              <a:rPr lang="en-GB" sz="4400" b="1" i="1" dirty="0"/>
              <a:t/>
            </a:r>
            <a:br>
              <a:rPr lang="en-GB" sz="4400" b="1" i="1" dirty="0"/>
            </a:br>
            <a:r>
              <a:rPr lang="en-GB" sz="4400" b="1" i="1" dirty="0"/>
              <a:t>Mental Health</a:t>
            </a:r>
          </a:p>
        </p:txBody>
      </p:sp>
      <p:pic>
        <p:nvPicPr>
          <p:cNvPr id="4" name="Picture 3" descr="Image result for NHS LANARKSHIRE">
            <a:hlinkClick r:id="rId4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97" y="4408080"/>
            <a:ext cx="2592648" cy="2016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464" y="4408080"/>
            <a:ext cx="2025072" cy="201644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744221" y="1771159"/>
            <a:ext cx="8090228" cy="1754326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n-GB" sz="5400" b="1" dirty="0"/>
              <a:t>Quit Your Way Training </a:t>
            </a:r>
            <a:br>
              <a:rPr lang="en-GB" sz="5400" b="1" dirty="0"/>
            </a:br>
            <a:r>
              <a:rPr lang="en-GB" sz="5400" b="1" dirty="0"/>
              <a:t>For Community Pharmacies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4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30"/>
    </mc:Choice>
    <mc:Fallback xmlns="">
      <p:transition spd="slow" advTm="13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969163" y="27796"/>
            <a:ext cx="5828145" cy="1588846"/>
          </a:xfrm>
        </p:spPr>
        <p:txBody>
          <a:bodyPr/>
          <a:lstStyle/>
          <a:p>
            <a:pPr algn="ctr"/>
            <a:r>
              <a:rPr lang="en-GB" b="1" dirty="0"/>
              <a:t>What is Mental Health: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21" b="100000" l="1212" r="97879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3134"/>
            <a:ext cx="4886036" cy="6834866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886036" y="1616642"/>
            <a:ext cx="7116033" cy="1588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969163" y="1616641"/>
            <a:ext cx="703290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i="1" dirty="0"/>
              <a:t>“Mental health is a state of mental well-being that enables people to cope with the stresses of life, realize their abilities, learn well and work well, and contribute to their community”</a:t>
            </a:r>
          </a:p>
          <a:p>
            <a:pPr algn="ctr"/>
            <a:r>
              <a:rPr lang="en-GB" sz="1500" b="1" i="1" dirty="0"/>
              <a:t>(World Health Organisation)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69163" y="2850517"/>
            <a:ext cx="703290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GB" sz="2000" b="1" i="1" dirty="0"/>
          </a:p>
          <a:p>
            <a:pPr algn="just"/>
            <a:endParaRPr lang="en-GB" sz="2000" b="1" i="1" dirty="0"/>
          </a:p>
          <a:p>
            <a:pPr algn="just"/>
            <a:r>
              <a:rPr lang="en-GB" sz="2000" dirty="0"/>
              <a:t>There are a wide range of causes that can have an impact on someone's mental health and it might be more than one. </a:t>
            </a:r>
          </a:p>
          <a:p>
            <a:pPr algn="just"/>
            <a:r>
              <a:rPr lang="en-GB" sz="2000" dirty="0"/>
              <a:t>For example: </a:t>
            </a:r>
          </a:p>
          <a:p>
            <a:pPr algn="just"/>
            <a:endParaRPr lang="en-GB" sz="15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500" i="1" dirty="0"/>
              <a:t>Bullying or other abuse.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500" i="1" dirty="0"/>
              <a:t>Losing someone close to you.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500" i="1" dirty="0"/>
              <a:t>Isolation or loneliness.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500" i="1" dirty="0"/>
              <a:t>Discrimination.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500" i="1" dirty="0"/>
              <a:t>Trauma or Neglect.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500" i="1" dirty="0"/>
              <a:t>Physical health problems.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500" i="1" dirty="0"/>
              <a:t>Drug and alcohol addiction.</a:t>
            </a:r>
          </a:p>
          <a:p>
            <a:pPr algn="just"/>
            <a:endParaRPr lang="en-GB" sz="2000" b="1" i="1" dirty="0"/>
          </a:p>
          <a:p>
            <a:pPr algn="ctr"/>
            <a:endParaRPr lang="en-GB" sz="2000" b="1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6599666" y="6346134"/>
            <a:ext cx="18859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 i="1" dirty="0"/>
              <a:t>(bbc.co.uk)</a:t>
            </a:r>
          </a:p>
        </p:txBody>
      </p:sp>
      <p:pic>
        <p:nvPicPr>
          <p:cNvPr id="5" name="Mental Health 1 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 flipV="1">
            <a:off x="11722239" y="789669"/>
            <a:ext cx="102476" cy="102476"/>
          </a:xfrm>
          <a:prstGeom prst="rect">
            <a:avLst/>
          </a:prstGeom>
        </p:spPr>
      </p:pic>
      <p:pic>
        <p:nvPicPr>
          <p:cNvPr id="6" name="Mental Health 2 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898716" y="382237"/>
            <a:ext cx="69193" cy="69193"/>
          </a:xfrm>
          <a:prstGeom prst="rect">
            <a:avLst/>
          </a:prstGeom>
        </p:spPr>
      </p:pic>
      <p:pic>
        <p:nvPicPr>
          <p:cNvPr id="2" name="Picture 1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716" y="23134"/>
            <a:ext cx="837045" cy="919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066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70"/>
    </mc:Choice>
    <mc:Fallback xmlns="">
      <p:transition spd="slow" advTm="30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4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421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9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77" objId="5"/>
        <p14:playEvt time="16085" objId="6"/>
        <p14:stopEvt time="16134" objId="5"/>
        <p14:stopEvt time="27060" objId="6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Mental Health Statistics: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000" b="1" dirty="0"/>
              <a:t>1 in 4 </a:t>
            </a:r>
            <a:r>
              <a:rPr lang="en-GB" sz="2000" dirty="0"/>
              <a:t>of us will experience a mental health problem. </a:t>
            </a:r>
          </a:p>
          <a:p>
            <a:r>
              <a:rPr lang="en-GB" sz="2000" b="1" dirty="0"/>
              <a:t>64% </a:t>
            </a:r>
            <a:r>
              <a:rPr lang="en-GB" sz="2000" dirty="0"/>
              <a:t>of Scotland have experienced poor mental health due to work. </a:t>
            </a:r>
          </a:p>
          <a:p>
            <a:r>
              <a:rPr lang="en-GB" sz="2000" dirty="0"/>
              <a:t>People with mental health problems are </a:t>
            </a:r>
            <a:r>
              <a:rPr lang="en-GB" sz="2000" b="1" dirty="0"/>
              <a:t>3 times </a:t>
            </a:r>
            <a:r>
              <a:rPr lang="en-GB" sz="2000" dirty="0"/>
              <a:t>likely to experience debt. </a:t>
            </a:r>
          </a:p>
          <a:p>
            <a:r>
              <a:rPr lang="en-GB" sz="2000" b="1" dirty="0"/>
              <a:t>1 in 5 </a:t>
            </a:r>
            <a:r>
              <a:rPr lang="en-GB" sz="2000" dirty="0"/>
              <a:t>GP appointments are related to stress, anxiety etc.</a:t>
            </a:r>
          </a:p>
          <a:p>
            <a:pPr marL="0" indent="0">
              <a:buNone/>
            </a:pPr>
            <a:r>
              <a:rPr lang="en-GB" sz="1500" i="1" dirty="0"/>
              <a:t>(SAMH)</a:t>
            </a:r>
          </a:p>
          <a:p>
            <a:endParaRPr lang="en-GB" sz="2000" dirty="0"/>
          </a:p>
          <a:p>
            <a:r>
              <a:rPr lang="en-GB" sz="2000" dirty="0"/>
              <a:t>Smoking is around </a:t>
            </a:r>
            <a:r>
              <a:rPr lang="en-GB" sz="2000" b="1" dirty="0"/>
              <a:t>twice </a:t>
            </a:r>
            <a:r>
              <a:rPr lang="en-GB" sz="2000" dirty="0"/>
              <a:t>as common among people with mental health issues and more so in those with more severe illness e.g. schizophrenia.</a:t>
            </a:r>
          </a:p>
          <a:p>
            <a:r>
              <a:rPr lang="en-GB" sz="2000" dirty="0"/>
              <a:t>Up to </a:t>
            </a:r>
            <a:r>
              <a:rPr lang="en-GB" sz="2000" b="1" dirty="0"/>
              <a:t>3 million people who smoke </a:t>
            </a:r>
            <a:r>
              <a:rPr lang="en-GB" sz="2000" dirty="0"/>
              <a:t>in the UK have evidence of mental </a:t>
            </a:r>
            <a:r>
              <a:rPr lang="en-GB" sz="2000" dirty="0" smtClean="0"/>
              <a:t>issue</a:t>
            </a:r>
            <a:r>
              <a:rPr lang="en-GB" sz="2000" dirty="0" smtClean="0"/>
              <a:t>.</a:t>
            </a:r>
            <a:endParaRPr lang="en-GB" sz="2000" dirty="0"/>
          </a:p>
          <a:p>
            <a:r>
              <a:rPr lang="en-GB" sz="2000" b="1" dirty="0"/>
              <a:t>One third </a:t>
            </a:r>
            <a:r>
              <a:rPr lang="en-GB" sz="2000" dirty="0"/>
              <a:t>of tobacco is used by people with mental health issues.</a:t>
            </a:r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13" name="Mental Health 1 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70277" y="482962"/>
            <a:ext cx="406400" cy="406400"/>
          </a:xfrm>
          <a:prstGeom prst="rect">
            <a:avLst/>
          </a:prstGeom>
        </p:spPr>
      </p:pic>
      <p:pic>
        <p:nvPicPr>
          <p:cNvPr id="14" name="Mental Health 2 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122" y="482962"/>
            <a:ext cx="406400" cy="40640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955" y="23134"/>
            <a:ext cx="837045" cy="919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Audio 21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496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572"/>
    </mc:Choice>
    <mc:Fallback xmlns="">
      <p:transition spd="slow" advClick="0" advTm="40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54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08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 isNarration="1">
              <p:cMediaNode vol="80000" mute="1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418" objId="13"/>
        <p14:stopEvt time="10990" objId="13"/>
        <p14:playEvt time="12987" objId="14"/>
        <p14:stopEvt time="37101" objId="1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61415" y="4674358"/>
            <a:ext cx="12069170" cy="218364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How smoking impacts your mental health: </a:t>
            </a:r>
          </a:p>
        </p:txBody>
      </p:sp>
      <p:sp>
        <p:nvSpPr>
          <p:cNvPr id="4" name="Rectangle 3"/>
          <p:cNvSpPr/>
          <p:nvPr/>
        </p:nvSpPr>
        <p:spPr>
          <a:xfrm>
            <a:off x="837045" y="1515197"/>
            <a:ext cx="1051675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You are much more likely to smoke than the general population and tend to smoke more heavily.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Have a short life </a:t>
            </a:r>
            <a:r>
              <a:rPr lang="en-GB" sz="2000" dirty="0" err="1" smtClean="0"/>
              <a:t>expentency</a:t>
            </a:r>
            <a:r>
              <a:rPr lang="en-GB" sz="2000" dirty="0" smtClean="0"/>
              <a:t>, on </a:t>
            </a:r>
            <a:r>
              <a:rPr lang="en-GB" sz="2000" dirty="0"/>
              <a:t>average 10 to 20 years earlier than those who don't experience mental health problems – smoking plays a major role in this difference in life expectancy.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Need a higher dosage of some antipsychotic medicines and antidepressants because smoking interferes with the way these medicines work.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r>
              <a:rPr lang="en-GB" sz="2000" dirty="0"/>
              <a:t>When people stop smoking, studies show: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dirty="0"/>
              <a:t>anxiety, depression and stress levels are lower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dirty="0"/>
              <a:t>quality of life and positive mood improve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dirty="0"/>
              <a:t>the dosage of some medicines used to treat mental health problems can be reduced.</a:t>
            </a:r>
          </a:p>
          <a:p>
            <a:endParaRPr lang="en-GB" sz="2000" dirty="0"/>
          </a:p>
        </p:txBody>
      </p:sp>
      <p:sp>
        <p:nvSpPr>
          <p:cNvPr id="7" name="Rectangle 6"/>
          <p:cNvSpPr/>
          <p:nvPr/>
        </p:nvSpPr>
        <p:spPr>
          <a:xfrm rot="10800000" flipV="1">
            <a:off x="9255211" y="5761025"/>
            <a:ext cx="22509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000" dirty="0"/>
          </a:p>
        </p:txBody>
      </p:sp>
      <p:sp>
        <p:nvSpPr>
          <p:cNvPr id="8" name="Rectangle 7"/>
          <p:cNvSpPr/>
          <p:nvPr/>
        </p:nvSpPr>
        <p:spPr>
          <a:xfrm>
            <a:off x="9662984" y="3521675"/>
            <a:ext cx="18432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6095422" y="3352398"/>
            <a:ext cx="2360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(NHS)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016633" y="4874413"/>
            <a:ext cx="2360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(NHS)</a:t>
            </a:r>
          </a:p>
        </p:txBody>
      </p:sp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06200" y="591830"/>
            <a:ext cx="406400" cy="40640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955" y="23134"/>
            <a:ext cx="837045" cy="919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395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49"/>
    </mc:Choice>
    <mc:Fallback xmlns="">
      <p:transition spd="slow" advTm="31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200" objId="2"/>
        <p14:stopEvt time="19874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4036" y="5013901"/>
            <a:ext cx="1717964" cy="17058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Stopping smoking and the impact on mental health medication: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88825" y="5155096"/>
            <a:ext cx="8414347" cy="1200329"/>
          </a:xfrm>
          <a:prstGeom prst="rect">
            <a:avLst/>
          </a:prstGeom>
          <a:solidFill>
            <a:schemeClr val="bg1">
              <a:alpha val="50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783">
              <a:spcBef>
                <a:spcPct val="20000"/>
              </a:spcBef>
            </a:pPr>
            <a:r>
              <a:rPr lang="en-GB" sz="2400" i="1" dirty="0">
                <a:ea typeface="Fira Sans" pitchFamily="34" charset="0"/>
              </a:rPr>
              <a:t>It is important that the individual is able to discuss this with their prescriber before they make a quit attempt, so that the prescriber can advise the individual in the context of their own condition.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88826" y="1894616"/>
            <a:ext cx="8414347" cy="1200329"/>
          </a:xfrm>
          <a:prstGeom prst="rect">
            <a:avLst/>
          </a:prstGeom>
          <a:solidFill>
            <a:schemeClr val="bg1">
              <a:alpha val="50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783">
              <a:spcBef>
                <a:spcPct val="20000"/>
              </a:spcBef>
            </a:pPr>
            <a:r>
              <a:rPr lang="en-GB" sz="2400" i="1" dirty="0">
                <a:ea typeface="Fira Sans" pitchFamily="34" charset="0"/>
              </a:rPr>
              <a:t>Tobacco smoke stimulates an enzyme in the liver which breaks down medication in the blood stream more quickly than in someone who doesn’t smoke.</a:t>
            </a:r>
          </a:p>
        </p:txBody>
      </p:sp>
      <p:pic>
        <p:nvPicPr>
          <p:cNvPr id="12" name="Picture 1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955" y="23134"/>
            <a:ext cx="837045" cy="919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26" y="5013901"/>
            <a:ext cx="1791499" cy="16005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88825" y="3298873"/>
            <a:ext cx="8414347" cy="1569660"/>
          </a:xfrm>
          <a:prstGeom prst="rect">
            <a:avLst/>
          </a:prstGeom>
          <a:solidFill>
            <a:schemeClr val="bg1">
              <a:alpha val="50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/>
              <a:t>On stopping smoking, levels of the enzyme will return to normal over 2-4 weeks and the concentration of medication in the blood stream will increase.</a:t>
            </a:r>
          </a:p>
          <a:p>
            <a:pPr algn="ctr"/>
            <a:r>
              <a:rPr lang="en-GB" sz="2400" i="1" dirty="0"/>
              <a:t>On starting smoking again this process will reverse.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97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15"/>
    </mc:Choice>
    <mc:Fallback xmlns="">
      <p:transition spd="slow" advTm="38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xplosion 2 7"/>
          <p:cNvSpPr/>
          <p:nvPr/>
        </p:nvSpPr>
        <p:spPr>
          <a:xfrm>
            <a:off x="4407132" y="282634"/>
            <a:ext cx="3543992" cy="2951018"/>
          </a:xfrm>
          <a:prstGeom prst="irregularSeal2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300" dirty="0">
                <a:solidFill>
                  <a:schemeClr val="tx1"/>
                </a:solidFill>
              </a:rPr>
              <a:t>Depression</a:t>
            </a:r>
          </a:p>
        </p:txBody>
      </p:sp>
      <p:sp>
        <p:nvSpPr>
          <p:cNvPr id="14" name="Explosion 2 13"/>
          <p:cNvSpPr/>
          <p:nvPr/>
        </p:nvSpPr>
        <p:spPr>
          <a:xfrm>
            <a:off x="6530534" y="3374168"/>
            <a:ext cx="3543992" cy="2951018"/>
          </a:xfrm>
          <a:prstGeom prst="irregularSeal2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Schizophrenia</a:t>
            </a:r>
          </a:p>
        </p:txBody>
      </p:sp>
      <p:sp>
        <p:nvSpPr>
          <p:cNvPr id="11" name="Explosion 2 10"/>
          <p:cNvSpPr/>
          <p:nvPr/>
        </p:nvSpPr>
        <p:spPr>
          <a:xfrm>
            <a:off x="224444" y="282634"/>
            <a:ext cx="3543992" cy="2951018"/>
          </a:xfrm>
          <a:prstGeom prst="irregularSeal2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300" dirty="0">
                <a:solidFill>
                  <a:schemeClr val="tx1"/>
                </a:solidFill>
              </a:rPr>
              <a:t>Stress</a:t>
            </a:r>
          </a:p>
        </p:txBody>
      </p:sp>
      <p:sp>
        <p:nvSpPr>
          <p:cNvPr id="15" name="Explosion 2 14"/>
          <p:cNvSpPr/>
          <p:nvPr/>
        </p:nvSpPr>
        <p:spPr>
          <a:xfrm>
            <a:off x="1996440" y="3374168"/>
            <a:ext cx="3543992" cy="2951018"/>
          </a:xfrm>
          <a:prstGeom prst="irregularSeal2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300" dirty="0">
                <a:solidFill>
                  <a:schemeClr val="tx1"/>
                </a:solidFill>
              </a:rPr>
              <a:t>Bipolar </a:t>
            </a:r>
          </a:p>
        </p:txBody>
      </p:sp>
      <p:sp>
        <p:nvSpPr>
          <p:cNvPr id="12" name="Explosion 2 11"/>
          <p:cNvSpPr/>
          <p:nvPr/>
        </p:nvSpPr>
        <p:spPr>
          <a:xfrm>
            <a:off x="8589820" y="77586"/>
            <a:ext cx="3543992" cy="2951018"/>
          </a:xfrm>
          <a:prstGeom prst="irregularSeal2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300" dirty="0">
                <a:solidFill>
                  <a:schemeClr val="tx1"/>
                </a:solidFill>
              </a:rPr>
              <a:t>ADHD </a:t>
            </a:r>
          </a:p>
        </p:txBody>
      </p:sp>
      <p:pic>
        <p:nvPicPr>
          <p:cNvPr id="16" name="Picture 15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955" y="23134"/>
            <a:ext cx="837045" cy="91965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16"/>
          <p:cNvSpPr/>
          <p:nvPr/>
        </p:nvSpPr>
        <p:spPr>
          <a:xfrm>
            <a:off x="11064629" y="6325186"/>
            <a:ext cx="708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/>
              <a:t>(ASH)</a:t>
            </a:r>
          </a:p>
        </p:txBody>
      </p:sp>
      <p:pic>
        <p:nvPicPr>
          <p:cNvPr id="6" name="Stres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 flipH="1" flipV="1">
            <a:off x="756516" y="2001752"/>
            <a:ext cx="0" cy="0"/>
          </a:xfrm>
          <a:prstGeom prst="rect">
            <a:avLst/>
          </a:prstGeom>
        </p:spPr>
      </p:pic>
      <p:pic>
        <p:nvPicPr>
          <p:cNvPr id="7" name="Depression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 flipH="1">
            <a:off x="5792080" y="2067778"/>
            <a:ext cx="0" cy="0"/>
          </a:xfrm>
          <a:prstGeom prst="rect">
            <a:avLst/>
          </a:prstGeom>
        </p:spPr>
      </p:pic>
      <p:pic>
        <p:nvPicPr>
          <p:cNvPr id="9" name="ADHD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230653" y="1758143"/>
            <a:ext cx="0" cy="0"/>
          </a:xfrm>
          <a:prstGeom prst="rect">
            <a:avLst/>
          </a:prstGeom>
        </p:spPr>
      </p:pic>
      <p:pic>
        <p:nvPicPr>
          <p:cNvPr id="10" name="Bipolar 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8"/>
          <a:stretch>
            <a:fillRect/>
          </a:stretch>
        </p:blipFill>
        <p:spPr>
          <a:xfrm flipH="1" flipV="1">
            <a:off x="3433532" y="5152768"/>
            <a:ext cx="0" cy="0"/>
          </a:xfrm>
          <a:prstGeom prst="rect">
            <a:avLst/>
          </a:prstGeom>
        </p:spPr>
      </p:pic>
      <p:pic>
        <p:nvPicPr>
          <p:cNvPr id="18" name="Schizophrenia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996034" y="5076567"/>
            <a:ext cx="0" cy="0"/>
          </a:xfrm>
          <a:prstGeom prst="rect">
            <a:avLst/>
          </a:prstGeom>
        </p:spPr>
      </p:pic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297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289"/>
    </mc:Choice>
    <mc:Fallback xmlns="">
      <p:transition spd="slow" advTm="188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75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03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88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20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770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8" grpId="0" animBg="1"/>
      <p:bldP spid="14" grpId="0" animBg="1"/>
      <p:bldP spid="11" grpId="0" animBg="1"/>
      <p:bldP spid="15" grpId="0" animBg="1"/>
      <p:bldP spid="12" grpId="0" animBg="1"/>
    </p:bldLst>
  </p:timing>
  <p:extLst>
    <p:ext uri="{E180D4A7-C9FB-4DFB-919C-405C955672EB}">
      <p14:showEvtLst xmlns:p14="http://schemas.microsoft.com/office/powerpoint/2010/main">
        <p14:playEvt time="2309" objId="6"/>
        <p14:stopEvt time="39872" objId="6"/>
        <p14:playEvt time="41740" objId="7"/>
        <p14:stopEvt time="82113" objId="7"/>
        <p14:playEvt time="84774" objId="9"/>
        <p14:stopEvt time="123688" objId="9"/>
        <p14:playEvt time="125332" objId="10"/>
        <p14:stopEvt time="147463" objId="10"/>
        <p14:playEvt time="149561" objId="18"/>
        <p14:stopEvt time="187328" objId="18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80008"/>
            <a:ext cx="9648568" cy="1325563"/>
          </a:xfrm>
        </p:spPr>
        <p:txBody>
          <a:bodyPr/>
          <a:lstStyle/>
          <a:p>
            <a:pPr algn="ctr"/>
            <a:r>
              <a:rPr lang="en-GB" b="1" dirty="0"/>
              <a:t>Helping your mental health while quitting: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574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00054">
            <a:off x="6158137" y="336788"/>
            <a:ext cx="5732673" cy="61912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0800000" flipV="1">
            <a:off x="838200" y="1578079"/>
            <a:ext cx="5433465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dirty="0"/>
              <a:t>Don’t punish yourself if you crave having a cigarette – especially in the first couple of weeks.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dirty="0"/>
              <a:t>When you feel </a:t>
            </a:r>
            <a:r>
              <a:rPr lang="en-GB" sz="2000" b="1" dirty="0"/>
              <a:t>stressed </a:t>
            </a:r>
            <a:r>
              <a:rPr lang="en-GB" sz="2000" dirty="0"/>
              <a:t>and would usually smoke during these times, have a </a:t>
            </a:r>
            <a:r>
              <a:rPr lang="en-GB" sz="2000" b="1" dirty="0"/>
              <a:t>coping mechanism </a:t>
            </a:r>
            <a:r>
              <a:rPr lang="en-GB" sz="2000" dirty="0"/>
              <a:t>you can rely on i.e. an app on your phone to distract yourself, breathing techniques or meditation.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dirty="0"/>
              <a:t>Get </a:t>
            </a:r>
            <a:r>
              <a:rPr lang="en-GB" sz="2000" b="1" dirty="0"/>
              <a:t>plenty of sleep</a:t>
            </a:r>
            <a:r>
              <a:rPr lang="en-GB" sz="2000" dirty="0"/>
              <a:t>.  Sleep disturbance is a common side effect when quitting smoking. </a:t>
            </a:r>
          </a:p>
          <a:p>
            <a:pPr algn="just"/>
            <a:endParaRPr lang="en-GB" sz="2000" dirty="0"/>
          </a:p>
          <a:p>
            <a:pPr algn="just"/>
            <a:r>
              <a:rPr lang="en-US" altLang="en-US" sz="1500" b="1" i="1" dirty="0">
                <a:latin typeface="+mj-lt"/>
                <a:cs typeface="Times New Roman" panose="02020603050405020304" pitchFamily="18" charset="0"/>
              </a:rPr>
              <a:t>(“How to Quit Smoking and Boost Your Mental Health”)</a:t>
            </a:r>
            <a:endParaRPr lang="en-US" altLang="en-US" sz="1500" b="1" i="1" dirty="0">
              <a:latin typeface="+mj-lt"/>
            </a:endParaRPr>
          </a:p>
        </p:txBody>
      </p:sp>
      <p:pic>
        <p:nvPicPr>
          <p:cNvPr id="3" name="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42262" y="536389"/>
            <a:ext cx="406400" cy="406400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698014" y="129988"/>
            <a:ext cx="406400" cy="406400"/>
          </a:xfrm>
          <a:prstGeom prst="rect">
            <a:avLst/>
          </a:prstGeom>
        </p:spPr>
      </p:pic>
      <p:pic>
        <p:nvPicPr>
          <p:cNvPr id="8" name="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722538" y="482962"/>
            <a:ext cx="406400" cy="406400"/>
          </a:xfrm>
          <a:prstGeom prst="rect">
            <a:avLst/>
          </a:prstGeom>
        </p:spPr>
      </p:pic>
      <p:pic>
        <p:nvPicPr>
          <p:cNvPr id="10" name="4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94814" y="129987"/>
            <a:ext cx="406400" cy="406400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955" y="23134"/>
            <a:ext cx="837045" cy="919656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271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57"/>
    </mc:Choice>
    <mc:Fallback xmlns="">
      <p:transition spd="slow" advTm="43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9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3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3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3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91" objId="3"/>
        <p14:stopEvt time="10046" objId="3"/>
        <p14:playEvt time="12698" objId="7"/>
        <p14:stopEvt time="27038" objId="7"/>
        <p14:playEvt time="30062" objId="10"/>
        <p14:stopEvt time="41416" objId="10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5616" y="1825626"/>
            <a:ext cx="5587314" cy="4624602"/>
          </a:xfrm>
        </p:spPr>
        <p:txBody>
          <a:bodyPr>
            <a:noAutofit/>
          </a:bodyPr>
          <a:lstStyle/>
          <a:p>
            <a:pPr marL="342900" indent="-342900" algn="just">
              <a:buFont typeface="+mj-lt"/>
              <a:buAutoNum type="arabicPeriod"/>
            </a:pPr>
            <a:endParaRPr lang="en-GB" sz="2000" dirty="0"/>
          </a:p>
          <a:p>
            <a:pPr algn="just"/>
            <a:r>
              <a:rPr lang="en-GB" sz="2000" dirty="0"/>
              <a:t>Exercise regularly. This doesn’t need to be vigorous exercise, a slow walk outside will still get endorphins flowing.</a:t>
            </a:r>
          </a:p>
          <a:p>
            <a:pPr algn="just"/>
            <a:r>
              <a:rPr lang="en-GB" sz="2000" dirty="0"/>
              <a:t>Remember to </a:t>
            </a:r>
            <a:r>
              <a:rPr lang="en-GB" sz="2000" b="1" dirty="0"/>
              <a:t>talk regularly </a:t>
            </a:r>
            <a:r>
              <a:rPr lang="en-GB" sz="2000" dirty="0"/>
              <a:t>with someone you trust i.e. a family member or friend. Remember there is a NHS QYW helpline available for advice and support: Available Monday – Friday on 01698 754 888.</a:t>
            </a:r>
          </a:p>
          <a:p>
            <a:pPr algn="just"/>
            <a:endParaRPr lang="en-GB" sz="2000" dirty="0"/>
          </a:p>
          <a:p>
            <a:pPr marL="0" indent="0" algn="just">
              <a:buNone/>
            </a:pPr>
            <a:endParaRPr lang="en-GB" sz="2000" dirty="0"/>
          </a:p>
          <a:p>
            <a:pPr marL="0" indent="0" algn="just">
              <a:buNone/>
            </a:pPr>
            <a:r>
              <a:rPr lang="en-US" altLang="en-US" sz="1500" b="1" i="1" dirty="0">
                <a:cs typeface="Times New Roman" panose="02020603050405020304" pitchFamily="18" charset="0"/>
              </a:rPr>
              <a:t>(“How to Quit Smoking and Boost Your Mental Health”)</a:t>
            </a:r>
            <a:endParaRPr lang="en-US" altLang="en-US" sz="1500" b="1" i="1" dirty="0"/>
          </a:p>
          <a:p>
            <a:pPr marL="0" indent="0" algn="just">
              <a:buNone/>
            </a:pPr>
            <a:endParaRPr lang="en-GB" sz="2000" dirty="0"/>
          </a:p>
          <a:p>
            <a:endParaRPr lang="en-GB" sz="20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9512643" cy="1325563"/>
          </a:xfrm>
        </p:spPr>
        <p:txBody>
          <a:bodyPr/>
          <a:lstStyle/>
          <a:p>
            <a:pPr algn="ctr"/>
            <a:r>
              <a:rPr lang="en-GB" b="1" dirty="0"/>
              <a:t>Helping your mental health while quitting: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40" b="100000" l="6007" r="936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1825625"/>
            <a:ext cx="4006764" cy="4006764"/>
          </a:xfrm>
          <a:prstGeom prst="rect">
            <a:avLst/>
          </a:prstGeom>
        </p:spPr>
      </p:pic>
      <p:pic>
        <p:nvPicPr>
          <p:cNvPr id="6" name="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73477" y="49848"/>
            <a:ext cx="406400" cy="406400"/>
          </a:xfrm>
          <a:prstGeom prst="rect">
            <a:avLst/>
          </a:prstGeom>
        </p:spPr>
      </p:pic>
      <p:pic>
        <p:nvPicPr>
          <p:cNvPr id="9" name="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92930" y="482962"/>
            <a:ext cx="406400" cy="40640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955" y="23134"/>
            <a:ext cx="837045" cy="919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43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81"/>
    </mc:Choice>
    <mc:Fallback xmlns="">
      <p:transition spd="slow" advTm="34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9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46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87" objId="6"/>
        <p14:stopEvt time="13651" objId="6"/>
        <p14:playEvt time="15224" objId="9"/>
        <p14:stopEvt time="33715" objId="9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Thanks for listening!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19974"/>
            <a:ext cx="10515600" cy="34142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000" dirty="0"/>
              <a:t>Remember to </a:t>
            </a:r>
            <a:r>
              <a:rPr lang="en-GB" sz="3000" dirty="0" smtClean="0"/>
              <a:t>continue your learning to </a:t>
            </a:r>
            <a:r>
              <a:rPr lang="en-GB" sz="3000" dirty="0"/>
              <a:t>benefit not only yourself with knowledge but to keep the pledge of Quit Your Way and help support clients on their journey.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We are here to help! You can get in touch with the Pharmacy Support Team on the following: </a:t>
            </a:r>
          </a:p>
          <a:p>
            <a:r>
              <a:rPr lang="en-GB" sz="2000" dirty="0"/>
              <a:t>Helpdesk Telephone: </a:t>
            </a:r>
            <a:r>
              <a:rPr lang="en-GB" sz="2000" b="1" dirty="0"/>
              <a:t>01698 754 888 </a:t>
            </a:r>
            <a:r>
              <a:rPr lang="en-GB" sz="2000" i="1" dirty="0"/>
              <a:t>(Monday – Friday 9-5pm)</a:t>
            </a:r>
          </a:p>
          <a:p>
            <a:r>
              <a:rPr lang="en-GB" sz="2000" dirty="0"/>
              <a:t>Email: </a:t>
            </a:r>
            <a:r>
              <a:rPr lang="en-GB" sz="2000" b="1" dirty="0">
                <a:hlinkClick r:id="rId4"/>
              </a:rPr>
              <a:t>pharmacytobaccocontrol@lanarkshire.scot.nhs.uk</a:t>
            </a:r>
            <a:endParaRPr lang="en-GB" sz="2000" b="1" dirty="0"/>
          </a:p>
        </p:txBody>
      </p:sp>
      <p:pic>
        <p:nvPicPr>
          <p:cNvPr id="5" name="Picture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955" y="23134"/>
            <a:ext cx="837045" cy="919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Image result for NHS LANARKSHIRE">
            <a:hlinkClick r:id="rId6"/>
          </p:cNvPr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75" b="96875" l="3057" r="97817">
                        <a14:foregroundMark x1="50218" y1="21250" x2="50218" y2="21250"/>
                        <a14:foregroundMark x1="71616" y1="11250" x2="71616" y2="11250"/>
                        <a14:foregroundMark x1="64192" y1="63750" x2="64192" y2="63750"/>
                        <a14:foregroundMark x1="68122" y1="58125" x2="68122" y2="58125"/>
                        <a14:foregroundMark x1="76856" y1="60625" x2="76856" y2="60625"/>
                        <a14:foregroundMark x1="24454" y1="59375" x2="24454" y2="59375"/>
                        <a14:foregroundMark x1="7424" y1="82500" x2="7424" y2="82500"/>
                        <a14:foregroundMark x1="20524" y1="84375" x2="20524" y2="84375"/>
                        <a14:foregroundMark x1="25764" y1="84375" x2="25764" y2="84375"/>
                        <a14:foregroundMark x1="36681" y1="85625" x2="36681" y2="85625"/>
                        <a14:foregroundMark x1="44978" y1="89375" x2="44978" y2="89375"/>
                        <a14:foregroundMark x1="51965" y1="83750" x2="51965" y2="83750"/>
                        <a14:foregroundMark x1="60262" y1="86250" x2="60262" y2="86250"/>
                        <a14:foregroundMark x1="66812" y1="84375" x2="66812" y2="84375"/>
                        <a14:foregroundMark x1="79039" y1="81875" x2="79039" y2="81875"/>
                        <a14:foregroundMark x1="79039" y1="80000" x2="79039" y2="80000"/>
                        <a14:foregroundMark x1="81223" y1="89375" x2="81223" y2="89375"/>
                        <a14:foregroundMark x1="90830" y1="88125" x2="90830" y2="88125"/>
                        <a14:foregroundMark x1="35808" y1="60000" x2="35808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709" y="5227782"/>
            <a:ext cx="2004291" cy="1630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32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76"/>
    </mc:Choice>
    <mc:Fallback xmlns="">
      <p:transition spd="slow" advTm="18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8|39|0.4|42.3|0.7|39.8|0.7|23.5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1.5|17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3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6574</TotalTime>
  <Words>921</Words>
  <Application>Microsoft Office PowerPoint</Application>
  <PresentationFormat>Widescreen</PresentationFormat>
  <Paragraphs>102</Paragraphs>
  <Slides>9</Slides>
  <Notes>7</Notes>
  <HiddenSlides>0</HiddenSlides>
  <MMClips>25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Fira Sans</vt:lpstr>
      <vt:lpstr>Times New Roman</vt:lpstr>
      <vt:lpstr>Office Theme</vt:lpstr>
      <vt:lpstr>  Mental Health</vt:lpstr>
      <vt:lpstr>What is Mental Health:</vt:lpstr>
      <vt:lpstr>Mental Health Statistics: </vt:lpstr>
      <vt:lpstr>How smoking impacts your mental health: </vt:lpstr>
      <vt:lpstr>Stopping smoking and the impact on mental health medication: </vt:lpstr>
      <vt:lpstr>PowerPoint Presentation</vt:lpstr>
      <vt:lpstr>Helping your mental health while quitting:</vt:lpstr>
      <vt:lpstr>Helping your mental health while quitting:</vt:lpstr>
      <vt:lpstr>Thanks for listening!</vt:lpstr>
    </vt:vector>
  </TitlesOfParts>
  <Company>NHS Lanarkshire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Mental Health:</dc:title>
  <dc:creator>Donald, Emma</dc:creator>
  <cp:lastModifiedBy>Donald, Emma</cp:lastModifiedBy>
  <cp:revision>121</cp:revision>
  <dcterms:created xsi:type="dcterms:W3CDTF">2024-06-18T13:54:26Z</dcterms:created>
  <dcterms:modified xsi:type="dcterms:W3CDTF">2025-09-22T14:54:50Z</dcterms:modified>
</cp:coreProperties>
</file>