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9" r:id="rId2"/>
    <p:sldId id="268" r:id="rId3"/>
    <p:sldId id="263" r:id="rId4"/>
    <p:sldId id="266" r:id="rId5"/>
    <p:sldId id="258" r:id="rId6"/>
    <p:sldId id="260" r:id="rId7"/>
    <p:sldId id="265" r:id="rId8"/>
    <p:sldId id="27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979" autoAdjust="0"/>
  </p:normalViewPr>
  <p:slideViewPr>
    <p:cSldViewPr snapToGrid="0">
      <p:cViewPr varScale="1">
        <p:scale>
          <a:sx n="80" d="100"/>
          <a:sy n="80" d="100"/>
        </p:scale>
        <p:origin x="1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C15B3-3321-4484-8466-3FD3DDE7053A}" type="datetimeFigureOut">
              <a:rPr lang="en-GB" smtClean="0"/>
              <a:t>18/09/2025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ED73A-50C1-429E-BA03-734BA255207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8922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images/search?view=detailV2&amp;ccid=SJsfN6WX&amp;id=E485A37A692F09D6D69EC373A9D68EA9EFE71897&amp;thid=OIP.SJsfN6WXXj6EcQZN2_nJHwHaHa&amp;mediaurl=https%3A%2F%2Fthumbs.dreamstime.com%2Fb%2Fhelp-support-guidance-relief-assistance-words-signs-d-illustration-79892783.jpg&amp;cdnurl=https%3A%2F%2Fth.bing.com%2Fth%2Fid%2FR.489b1f37a5975e3e8471064ddbf9c91f%3Frik%3Dlxjn76mO1qlzww%26pid%3DImgRaw%26r%3D0&amp;exph=800&amp;expw=800&amp;q=support+and+guidance&amp;simid=608030729861940212&amp;FORM=IRPRST&amp;ck=AB8BEE3AD1C3EADBCB3098D974FDB389&amp;selectedIndex=3&amp;itb=0&amp;cw=1109&amp;ch=544&amp;ajaxhist=0&amp;ajaxserp=0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images/search?view=detailV2&amp;ccid=V0EBcdDk&amp;id=05E58954800AC9DBC42601A6F0215B505E0B6BBF&amp;thid=OIP.V0EBcdDkblPXZfK0pDMH_wHaFS&amp;mediaurl=https%3A%2F%2Fwebstockreview.net%2Fimages%2Fsupport-clipart-supportive-3.jpg&amp;cdnurl=https%3A%2F%2Fth.bing.com%2Fth%2Fid%2FR.57410171d0e46e53d765f2b4a43307ff%3Frik%3Dv2sLXlBbIfCmAQ%26pid%3DImgRaw%26r%3D0&amp;exph=628&amp;expw=880&amp;q=support&amp;simid=608006029490800196&amp;FORM=IRPRST&amp;ck=312489E83847284FCFD94E25A276A564&amp;selectedIndex=32&amp;itb=0&amp;cw=1109&amp;ch=544&amp;ajaxhist=0&amp;ajaxserp=0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Reference: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Words:</a:t>
            </a:r>
            <a:r>
              <a:rPr lang="en-GB" baseline="0" dirty="0"/>
              <a:t>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Quit Your Way | NHS Lanarkshire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www.nhslanarkshire.scot.nhs.uk/services/quit-your-way/.</a:t>
            </a:r>
            <a:endParaRPr lang="en-GB" dirty="0"/>
          </a:p>
          <a:p>
            <a:r>
              <a:rPr lang="en-GB" dirty="0"/>
              <a:t>Picture:</a:t>
            </a:r>
            <a:r>
              <a:rPr lang="en-GB" baseline="0" dirty="0"/>
              <a:t> </a:t>
            </a:r>
            <a:r>
              <a:rPr lang="en-GB" dirty="0">
                <a:hlinkClick r:id="rId3"/>
              </a:rPr>
              <a:t>support and guidance - Search Images (bing.com)</a:t>
            </a:r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ED73A-50C1-429E-BA03-734BA2552078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4308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Reference:</a:t>
            </a:r>
            <a:r>
              <a:rPr lang="en-GB" baseline="0" dirty="0"/>
              <a:t> </a:t>
            </a:r>
          </a:p>
          <a:p>
            <a:r>
              <a:rPr lang="en-GB" baseline="0" dirty="0"/>
              <a:t>Words: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ED73A-50C1-429E-BA03-734BA2552078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269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Reference:</a:t>
            </a:r>
          </a:p>
          <a:p>
            <a:r>
              <a:rPr lang="en-GB" dirty="0"/>
              <a:t>Picture:</a:t>
            </a:r>
            <a:r>
              <a:rPr lang="en-GB" baseline="0" dirty="0"/>
              <a:t> </a:t>
            </a:r>
            <a:r>
              <a:rPr lang="en-GB" dirty="0">
                <a:hlinkClick r:id="rId3"/>
              </a:rPr>
              <a:t>support - Search Images (bing.com)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ED73A-50C1-429E-BA03-734BA2552078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883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Reference: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Words:</a:t>
            </a:r>
            <a:r>
              <a:rPr lang="en-GB" baseline="0" dirty="0"/>
              <a:t> </a:t>
            </a:r>
            <a:r>
              <a:rPr lang="en-GB" dirty="0"/>
              <a:t>NCSCT</a:t>
            </a:r>
            <a:r>
              <a:rPr lang="en-GB" baseline="0" dirty="0"/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NCSCT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“NCSCT - National Centre for Smoking Cessation and Training.”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Ncsct.co.uk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2014, www.ncsct.co.uk/.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ED73A-50C1-429E-BA03-734BA2552078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7097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Reference: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Words: NCSCT</a:t>
            </a:r>
            <a:r>
              <a:rPr lang="en-GB" baseline="0" dirty="0"/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NCSCT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“NCSCT - National Centre for Smoking Cessation and Training.” </a:t>
            </a:r>
            <a:r>
              <a:rPr lang="en-GB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Ncsct.co.uk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2014, www.ncsct.co.uk/.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ED73A-50C1-429E-BA03-734BA2552078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5244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2703-D89F-4997-9DD6-874537804DB8}" type="datetimeFigureOut">
              <a:rPr lang="en-GB" smtClean="0"/>
              <a:t>18/09/2025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75FA4-F6FD-4191-9210-11953606AC8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6353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2703-D89F-4997-9DD6-874537804DB8}" type="datetimeFigureOut">
              <a:rPr lang="en-GB" smtClean="0"/>
              <a:t>18/09/2025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75FA4-F6FD-4191-9210-11953606AC8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1254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2703-D89F-4997-9DD6-874537804DB8}" type="datetimeFigureOut">
              <a:rPr lang="en-GB" smtClean="0"/>
              <a:t>18/09/2025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75FA4-F6FD-4191-9210-11953606AC8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3687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2703-D89F-4997-9DD6-874537804DB8}" type="datetimeFigureOut">
              <a:rPr lang="en-GB" smtClean="0"/>
              <a:t>18/09/2025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75FA4-F6FD-4191-9210-11953606AC8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7873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2703-D89F-4997-9DD6-874537804DB8}" type="datetimeFigureOut">
              <a:rPr lang="en-GB" smtClean="0"/>
              <a:t>18/09/2025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75FA4-F6FD-4191-9210-11953606AC8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451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2703-D89F-4997-9DD6-874537804DB8}" type="datetimeFigureOut">
              <a:rPr lang="en-GB" smtClean="0"/>
              <a:t>18/09/2025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75FA4-F6FD-4191-9210-11953606AC8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6890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2703-D89F-4997-9DD6-874537804DB8}" type="datetimeFigureOut">
              <a:rPr lang="en-GB" smtClean="0"/>
              <a:t>18/09/2025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75FA4-F6FD-4191-9210-11953606AC8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5328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2703-D89F-4997-9DD6-874537804DB8}" type="datetimeFigureOut">
              <a:rPr lang="en-GB" smtClean="0"/>
              <a:t>18/09/2025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75FA4-F6FD-4191-9210-11953606AC8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952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2703-D89F-4997-9DD6-874537804DB8}" type="datetimeFigureOut">
              <a:rPr lang="en-GB" smtClean="0"/>
              <a:t>18/09/2025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75FA4-F6FD-4191-9210-11953606AC8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1157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2703-D89F-4997-9DD6-874537804DB8}" type="datetimeFigureOut">
              <a:rPr lang="en-GB" smtClean="0"/>
              <a:t>18/09/2025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75FA4-F6FD-4191-9210-11953606AC8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7646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2703-D89F-4997-9DD6-874537804DB8}" type="datetimeFigureOut">
              <a:rPr lang="en-GB" smtClean="0"/>
              <a:t>18/09/2025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75FA4-F6FD-4191-9210-11953606AC8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8327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C2703-D89F-4997-9DD6-874537804DB8}" type="datetimeFigureOut">
              <a:rPr lang="en-GB" smtClean="0"/>
              <a:t>18/09/2025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75FA4-F6FD-4191-9210-11953606AC8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895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hyperlink" Target="https://www.bing.com/images/search?view=detailV2&amp;ccid=qRxZdwWY&amp;id=77CBE7F4E54B2DD48F19EEE5C91221BB095F8B86&amp;thid=OIP.qRxZdwWYbT5ysxY88qgZMwHaHa&amp;mediaurl=http://www.forgeaheadvolunteers.org/uploads/163_nhs_lanarkshire_m.jpg&amp;exph=400&amp;expw=400&amp;q=NHS+LANARKSHIRE&amp;simid=608028867382084797&amp;selectedIndex=1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4.m4a"/><Relationship Id="rId7" Type="http://schemas.openxmlformats.org/officeDocument/2006/relationships/notesSlide" Target="../notesSlides/notesSlide3.xml"/><Relationship Id="rId12" Type="http://schemas.microsoft.com/office/2007/relationships/hdphoto" Target="../media/hdphoto2.wdp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.png"/><Relationship Id="rId5" Type="http://schemas.openxmlformats.org/officeDocument/2006/relationships/audio" Target="../media/media5.m4a"/><Relationship Id="rId10" Type="http://schemas.openxmlformats.org/officeDocument/2006/relationships/image" Target="../media/image3.png"/><Relationship Id="rId4" Type="http://schemas.microsoft.com/office/2007/relationships/media" Target="../media/media5.m4a"/><Relationship Id="rId9" Type="http://schemas.openxmlformats.org/officeDocument/2006/relationships/hyperlink" Target="mailto:PharmacyTobaccoControl@lanarkshire.scot.nhs.uk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9.m4a"/><Relationship Id="rId13" Type="http://schemas.openxmlformats.org/officeDocument/2006/relationships/notesSlide" Target="../notesSlides/notesSlide4.xml"/><Relationship Id="rId3" Type="http://schemas.openxmlformats.org/officeDocument/2006/relationships/audio" Target="../media/media6.m4a"/><Relationship Id="rId7" Type="http://schemas.openxmlformats.org/officeDocument/2006/relationships/audio" Target="../media/media8.m4a"/><Relationship Id="rId12" Type="http://schemas.openxmlformats.org/officeDocument/2006/relationships/slideLayout" Target="../slideLayouts/slideLayout2.xml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microsoft.com/office/2007/relationships/media" Target="../media/media8.m4a"/><Relationship Id="rId11" Type="http://schemas.openxmlformats.org/officeDocument/2006/relationships/audio" Target="../media/media10.m4a"/><Relationship Id="rId5" Type="http://schemas.openxmlformats.org/officeDocument/2006/relationships/audio" Target="../media/media7.m4a"/><Relationship Id="rId15" Type="http://schemas.openxmlformats.org/officeDocument/2006/relationships/image" Target="../media/image4.png"/><Relationship Id="rId10" Type="http://schemas.microsoft.com/office/2007/relationships/media" Target="../media/media10.m4a"/><Relationship Id="rId4" Type="http://schemas.microsoft.com/office/2007/relationships/media" Target="../media/media7.m4a"/><Relationship Id="rId9" Type="http://schemas.openxmlformats.org/officeDocument/2006/relationships/audio" Target="../media/media9.m4a"/><Relationship Id="rId1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mmunitypharmacyscotland.org.uk/nhs-services/core/public-health-service/phs-smoking-cessation-service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ashscotland.org.uk/training-and-services/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elearning.healthscotland.com/enrol/index.php?id=558" TargetMode="External"/><Relationship Id="rId5" Type="http://schemas.openxmlformats.org/officeDocument/2006/relationships/hyperlink" Target="https://learn.nes.nhs.scot/1475/pharmacy-cpd-resources/pharmacy-services-essential-learning/community-pharmacy/nhs-scotland-smoking-cessation-service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hyperlink" Target="https://www.youtube.com/watch?v=QF4SsPIwht8&amp;feature=youtu.be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s://www.bing.com/images/search?view=detailV2&amp;ccid=qRxZdwWY&amp;id=77CBE7F4E54B2DD48F19EEE5C91221BB095F8B86&amp;thid=OIP.qRxZdwWYbT5ysxY88qgZMwHaHa&amp;mediaurl=http://www.forgeaheadvolunteers.org/uploads/163_nhs_lanarkshire_m.jpg&amp;exph=400&amp;expw=400&amp;q=NHS+LANARKSHIRE&amp;simid=608028867382084797&amp;selectedIndex=1" TargetMode="External"/><Relationship Id="rId5" Type="http://schemas.openxmlformats.org/officeDocument/2006/relationships/image" Target="../media/image4.png"/><Relationship Id="rId4" Type="http://schemas.openxmlformats.org/officeDocument/2006/relationships/hyperlink" Target="mailto:pharmacytobaccocontrol@lanarkshire.scot.nhs.uk" TargetMode="Externa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5044" y="3525485"/>
            <a:ext cx="4008582" cy="680691"/>
          </a:xfrm>
        </p:spPr>
        <p:txBody>
          <a:bodyPr>
            <a:normAutofit fontScale="90000"/>
          </a:bodyPr>
          <a:lstStyle/>
          <a:p>
            <a:r>
              <a:rPr lang="en-GB" sz="4400" b="1" i="1" dirty="0"/>
              <a:t/>
            </a:r>
            <a:br>
              <a:rPr lang="en-GB" sz="4400" b="1" i="1" dirty="0"/>
            </a:br>
            <a:r>
              <a:rPr lang="en-GB" sz="4400" b="1" i="1" dirty="0"/>
              <a:t/>
            </a:r>
            <a:br>
              <a:rPr lang="en-GB" sz="4400" b="1" i="1" dirty="0"/>
            </a:br>
            <a:r>
              <a:rPr lang="en-GB" sz="4400" b="1" i="1" dirty="0"/>
              <a:t>Our Services</a:t>
            </a:r>
          </a:p>
        </p:txBody>
      </p:sp>
      <p:pic>
        <p:nvPicPr>
          <p:cNvPr id="4" name="Picture 3" descr="Image result for NHS LANARKSHIRE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97" y="4408080"/>
            <a:ext cx="2592648" cy="201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464" y="4408080"/>
            <a:ext cx="2025072" cy="20164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744221" y="1771159"/>
            <a:ext cx="8090228" cy="1754326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n-GB" sz="5400" b="1" dirty="0"/>
              <a:t>Quit Your Way Training </a:t>
            </a:r>
            <a:br>
              <a:rPr lang="en-GB" sz="5400" b="1" dirty="0"/>
            </a:br>
            <a:r>
              <a:rPr lang="en-GB" sz="5400" b="1" dirty="0"/>
              <a:t>For Community Pharmacies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51"/>
    </mc:Choice>
    <mc:Fallback xmlns="">
      <p:transition spd="slow" advTm="13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NHS Lanarkshire - Quit Your Way:</a:t>
            </a:r>
          </a:p>
        </p:txBody>
      </p:sp>
      <p:pic>
        <p:nvPicPr>
          <p:cNvPr id="4" name="Picture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955" y="23134"/>
            <a:ext cx="837045" cy="919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97" b="100000" l="5485" r="94304">
                        <a14:foregroundMark x1="78903" y1="58861" x2="78903" y2="58861"/>
                        <a14:foregroundMark x1="44726" y1="58017" x2="44726" y2="58017"/>
                        <a14:foregroundMark x1="41983" y1="56751" x2="41983" y2="56751"/>
                        <a14:foregroundMark x1="70886" y1="71097" x2="70886" y2="71097"/>
                        <a14:foregroundMark x1="71519" y1="45148" x2="71519" y2="45148"/>
                        <a14:foregroundMark x1="69831" y1="50633" x2="69831" y2="50633"/>
                        <a14:foregroundMark x1="47046" y1="81857" x2="47046" y2="81857"/>
                        <a14:foregroundMark x1="51055" y1="81646" x2="51055" y2="81646"/>
                        <a14:foregroundMark x1="54852" y1="79958" x2="54852" y2="79958"/>
                        <a14:foregroundMark x1="59705" y1="78270" x2="59705" y2="78270"/>
                        <a14:foregroundMark x1="69620" y1="76160" x2="69620" y2="76160"/>
                        <a14:foregroundMark x1="29958" y1="84177" x2="29958" y2="84177"/>
                        <a14:foregroundMark x1="29958" y1="79114" x2="29958" y2="79114"/>
                        <a14:foregroundMark x1="29325" y1="72574" x2="29325" y2="72574"/>
                        <a14:foregroundMark x1="19198" y1="81013" x2="19198" y2="81013"/>
                        <a14:foregroundMark x1="12447" y1="86920" x2="12447" y2="86920"/>
                        <a14:foregroundMark x1="17932" y1="90295" x2="17932" y2="90295"/>
                        <a14:foregroundMark x1="25105" y1="87764" x2="25105" y2="87764"/>
                        <a14:foregroundMark x1="28692" y1="94937" x2="28692" y2="94937"/>
                        <a14:foregroundMark x1="24684" y1="91983" x2="24684" y2="91983"/>
                        <a14:foregroundMark x1="42616" y1="89451" x2="42616" y2="89451"/>
                        <a14:foregroundMark x1="53797" y1="90506" x2="53797" y2="90506"/>
                        <a14:foregroundMark x1="77215" y1="57806" x2="77215" y2="57806"/>
                        <a14:foregroundMark x1="33333" y1="79747" x2="33333" y2="79747"/>
                        <a14:foregroundMark x1="26371" y1="56118" x2="26371" y2="56118"/>
                        <a14:foregroundMark x1="22152" y1="63080" x2="22152" y2="63080"/>
                        <a14:foregroundMark x1="79114" y1="53165" x2="79114" y2="531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1160" y="1533236"/>
            <a:ext cx="3278621" cy="321175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1466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sz="3200" dirty="0"/>
              <a:t>There are a variety of free stop smoking options available within NHS Lanarkshire: </a:t>
            </a:r>
          </a:p>
          <a:p>
            <a:pPr marL="0" indent="0">
              <a:buNone/>
            </a:pPr>
            <a:endParaRPr lang="en-GB" sz="3200" dirty="0"/>
          </a:p>
          <a:p>
            <a:r>
              <a:rPr lang="en-GB" sz="3200" dirty="0"/>
              <a:t>One to one support</a:t>
            </a:r>
          </a:p>
          <a:p>
            <a:r>
              <a:rPr lang="en-GB" sz="3200" dirty="0"/>
              <a:t>Telephone and text</a:t>
            </a:r>
          </a:p>
          <a:p>
            <a:r>
              <a:rPr lang="en-GB" sz="3200" dirty="0"/>
              <a:t>Support if you’re in hospital</a:t>
            </a:r>
          </a:p>
          <a:p>
            <a:r>
              <a:rPr lang="en-GB" sz="3200" dirty="0"/>
              <a:t>Support if you use e-cigarettes</a:t>
            </a:r>
          </a:p>
          <a:p>
            <a:r>
              <a:rPr lang="en-GB" sz="3200" b="1" dirty="0"/>
              <a:t>Support at your local pharmacy</a:t>
            </a:r>
          </a:p>
          <a:p>
            <a:r>
              <a:rPr lang="en-GB" sz="3200" dirty="0"/>
              <a:t>Support during pregnancy</a:t>
            </a:r>
          </a:p>
          <a:p>
            <a:r>
              <a:rPr lang="en-GB" sz="3200" dirty="0"/>
              <a:t>Support for those experiencing mental health problems and looking to quit smoking</a:t>
            </a:r>
          </a:p>
          <a:p>
            <a:r>
              <a:rPr lang="en-GB" sz="3200" dirty="0"/>
              <a:t>You can also find out more about protecting your family from second-hand smoke. 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b="1" dirty="0"/>
              <a:t>You’re four times as likely to stop smoking successfully if you get the right support from the NHS.</a:t>
            </a:r>
          </a:p>
          <a:p>
            <a:pPr marL="0" indent="0">
              <a:buNone/>
            </a:pPr>
            <a:r>
              <a:rPr lang="en-GB" dirty="0"/>
              <a:t>(</a:t>
            </a:r>
            <a:r>
              <a:rPr lang="en-GB" i="1" dirty="0"/>
              <a:t>Quit Your Way | NHS Lanarkshire</a:t>
            </a:r>
            <a:r>
              <a:rPr lang="en-GB" dirty="0"/>
              <a:t>)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3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90"/>
    </mc:Choice>
    <mc:Fallback xmlns="">
      <p:transition spd="slow" advTm="20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Pharmacy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600" y="1520824"/>
            <a:ext cx="10515600" cy="472295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000" dirty="0"/>
              <a:t>Community pharmacy is ideally placed to support people who want to stop smoking and you can provide a flexible, accessible service for them.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/>
              <a:t>When in pharmacy you communicate with clients on a daily basis and build a rapport with them. From this you can: 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Identify people who smoke and discuss the service with them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Distinguish patients with long term conditions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Ask patients about their smoking status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000" dirty="0"/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/>
              <a:t>Did you know: 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Community Pharmacies are contracted to deliver smoking cessation services to patients in NHS Lanarkshire. More information can be found in the pharmacy specification. 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There is another team who help support pharmacies and they are the ‘Quit Your Way – Pharmacy Support Team’. </a:t>
            </a:r>
          </a:p>
        </p:txBody>
      </p:sp>
      <p:pic>
        <p:nvPicPr>
          <p:cNvPr id="4" name="Picture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955" y="23134"/>
            <a:ext cx="837045" cy="919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71"/>
    </mc:Choice>
    <mc:Fallback xmlns="">
      <p:transition spd="slow" advTm="41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Specialised Services</a:t>
            </a:r>
          </a:p>
        </p:txBody>
      </p:sp>
      <p:pic>
        <p:nvPicPr>
          <p:cNvPr id="4" name="Picture 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955" y="23134"/>
            <a:ext cx="837045" cy="9196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888" y="4994859"/>
            <a:ext cx="5032175" cy="1630017"/>
          </a:xfrm>
        </p:spPr>
        <p:txBody>
          <a:bodyPr>
            <a:normAutofit/>
          </a:bodyPr>
          <a:lstStyle/>
          <a:p>
            <a:pPr algn="just"/>
            <a:r>
              <a:rPr lang="en-GB" sz="1800" dirty="0"/>
              <a:t>Community pharmacies should be aware of how to refer to the specialist service. </a:t>
            </a:r>
          </a:p>
          <a:p>
            <a:pPr algn="just"/>
            <a:r>
              <a:rPr lang="en-GB" sz="1800" dirty="0"/>
              <a:t>If you have any queries, call the Helpdesk </a:t>
            </a:r>
          </a:p>
          <a:p>
            <a:pPr marL="0" indent="0" algn="just">
              <a:buNone/>
            </a:pPr>
            <a:r>
              <a:rPr lang="en-GB" sz="1800" dirty="0"/>
              <a:t>01698 754 888 Monday – Friday OR email </a:t>
            </a:r>
            <a:r>
              <a:rPr lang="en-GB" sz="1800" b="1" u="sng" dirty="0">
                <a:hlinkClick r:id="rId9"/>
              </a:rPr>
              <a:t>PharmacyTobaccoControl@lanarkshire.scot.nhs.uk</a:t>
            </a:r>
            <a:endParaRPr lang="en-GB" sz="1800" b="1" u="sng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443867"/>
              </p:ext>
            </p:extLst>
          </p:nvPr>
        </p:nvGraphicFramePr>
        <p:xfrm>
          <a:off x="835888" y="2907576"/>
          <a:ext cx="1051675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8378">
                  <a:extLst>
                    <a:ext uri="{9D8B030D-6E8A-4147-A177-3AD203B41FA5}">
                      <a16:colId xmlns:a16="http://schemas.microsoft.com/office/drawing/2014/main" val="3976215556"/>
                    </a:ext>
                  </a:extLst>
                </a:gridCol>
                <a:gridCol w="5258378">
                  <a:extLst>
                    <a:ext uri="{9D8B030D-6E8A-4147-A177-3AD203B41FA5}">
                      <a16:colId xmlns:a16="http://schemas.microsoft.com/office/drawing/2014/main" val="408361559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Health Improvement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 – Quit Your Way Service 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612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Pregnancy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Community pharmacy support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 service 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529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Mental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 Health 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452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Communities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 in the most deprived areas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101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Secondary Care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07845"/>
                  </a:ext>
                </a:extLst>
              </a:tr>
            </a:tbl>
          </a:graphicData>
        </a:graphic>
      </p:graphicFrame>
      <p:sp>
        <p:nvSpPr>
          <p:cNvPr id="14" name="Content Placeholder 2"/>
          <p:cNvSpPr txBox="1">
            <a:spLocks/>
          </p:cNvSpPr>
          <p:nvPr/>
        </p:nvSpPr>
        <p:spPr>
          <a:xfrm>
            <a:off x="837044" y="1579340"/>
            <a:ext cx="10515600" cy="13278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The health improvement Quit Your Way operates as two key teams; 1. Specialist service 2. Community Pharmacy support service.  The specialist service consists of four priority service delivery areas:  mental health, pregnancy, secondary care and communities in the most deprived areas.</a:t>
            </a:r>
          </a:p>
        </p:txBody>
      </p:sp>
      <p:pic>
        <p:nvPicPr>
          <p:cNvPr id="21" name="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02675" y="5753410"/>
            <a:ext cx="406400" cy="40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71" b="98195" l="3351" r="971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6366" y="4964494"/>
            <a:ext cx="2325733" cy="1660382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939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6114"/>
    </mc:Choice>
    <mc:Fallback xmlns="">
      <p:transition spd="slow" advClick="0" advTm="46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51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44" objId="21"/>
        <p14:stopEvt time="45088" objId="21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GB" b="1" dirty="0"/>
              <a:t>Behavioural Support: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686926" y="1690688"/>
            <a:ext cx="3164306" cy="2363954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1" dirty="0">
                <a:solidFill>
                  <a:schemeClr val="tx1"/>
                </a:solidFill>
              </a:rPr>
              <a:t>PREPARING</a:t>
            </a:r>
          </a:p>
          <a:p>
            <a:pPr algn="ctr"/>
            <a:endParaRPr lang="en-GB" sz="2000" b="1" i="1" dirty="0">
              <a:solidFill>
                <a:schemeClr val="tx1"/>
              </a:solidFill>
            </a:endParaRPr>
          </a:p>
          <a:p>
            <a:r>
              <a:rPr lang="en-GB" sz="1500" dirty="0">
                <a:solidFill>
                  <a:schemeClr val="tx1"/>
                </a:solidFill>
              </a:rPr>
              <a:t>Discuss the best support suited to each individual client – friends, family.</a:t>
            </a:r>
          </a:p>
          <a:p>
            <a:endParaRPr lang="en-GB" sz="1500" dirty="0">
              <a:solidFill>
                <a:schemeClr val="tx1"/>
              </a:solidFill>
            </a:endParaRPr>
          </a:p>
          <a:p>
            <a:r>
              <a:rPr lang="en-GB" sz="1500" dirty="0">
                <a:solidFill>
                  <a:schemeClr val="tx1"/>
                </a:solidFill>
              </a:rPr>
              <a:t>Be practical.</a:t>
            </a:r>
          </a:p>
          <a:p>
            <a:endParaRPr lang="en-GB" sz="1500" dirty="0">
              <a:solidFill>
                <a:schemeClr val="tx1"/>
              </a:solidFill>
            </a:endParaRPr>
          </a:p>
          <a:p>
            <a:r>
              <a:rPr lang="en-GB" sz="1500" dirty="0">
                <a:solidFill>
                  <a:schemeClr val="tx1"/>
                </a:solidFill>
              </a:rPr>
              <a:t>Plan ahead for challenging times that may be up ahead and new routines.</a:t>
            </a:r>
          </a:p>
          <a:p>
            <a:endParaRPr lang="en-GB" sz="13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46019" y="4160756"/>
            <a:ext cx="3164306" cy="2363954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1" dirty="0">
                <a:solidFill>
                  <a:schemeClr val="tx1"/>
                </a:solidFill>
              </a:rPr>
              <a:t>STOPPING</a:t>
            </a:r>
          </a:p>
          <a:p>
            <a:pPr algn="ctr"/>
            <a:endParaRPr lang="en-GB" sz="2000" b="1" i="1" dirty="0">
              <a:solidFill>
                <a:schemeClr val="tx1"/>
              </a:solidFill>
            </a:endParaRPr>
          </a:p>
          <a:p>
            <a:r>
              <a:rPr lang="en-GB" sz="1500" dirty="0">
                <a:solidFill>
                  <a:schemeClr val="tx1"/>
                </a:solidFill>
              </a:rPr>
              <a:t>Choose the best pharmacotherapy. </a:t>
            </a:r>
          </a:p>
          <a:p>
            <a:endParaRPr lang="en-GB" sz="1500" dirty="0">
              <a:solidFill>
                <a:schemeClr val="tx1"/>
              </a:solidFill>
            </a:endParaRPr>
          </a:p>
          <a:p>
            <a:r>
              <a:rPr lang="en-GB" sz="1500" b="1" dirty="0">
                <a:solidFill>
                  <a:schemeClr val="tx1"/>
                </a:solidFill>
              </a:rPr>
              <a:t>RECORD ON PCR.</a:t>
            </a:r>
          </a:p>
          <a:p>
            <a:endParaRPr lang="en-GB" sz="1500" dirty="0">
              <a:solidFill>
                <a:schemeClr val="tx1"/>
              </a:solidFill>
            </a:endParaRPr>
          </a:p>
          <a:p>
            <a:r>
              <a:rPr lang="en-GB" sz="1500" dirty="0">
                <a:solidFill>
                  <a:schemeClr val="tx1"/>
                </a:solidFill>
              </a:rPr>
              <a:t>Prepare client for what to expect and how to cope with withdrawal symptoms.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665619" y="4164684"/>
            <a:ext cx="3164306" cy="2363954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1" dirty="0">
                <a:solidFill>
                  <a:schemeClr val="tx1"/>
                </a:solidFill>
              </a:rPr>
              <a:t>STAYING STOPPED</a:t>
            </a:r>
          </a:p>
          <a:p>
            <a:pPr algn="ctr"/>
            <a:endParaRPr lang="en-GB" sz="1500" b="1" i="1" dirty="0">
              <a:solidFill>
                <a:schemeClr val="tx1"/>
              </a:solidFill>
            </a:endParaRPr>
          </a:p>
          <a:p>
            <a:r>
              <a:rPr lang="en-GB" sz="1500" dirty="0">
                <a:solidFill>
                  <a:schemeClr val="tx1"/>
                </a:solidFill>
              </a:rPr>
              <a:t>Be more active. </a:t>
            </a:r>
          </a:p>
          <a:p>
            <a:endParaRPr lang="en-GB" sz="1500" dirty="0">
              <a:solidFill>
                <a:schemeClr val="tx1"/>
              </a:solidFill>
            </a:endParaRPr>
          </a:p>
          <a:p>
            <a:r>
              <a:rPr lang="en-GB" sz="1500" dirty="0">
                <a:solidFill>
                  <a:schemeClr val="tx1"/>
                </a:solidFill>
              </a:rPr>
              <a:t>Keep yourself busy to keep your mind active, especially in times of stress. </a:t>
            </a:r>
          </a:p>
          <a:p>
            <a:endParaRPr lang="en-GB" sz="1500" dirty="0">
              <a:solidFill>
                <a:schemeClr val="tx1"/>
              </a:solidFill>
            </a:endParaRPr>
          </a:p>
          <a:p>
            <a:r>
              <a:rPr lang="en-GB" sz="1500" dirty="0">
                <a:solidFill>
                  <a:schemeClr val="tx1"/>
                </a:solidFill>
              </a:rPr>
              <a:t>Reward yourself! This is a big achievement. </a:t>
            </a:r>
          </a:p>
        </p:txBody>
      </p:sp>
      <p:sp>
        <p:nvSpPr>
          <p:cNvPr id="9" name="Rectangle 8"/>
          <p:cNvSpPr/>
          <p:nvPr/>
        </p:nvSpPr>
        <p:spPr>
          <a:xfrm>
            <a:off x="837045" y="1690688"/>
            <a:ext cx="3164306" cy="2363954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1" dirty="0">
                <a:solidFill>
                  <a:schemeClr val="tx1"/>
                </a:solidFill>
              </a:rPr>
              <a:t>THINKING</a:t>
            </a:r>
          </a:p>
          <a:p>
            <a:pPr algn="ctr"/>
            <a:endParaRPr lang="en-GB" b="1" i="1" dirty="0">
              <a:solidFill>
                <a:schemeClr val="tx1"/>
              </a:solidFill>
            </a:endParaRPr>
          </a:p>
          <a:p>
            <a:r>
              <a:rPr lang="en-GB" sz="1500" dirty="0">
                <a:solidFill>
                  <a:schemeClr val="tx1"/>
                </a:solidFill>
              </a:rPr>
              <a:t>It can take 3-8 quit attempts before quitting forever. </a:t>
            </a:r>
          </a:p>
          <a:p>
            <a:endParaRPr lang="en-GB" sz="1500" dirty="0">
              <a:solidFill>
                <a:schemeClr val="tx1"/>
              </a:solidFill>
            </a:endParaRPr>
          </a:p>
          <a:p>
            <a:r>
              <a:rPr lang="en-GB" sz="1500" dirty="0">
                <a:solidFill>
                  <a:schemeClr val="tx1"/>
                </a:solidFill>
              </a:rPr>
              <a:t>The first QYW consultation is the clients biggest achievement.</a:t>
            </a:r>
          </a:p>
          <a:p>
            <a:endParaRPr lang="en-GB" sz="1500" dirty="0">
              <a:solidFill>
                <a:schemeClr val="tx1"/>
              </a:solidFill>
            </a:endParaRPr>
          </a:p>
          <a:p>
            <a:r>
              <a:rPr lang="en-GB" sz="1500" dirty="0">
                <a:solidFill>
                  <a:schemeClr val="tx1"/>
                </a:solidFill>
              </a:rPr>
              <a:t>What is the motivation factor for quitting? Family, health issues etc. </a:t>
            </a:r>
          </a:p>
        </p:txBody>
      </p:sp>
      <p:pic>
        <p:nvPicPr>
          <p:cNvPr id="7" name="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10109" y="427793"/>
            <a:ext cx="46751" cy="46751"/>
          </a:xfrm>
          <a:prstGeom prst="rect">
            <a:avLst/>
          </a:prstGeom>
        </p:spPr>
      </p:pic>
      <p:pic>
        <p:nvPicPr>
          <p:cNvPr id="10" name="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 flipV="1">
            <a:off x="11610764" y="485364"/>
            <a:ext cx="65380" cy="65380"/>
          </a:xfrm>
          <a:prstGeom prst="rect">
            <a:avLst/>
          </a:prstGeom>
        </p:spPr>
      </p:pic>
      <p:pic>
        <p:nvPicPr>
          <p:cNvPr id="11" name="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84328" y="815023"/>
            <a:ext cx="51320" cy="51320"/>
          </a:xfrm>
          <a:prstGeom prst="rect">
            <a:avLst/>
          </a:prstGeom>
        </p:spPr>
      </p:pic>
      <p:pic>
        <p:nvPicPr>
          <p:cNvPr id="12" name="4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84328" y="470429"/>
            <a:ext cx="47625" cy="47625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955" y="23134"/>
            <a:ext cx="837045" cy="91965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80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7249"/>
    </mc:Choice>
    <mc:Fallback xmlns="">
      <p:transition spd="slow" advClick="0" advTm="87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7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3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8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72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9" grpId="0" animBg="1"/>
    </p:bldLst>
  </p:timing>
  <p:extLst>
    <p:ext uri="{E180D4A7-C9FB-4DFB-919C-405C955672EB}">
      <p14:showEvtLst xmlns:p14="http://schemas.microsoft.com/office/powerpoint/2010/main">
        <p14:playEvt time="647" objId="7"/>
        <p14:stopEvt time="26461" objId="7"/>
        <p14:playEvt time="27933" objId="10"/>
        <p14:stopEvt time="45272" objId="10"/>
        <p14:playEvt time="46622" objId="11"/>
        <p14:playEvt time="75406" objId="12"/>
        <p14:stopEvt time="75524" objId="11"/>
        <p14:stopEvt time="87152" objId="1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838200" y="290332"/>
            <a:ext cx="10515600" cy="1325563"/>
          </a:xfrm>
        </p:spPr>
        <p:txBody>
          <a:bodyPr/>
          <a:lstStyle/>
          <a:p>
            <a:pPr algn="ctr"/>
            <a:r>
              <a:rPr lang="en-GB" b="1" dirty="0"/>
              <a:t>Motivational Support &amp; Behaviour Change: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199" y="4336473"/>
            <a:ext cx="235738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905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5000" b="1" cap="none" spc="0" dirty="0">
                <a:ln w="1905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ssess</a:t>
            </a:r>
          </a:p>
        </p:txBody>
      </p:sp>
      <p:sp>
        <p:nvSpPr>
          <p:cNvPr id="7" name="Rectangle 6"/>
          <p:cNvSpPr/>
          <p:nvPr/>
        </p:nvSpPr>
        <p:spPr>
          <a:xfrm>
            <a:off x="4865254" y="4336473"/>
            <a:ext cx="2151563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905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5000" b="1" cap="none" spc="0" dirty="0">
                <a:ln w="1905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ssist</a:t>
            </a:r>
          </a:p>
        </p:txBody>
      </p:sp>
      <p:sp>
        <p:nvSpPr>
          <p:cNvPr id="8" name="Rectangle 7"/>
          <p:cNvSpPr/>
          <p:nvPr/>
        </p:nvSpPr>
        <p:spPr>
          <a:xfrm>
            <a:off x="3119580" y="2048599"/>
            <a:ext cx="1567326" cy="1631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905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5000" b="1" cap="none" spc="0" dirty="0">
                <a:ln w="1905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sk</a:t>
            </a:r>
          </a:p>
        </p:txBody>
      </p:sp>
      <p:sp>
        <p:nvSpPr>
          <p:cNvPr id="9" name="Rectangle 8"/>
          <p:cNvSpPr/>
          <p:nvPr/>
        </p:nvSpPr>
        <p:spPr>
          <a:xfrm>
            <a:off x="8638309" y="4336473"/>
            <a:ext cx="2715491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905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5000" b="1" cap="none" spc="0" dirty="0">
                <a:ln w="1905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rrange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50345" y="2021827"/>
            <a:ext cx="2472763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905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5000" b="1" cap="none" spc="0" dirty="0">
                <a:ln w="1905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dvise</a:t>
            </a:r>
          </a:p>
        </p:txBody>
      </p:sp>
      <p:pic>
        <p:nvPicPr>
          <p:cNvPr id="12" name="Picture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955" y="23134"/>
            <a:ext cx="837045" cy="919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54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05"/>
    </mc:Choice>
    <mc:Fallback xmlns="">
      <p:transition spd="slow" advTm="94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7" grpId="0"/>
      <p:bldP spid="8" grpId="0" animBg="1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4516655" y="2720398"/>
            <a:ext cx="10515600" cy="1325563"/>
          </a:xfrm>
        </p:spPr>
        <p:txBody>
          <a:bodyPr/>
          <a:lstStyle/>
          <a:p>
            <a:pPr algn="ctr"/>
            <a:r>
              <a:rPr lang="en-GB" b="1" dirty="0"/>
              <a:t>Additional Learning: </a:t>
            </a:r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955" y="23134"/>
            <a:ext cx="837045" cy="91965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624648"/>
              </p:ext>
            </p:extLst>
          </p:nvPr>
        </p:nvGraphicFramePr>
        <p:xfrm>
          <a:off x="1403927" y="942790"/>
          <a:ext cx="9951028" cy="5303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975514">
                  <a:extLst>
                    <a:ext uri="{9D8B030D-6E8A-4147-A177-3AD203B41FA5}">
                      <a16:colId xmlns:a16="http://schemas.microsoft.com/office/drawing/2014/main" val="2690557739"/>
                    </a:ext>
                  </a:extLst>
                </a:gridCol>
                <a:gridCol w="4975514">
                  <a:extLst>
                    <a:ext uri="{9D8B030D-6E8A-4147-A177-3AD203B41FA5}">
                      <a16:colId xmlns:a16="http://schemas.microsoft.com/office/drawing/2014/main" val="988907600"/>
                    </a:ext>
                  </a:extLst>
                </a:gridCol>
              </a:tblGrid>
              <a:tr h="278268">
                <a:tc>
                  <a:txBody>
                    <a:bodyPr/>
                    <a:lstStyle/>
                    <a:p>
                      <a:r>
                        <a:rPr lang="en-GB" dirty="0"/>
                        <a:t>Provider</a:t>
                      </a:r>
                      <a:r>
                        <a:rPr lang="en-GB" baseline="0" dirty="0"/>
                        <a:t>: </a:t>
                      </a:r>
                      <a:endParaRPr lang="en-GB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Where to Access:</a:t>
                      </a:r>
                      <a:r>
                        <a:rPr lang="en-GB" baseline="0" dirty="0"/>
                        <a:t> </a:t>
                      </a:r>
                      <a:endParaRPr lang="en-GB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1499430"/>
                  </a:ext>
                </a:extLst>
              </a:tr>
              <a:tr h="939154">
                <a:tc>
                  <a:txBody>
                    <a:bodyPr/>
                    <a:lstStyle/>
                    <a:p>
                      <a:r>
                        <a:rPr lang="en-GB" dirty="0"/>
                        <a:t>TURAS LEARN – </a:t>
                      </a:r>
                    </a:p>
                    <a:p>
                      <a:r>
                        <a:rPr lang="en-GB" sz="1500" dirty="0"/>
                        <a:t>NHS Scotland Smoking Cessation Service</a:t>
                      </a:r>
                    </a:p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u="sng" dirty="0">
                          <a:solidFill>
                            <a:srgbClr val="002060"/>
                          </a:solidFill>
                          <a:hlinkClick r:id="rId5"/>
                        </a:rPr>
                        <a:t>https://learn.nes.nhs.scot/1475/pharmacy-cpd-resources/pharmacy-services-essential-learning/community-pharmacy/nhs-scotland-smoking-cessation-service</a:t>
                      </a:r>
                      <a:endParaRPr lang="en-GB" sz="1500" u="sng" dirty="0">
                        <a:solidFill>
                          <a:srgbClr val="002060"/>
                        </a:solidFill>
                      </a:endParaRPr>
                    </a:p>
                    <a:p>
                      <a:endParaRPr lang="en-GB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838064"/>
                  </a:ext>
                </a:extLst>
              </a:tr>
              <a:tr h="8348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Public Health Scotland Virtual Learning Environment (VLE) - </a:t>
                      </a:r>
                      <a:endParaRPr lang="en-GB" dirty="0"/>
                    </a:p>
                    <a:p>
                      <a:r>
                        <a:rPr lang="en-GB" sz="1500" dirty="0"/>
                        <a:t>Very brief advice on smoking module. (30 minute module suitable for ALL pharmacy staff)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u="sng" dirty="0">
                          <a:hlinkClick r:id="rId6"/>
                        </a:rPr>
                        <a:t>https://elearning.healthscotland.com/enrol/index.php?id=558</a:t>
                      </a:r>
                      <a:endParaRPr lang="en-GB" sz="1500" u="sng" dirty="0"/>
                    </a:p>
                    <a:p>
                      <a:endParaRPr lang="en-GB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493910"/>
                  </a:ext>
                </a:extLst>
              </a:tr>
              <a:tr h="6608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u="none" dirty="0"/>
                        <a:t>ASH Scotland </a:t>
                      </a:r>
                      <a:r>
                        <a:rPr lang="en-GB" sz="1800" dirty="0"/>
                        <a:t>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Useful modules to increase knowledge and skills</a:t>
                      </a:r>
                    </a:p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u="sng" dirty="0">
                          <a:hlinkClick r:id="rId7"/>
                        </a:rPr>
                        <a:t>https://www.ashscotland.org.uk/training-and-services/</a:t>
                      </a:r>
                      <a:endParaRPr lang="en-GB" sz="1500" u="sng" dirty="0"/>
                    </a:p>
                    <a:p>
                      <a:endParaRPr lang="en-GB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29397"/>
                  </a:ext>
                </a:extLst>
              </a:tr>
              <a:tr h="10435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Community Pharmacy Scotland – Public Health Smoking Cessation service.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Source of information and learning resources PCR Webcast (via YouTube)</a:t>
                      </a:r>
                    </a:p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u="sng" dirty="0">
                          <a:hlinkClick r:id="rId8"/>
                        </a:rPr>
                        <a:t>https://www.communitypharmacyscotland.org.uk/nhs-services/core/public-health-service/phs-smoking-cessation-service</a:t>
                      </a:r>
                      <a:endParaRPr lang="en-GB" sz="1500" u="sng" dirty="0">
                        <a:hlinkClick r:id="rId9"/>
                      </a:endParaRPr>
                    </a:p>
                    <a:p>
                      <a:endParaRPr lang="en-GB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985100"/>
                  </a:ext>
                </a:extLst>
              </a:tr>
              <a:tr h="4521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PCR Webcast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(via YouTube)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u="sng" dirty="0">
                          <a:hlinkClick r:id="rId9"/>
                        </a:rPr>
                        <a:t>https://www.youtube.com/watch?v=QF4SsPIwht8&amp;feature=youtu.be</a:t>
                      </a:r>
                      <a:r>
                        <a:rPr lang="en-GB" sz="150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742512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3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41"/>
    </mc:Choice>
    <mc:Fallback xmlns="">
      <p:transition spd="slow" advTm="11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Thanks for listening!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19974"/>
            <a:ext cx="10515600" cy="34142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000" dirty="0"/>
              <a:t>Remember to book into future training session to benefit not only yourself with knowledge but to keep the pledge of Quit Your Way and help support clients on their journey.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We are here to help! You can get in touch with the Pharmacy Support Team on the following: </a:t>
            </a:r>
          </a:p>
          <a:p>
            <a:r>
              <a:rPr lang="en-GB" sz="2000" dirty="0"/>
              <a:t>Helpdesk Telephone: </a:t>
            </a:r>
            <a:r>
              <a:rPr lang="en-GB" sz="2000" b="1" dirty="0"/>
              <a:t>01698 754 888 </a:t>
            </a:r>
            <a:r>
              <a:rPr lang="en-GB" sz="2000" i="1" dirty="0"/>
              <a:t>(Monday – Friday 9-5pm)</a:t>
            </a:r>
          </a:p>
          <a:p>
            <a:r>
              <a:rPr lang="en-GB" sz="2000" dirty="0"/>
              <a:t>Email: </a:t>
            </a:r>
            <a:r>
              <a:rPr lang="en-GB" sz="2000" b="1" dirty="0">
                <a:hlinkClick r:id="rId4"/>
              </a:rPr>
              <a:t>pharmacytobaccocontrol@lanarkshire.scot.nhs.uk</a:t>
            </a:r>
            <a:endParaRPr lang="en-GB" sz="2000" b="1" dirty="0"/>
          </a:p>
        </p:txBody>
      </p:sp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955" y="23134"/>
            <a:ext cx="837045" cy="919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age result for NHS LANARKSHIRE">
            <a:hlinkClick r:id="rId6"/>
          </p:cNvPr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75" b="96875" l="3057" r="97817">
                        <a14:foregroundMark x1="50218" y1="21250" x2="50218" y2="21250"/>
                        <a14:foregroundMark x1="71616" y1="11250" x2="71616" y2="11250"/>
                        <a14:foregroundMark x1="64192" y1="63750" x2="64192" y2="63750"/>
                        <a14:foregroundMark x1="68122" y1="58125" x2="68122" y2="58125"/>
                        <a14:foregroundMark x1="76856" y1="60625" x2="76856" y2="60625"/>
                        <a14:foregroundMark x1="24454" y1="59375" x2="24454" y2="59375"/>
                        <a14:foregroundMark x1="7424" y1="82500" x2="7424" y2="82500"/>
                        <a14:foregroundMark x1="20524" y1="84375" x2="20524" y2="84375"/>
                        <a14:foregroundMark x1="25764" y1="84375" x2="25764" y2="84375"/>
                        <a14:foregroundMark x1="36681" y1="85625" x2="36681" y2="85625"/>
                        <a14:foregroundMark x1="44978" y1="89375" x2="44978" y2="89375"/>
                        <a14:foregroundMark x1="51965" y1="83750" x2="51965" y2="83750"/>
                        <a14:foregroundMark x1="60262" y1="86250" x2="60262" y2="86250"/>
                        <a14:foregroundMark x1="66812" y1="84375" x2="66812" y2="84375"/>
                        <a14:foregroundMark x1="79039" y1="81875" x2="79039" y2="81875"/>
                        <a14:foregroundMark x1="79039" y1="80000" x2="79039" y2="80000"/>
                        <a14:foregroundMark x1="81223" y1="89375" x2="81223" y2="89375"/>
                        <a14:foregroundMark x1="90830" y1="88125" x2="90830" y2="88125"/>
                        <a14:foregroundMark x1="35808" y1="60000" x2="35808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709" y="5227782"/>
            <a:ext cx="2004291" cy="1630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1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21"/>
    </mc:Choice>
    <mc:Fallback xmlns="">
      <p:transition spd="slow" advTm="18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7.2|18.6|28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20|13.4|17.3|1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6592</TotalTime>
  <Words>739</Words>
  <Application>Microsoft Office PowerPoint</Application>
  <PresentationFormat>Widescreen</PresentationFormat>
  <Paragraphs>112</Paragraphs>
  <Slides>8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  Our Services</vt:lpstr>
      <vt:lpstr>NHS Lanarkshire - Quit Your Way:</vt:lpstr>
      <vt:lpstr>Pharmacy Services</vt:lpstr>
      <vt:lpstr>Specialised Services</vt:lpstr>
      <vt:lpstr>Behavioural Support:</vt:lpstr>
      <vt:lpstr>Motivational Support &amp; Behaviour Change:</vt:lpstr>
      <vt:lpstr>Additional Learning: </vt:lpstr>
      <vt:lpstr>Thanks for listening!</vt:lpstr>
    </vt:vector>
  </TitlesOfParts>
  <Company>NHS Lanarkshire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Supporting Our Clients:</dc:title>
  <dc:creator>Donald, Emma</dc:creator>
  <cp:lastModifiedBy>Donald, Emma</cp:lastModifiedBy>
  <cp:revision>104</cp:revision>
  <dcterms:created xsi:type="dcterms:W3CDTF">2024-06-18T13:54:21Z</dcterms:created>
  <dcterms:modified xsi:type="dcterms:W3CDTF">2025-09-18T11:06:08Z</dcterms:modified>
</cp:coreProperties>
</file>