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 id="2147483729" r:id="rId2"/>
  </p:sldMasterIdLst>
  <p:notesMasterIdLst>
    <p:notesMasterId r:id="rId11"/>
  </p:notesMasterIdLst>
  <p:handoutMasterIdLst>
    <p:handoutMasterId r:id="rId12"/>
  </p:handoutMasterIdLst>
  <p:sldIdLst>
    <p:sldId id="355" r:id="rId3"/>
    <p:sldId id="349" r:id="rId4"/>
    <p:sldId id="350" r:id="rId5"/>
    <p:sldId id="353" r:id="rId6"/>
    <p:sldId id="351" r:id="rId7"/>
    <p:sldId id="352" r:id="rId8"/>
    <p:sldId id="354" r:id="rId9"/>
    <p:sldId id="357" r:id="rId1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907" autoAdjust="0"/>
  </p:normalViewPr>
  <p:slideViewPr>
    <p:cSldViewPr snapToGrid="0">
      <p:cViewPr varScale="1">
        <p:scale>
          <a:sx n="58" d="100"/>
          <a:sy n="58" d="100"/>
        </p:scale>
        <p:origin x="952"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75" d="100"/>
          <a:sy n="75" d="100"/>
        </p:scale>
        <p:origin x="3066" y="-3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34292985-0F92-4CF4-BE07-C45CF256B3BE}" type="datetimeFigureOut">
              <a:rPr lang="en-GB" smtClean="0"/>
              <a:pPr/>
              <a:t>22/09/2025</a:t>
            </a:fld>
            <a:endParaRPr lang="en-GB"/>
          </a:p>
        </p:txBody>
      </p:sp>
      <p:sp>
        <p:nvSpPr>
          <p:cNvPr id="4" name="Footer Placehold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35FADD32-B1E4-4CCC-843A-F1D7338ED87E}" type="slidenum">
              <a:rPr lang="en-GB" smtClean="0"/>
              <a:pPr/>
              <a:t>‹#›</a:t>
            </a:fld>
            <a:endParaRPr lang="en-GB"/>
          </a:p>
        </p:txBody>
      </p:sp>
    </p:spTree>
    <p:extLst>
      <p:ext uri="{BB962C8B-B14F-4D97-AF65-F5344CB8AC3E}">
        <p14:creationId xmlns:p14="http://schemas.microsoft.com/office/powerpoint/2010/main" val="3939343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153D4D80-111C-4355-8E66-C734FF12C688}" type="datetimeFigureOut">
              <a:rPr lang="en-GB" smtClean="0"/>
              <a:pPr/>
              <a:t>22/09/2025</a:t>
            </a:fld>
            <a:endParaRPr lang="en-GB"/>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0CFD5C12-5637-4875-ACFF-3BBA403CDCD5}" type="slidenum">
              <a:rPr lang="en-GB" smtClean="0"/>
              <a:pPr/>
              <a:t>‹#›</a:t>
            </a:fld>
            <a:endParaRPr lang="en-GB"/>
          </a:p>
        </p:txBody>
      </p:sp>
    </p:spTree>
    <p:extLst>
      <p:ext uri="{BB962C8B-B14F-4D97-AF65-F5344CB8AC3E}">
        <p14:creationId xmlns:p14="http://schemas.microsoft.com/office/powerpoint/2010/main" val="172082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The Scottish Government wish to improve the number of successful quit attempts and to increase the level of responses to minimum dataset questions to the national smoking cessation database. To enable this, the Pharmacy Care Record (PCR) has been updated to provide a consistent electronic solution to support community pharmacies in the recording and management of national smoking cessation quit attempts. Additionally, PCR will support the pharmacy in capturing, validating and electronically submitting the national smoking cessation minimum dataset (MDS). </a:t>
            </a:r>
          </a:p>
          <a:p>
            <a:endParaRPr lang="en-GB"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Smoking cessation is a service currently delivered by community pharmacists in all NHS Scotland health board areas. The service involves engaging with patients who wish to stop smoking by recording information about them, their tobacco use, and previous quit attempts. </a:t>
            </a:r>
          </a:p>
          <a:p>
            <a:endParaRPr lang="en-GB"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The smoking cessation support tool function in PCR provides pharmacists with a function to record information about a patient who wants to stop smoking. Information recorded in PCR aligns with the Smoking Cessation Minimum Dataset and is submitted to the national smoking cessation database at specific intervals in the quit attempt. </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aseline="0" dirty="0">
                <a:latin typeface="Arial" panose="020B0604020202020204" pitchFamily="34" charset="0"/>
                <a:cs typeface="Arial" panose="020B0604020202020204" pitchFamily="34" charset="0"/>
              </a:rPr>
              <a:t>The PCR provides registered community pharmacists and pharmacy technicians with the capability to record details of a patients care and is a key part of the delivery on Medicines Care and Review (MCR). </a:t>
            </a:r>
          </a:p>
          <a:p>
            <a:pPr marL="171450" indent="-171450">
              <a:buFont typeface="Arial" panose="020B0604020202020204" pitchFamily="34" charset="0"/>
              <a:buChar char="•"/>
            </a:pPr>
            <a:r>
              <a:rPr lang="en-GB" sz="1200" baseline="0" dirty="0">
                <a:latin typeface="Arial" panose="020B0604020202020204" pitchFamily="34" charset="0"/>
                <a:cs typeface="Arial" panose="020B0604020202020204" pitchFamily="34" charset="0"/>
              </a:rPr>
              <a:t>PCR can be accessed from supported browsers on a pharmacy PCR and is available on some mobile devices. </a:t>
            </a:r>
          </a:p>
          <a:p>
            <a:pPr marL="171450" indent="-171450">
              <a:buFont typeface="Arial" panose="020B0604020202020204" pitchFamily="34" charset="0"/>
              <a:buChar char="•"/>
            </a:pPr>
            <a:r>
              <a:rPr lang="en-GB" sz="1200" baseline="0" dirty="0">
                <a:latin typeface="Arial" panose="020B0604020202020204" pitchFamily="34" charset="0"/>
                <a:cs typeface="Arial" panose="020B0604020202020204" pitchFamily="34" charset="0"/>
              </a:rPr>
              <a:t>Pharmacists have full access to the system and pharmacy technicians have restricted access to smoking cessation and gluten free support tool functions. </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22A4FB-7D10-4587-87A8-9C9044B384CC}" type="slidenum">
              <a:rPr lang="en-GB" smtClean="0"/>
              <a:t>2</a:t>
            </a:fld>
            <a:endParaRPr lang="en-GB" dirty="0"/>
          </a:p>
        </p:txBody>
      </p:sp>
    </p:spTree>
    <p:extLst>
      <p:ext uri="{BB962C8B-B14F-4D97-AF65-F5344CB8AC3E}">
        <p14:creationId xmlns:p14="http://schemas.microsoft.com/office/powerpoint/2010/main" val="39626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200" dirty="0">
                <a:latin typeface="Arial" panose="020B0604020202020204" pitchFamily="34" charset="0"/>
                <a:cs typeface="Arial" panose="020B0604020202020204" pitchFamily="34" charset="0"/>
              </a:rPr>
              <a:t>Association only needs to be performed once a day or when moving to a different pharmacy and you have already associated with first</a:t>
            </a:r>
            <a:r>
              <a:rPr lang="en-GB" sz="1200" baseline="0" dirty="0">
                <a:latin typeface="Arial" panose="020B0604020202020204" pitchFamily="34" charset="0"/>
                <a:cs typeface="Arial" panose="020B0604020202020204" pitchFamily="34" charset="0"/>
              </a:rPr>
              <a:t> pharmacy</a:t>
            </a:r>
            <a:endParaRPr lang="en-GB" sz="12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sz="1200" dirty="0">
                <a:latin typeface="Arial" panose="020B0604020202020204" pitchFamily="34" charset="0"/>
                <a:cs typeface="Arial" panose="020B0604020202020204" pitchFamily="34" charset="0"/>
              </a:rPr>
              <a:t>Any issues downloading the application or any technical issues with your PCR contact</a:t>
            </a:r>
            <a:r>
              <a:rPr lang="en-GB" sz="1200" baseline="0" dirty="0">
                <a:latin typeface="Arial" panose="020B0604020202020204" pitchFamily="34" charset="0"/>
                <a:cs typeface="Arial" panose="020B0604020202020204" pitchFamily="34" charset="0"/>
              </a:rPr>
              <a:t> the NHS Lanarkshire IT Facilitator (details on previous slide) </a:t>
            </a:r>
          </a:p>
          <a:p>
            <a:pPr marL="171450" indent="-171450" algn="l">
              <a:buFont typeface="Arial" panose="020B0604020202020204" pitchFamily="34" charset="0"/>
              <a:buChar char="•"/>
            </a:pPr>
            <a:r>
              <a:rPr lang="en-GB" sz="1200" baseline="0" dirty="0">
                <a:latin typeface="Arial" panose="020B0604020202020204" pitchFamily="34" charset="0"/>
                <a:cs typeface="Arial" panose="020B0604020202020204" pitchFamily="34" charset="0"/>
              </a:rPr>
              <a:t>Pharmacy homepage displays a summary of information about patients within the associated pharmacy, along with the date and time it was last accessed. </a:t>
            </a:r>
          </a:p>
          <a:p>
            <a:pPr marL="171450" indent="-171450" algn="l">
              <a:buFont typeface="Arial" panose="020B0604020202020204" pitchFamily="34" charset="0"/>
              <a:buChar char="•"/>
            </a:pPr>
            <a:r>
              <a:rPr lang="en-GB" sz="1200" baseline="0" dirty="0">
                <a:latin typeface="Arial" panose="020B0604020202020204" pitchFamily="34" charset="0"/>
                <a:cs typeface="Arial" panose="020B0604020202020204" pitchFamily="34" charset="0"/>
              </a:rPr>
              <a:t>Smoking cessation support tool information is located in the bottom left section highlighted yellow and has the following headings? This is a good bit to check daily and to add in to daily check lists to ensure clients are being followed up in a timely manner. </a:t>
            </a:r>
          </a:p>
          <a:p>
            <a:pPr marL="171450" indent="-171450" algn="l">
              <a:buFont typeface="Arial" panose="020B0604020202020204" pitchFamily="34" charset="0"/>
              <a:buChar char="•"/>
            </a:pPr>
            <a:endParaRPr lang="en-GB" sz="1200" baseline="0" dirty="0">
              <a:latin typeface="Arial" panose="020B0604020202020204" pitchFamily="34" charset="0"/>
              <a:cs typeface="Arial" panose="020B0604020202020204" pitchFamily="34" charset="0"/>
            </a:endParaRPr>
          </a:p>
          <a:p>
            <a:pPr algn="l"/>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The smoking cessation support tool assessment will allow the user to: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Start a smoking cessation support tool assessment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Record pre-quit registration information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Confirm quit date and submit initial mandatory progress report.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and maintain pre-quit registration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maintain and submit 4 and 12 week mandatory progress report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and record patient progress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and record patient contact attempts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Validate mandatory progress report information prior to submission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mandatory progress report submission deadline alerts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Submit 4 and 12 week mandatory progress report information for external processing </a:t>
            </a:r>
          </a:p>
          <a:p>
            <a:pPr marL="171450" indent="-171450" algn="l">
              <a:buFont typeface="Arial" panose="020B0604020202020204" pitchFamily="34" charset="0"/>
              <a:buChar char="•"/>
            </a:pPr>
            <a:r>
              <a:rPr lang="en-GB" sz="1200" b="0" i="0" u="none" strike="noStrike" kern="1200" baseline="0" dirty="0">
                <a:solidFill>
                  <a:schemeClr val="tx1"/>
                </a:solidFill>
                <a:latin typeface="Arial" panose="020B0604020202020204" pitchFamily="34" charset="0"/>
                <a:ea typeface="+mn-ea"/>
                <a:cs typeface="Arial" panose="020B0604020202020204" pitchFamily="34" charset="0"/>
              </a:rPr>
              <a:t>View smoking cessation reports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000" baseline="0" dirty="0"/>
          </a:p>
          <a:p>
            <a:pPr marL="171450" indent="-171450">
              <a:buFont typeface="Arial" panose="020B0604020202020204" pitchFamily="34" charset="0"/>
              <a:buChar char="•"/>
            </a:pPr>
            <a:endParaRPr lang="en-GB" sz="1000" dirty="0"/>
          </a:p>
        </p:txBody>
      </p:sp>
      <p:sp>
        <p:nvSpPr>
          <p:cNvPr id="4" name="Slide Number Placeholder 3"/>
          <p:cNvSpPr>
            <a:spLocks noGrp="1"/>
          </p:cNvSpPr>
          <p:nvPr>
            <p:ph type="sldNum" sz="quarter" idx="5"/>
          </p:nvPr>
        </p:nvSpPr>
        <p:spPr/>
        <p:txBody>
          <a:bodyPr/>
          <a:lstStyle/>
          <a:p>
            <a:fld id="{4122A4FB-7D10-4587-87A8-9C9044B384CC}" type="slidenum">
              <a:rPr lang="en-GB" smtClean="0"/>
              <a:t>3</a:t>
            </a:fld>
            <a:endParaRPr lang="en-GB" dirty="0"/>
          </a:p>
        </p:txBody>
      </p:sp>
    </p:spTree>
    <p:extLst>
      <p:ext uri="{BB962C8B-B14F-4D97-AF65-F5344CB8AC3E}">
        <p14:creationId xmlns:p14="http://schemas.microsoft.com/office/powerpoint/2010/main" val="16053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Certain information entered on to PCR can generate error records when the upload to ISD takes place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Unfortunately the system does not notify PCR and pharmacies are unaware of this until a call from the QYW Pharmacy Support Team to rectify the issue by having to close a record as you are unable to amend a PCR record it needs to be closed and a new record opened at a later date. </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As you can read from the slide there are many reasons which cause error records which are only known at the Health Board end of they system but it is PCR which requires to be changed to rectify the issues. PCR was amended in April 2024 to allow for numerous records to be opened at the same time however, this does not solve the issue of errors when the upload takes place and we would ask that you always wait the 7 days.</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0" i="0" kern="1200" baseline="0" dirty="0">
                <a:solidFill>
                  <a:schemeClr val="tx1"/>
                </a:solidFill>
                <a:effectLst/>
                <a:latin typeface="+mn-lt"/>
                <a:ea typeface="+mn-ea"/>
                <a:cs typeface="+mn-cs"/>
              </a:rPr>
              <a:t>Main points to note</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Only 1 record open at a time for a client, if need to close a record then wait 7 days before entering a new record (this allows time for Health Board system to notice record has been closed)</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Quit date is the date client starts the quit and not the end date of the quit attempt</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Only enter the clients phone number or type ‘unknown’ never add the pharmacy telephone number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Pregnant women cannot be prescribed varenicline, you can contact the QYW pregnancy team on 01698 754 888 for more advice</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0" i="0" kern="1200" baseline="0" dirty="0">
                <a:solidFill>
                  <a:schemeClr val="tx1"/>
                </a:solidFill>
                <a:effectLst/>
                <a:latin typeface="+mn-lt"/>
                <a:ea typeface="+mn-ea"/>
                <a:cs typeface="+mn-cs"/>
              </a:rPr>
              <a:t>By following this information it will save a call from the QYW Pharmacy Support Team and also your time in having to close and reopen records for clients with 7 days in between! </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22A4FB-7D10-4587-87A8-9C9044B384CC}" type="slidenum">
              <a:rPr lang="en-GB" smtClean="0"/>
              <a:t>4</a:t>
            </a:fld>
            <a:endParaRPr lang="en-GB" dirty="0"/>
          </a:p>
        </p:txBody>
      </p:sp>
    </p:spTree>
    <p:extLst>
      <p:ext uri="{BB962C8B-B14F-4D97-AF65-F5344CB8AC3E}">
        <p14:creationId xmlns:p14="http://schemas.microsoft.com/office/powerpoint/2010/main" val="85166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a:t>Accessing and reviewing</a:t>
            </a:r>
            <a:r>
              <a:rPr lang="en-GB" sz="1000" baseline="0" dirty="0"/>
              <a:t> reports section minimises records expiring and facilitates weekly follow ups with patients who have not attended pharmacy in the last 7 days and also reduces the number of patients whose records are due to expire and/or awaiting 4 or 12 week follow ups</a:t>
            </a:r>
          </a:p>
          <a:p>
            <a:pPr marL="171450" indent="-171450">
              <a:buFont typeface="Arial" panose="020B0604020202020204" pitchFamily="34" charset="0"/>
              <a:buChar char="•"/>
            </a:pPr>
            <a:r>
              <a:rPr lang="en-GB" sz="1000" baseline="0" dirty="0"/>
              <a:t>To ensure clients are being provided the support they need in quit attempt they should be followed up weekly and contact/contact attempt recorded on the PCR. Using the no interactions in last 7 days report will help with this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Entering data accurately on to the PCR will initiate payments: QDS (Quit Date Set) £30, 4 week follow up £15, 12 week follow up £35 so for every client entered correctly there</a:t>
            </a:r>
            <a:r>
              <a:rPr lang="en-GB" sz="1200" b="0" i="0" kern="1200" baseline="0" dirty="0">
                <a:solidFill>
                  <a:schemeClr val="tx1"/>
                </a:solidFill>
                <a:effectLst/>
                <a:latin typeface="+mn-lt"/>
                <a:ea typeface="+mn-ea"/>
                <a:cs typeface="+mn-cs"/>
              </a:rPr>
              <a:t> is potential to earn a total of £80</a:t>
            </a:r>
          </a:p>
        </p:txBody>
      </p:sp>
      <p:sp>
        <p:nvSpPr>
          <p:cNvPr id="4" name="Slide Number Placeholder 3"/>
          <p:cNvSpPr>
            <a:spLocks noGrp="1"/>
          </p:cNvSpPr>
          <p:nvPr>
            <p:ph type="sldNum" sz="quarter" idx="5"/>
          </p:nvPr>
        </p:nvSpPr>
        <p:spPr/>
        <p:txBody>
          <a:bodyPr/>
          <a:lstStyle/>
          <a:p>
            <a:fld id="{4122A4FB-7D10-4587-87A8-9C9044B384CC}" type="slidenum">
              <a:rPr lang="en-GB" smtClean="0"/>
              <a:t>5</a:t>
            </a:fld>
            <a:endParaRPr lang="en-GB" dirty="0"/>
          </a:p>
        </p:txBody>
      </p:sp>
    </p:spTree>
    <p:extLst>
      <p:ext uri="{BB962C8B-B14F-4D97-AF65-F5344CB8AC3E}">
        <p14:creationId xmlns:p14="http://schemas.microsoft.com/office/powerpoint/2010/main" val="317100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PCR visual aid has been developed</a:t>
            </a:r>
            <a:r>
              <a:rPr lang="en-GB" baseline="0" dirty="0"/>
              <a:t> the QYW Pharmacy Support Team to help in completion of the PCR data entry and was designed to be a quick reminder of what data needs to be entered on to the PCR at every stage of the client journey. </a:t>
            </a:r>
          </a:p>
          <a:p>
            <a:endParaRPr lang="en-GB" baseline="0" dirty="0"/>
          </a:p>
          <a:p>
            <a:r>
              <a:rPr lang="en-GB" dirty="0"/>
              <a:t>For example – every week</a:t>
            </a:r>
            <a:r>
              <a:rPr lang="en-GB" baseline="0" dirty="0"/>
              <a:t> contact or attempted contact with client should be recorded under ‘contact’ section and in addition weeks 1, 4 and 12 the Mandatory Progress Report should be submitted. This records they key milestones and most importantly if input correctly this is what generates payment. </a:t>
            </a:r>
          </a:p>
          <a:p>
            <a:endParaRPr lang="en-GB" baseline="0" dirty="0"/>
          </a:p>
          <a:p>
            <a:r>
              <a:rPr lang="en-GB" baseline="0" dirty="0"/>
              <a:t>A copy of the PCR Visual Aid can be found on NHS Lanarkshire's Community Pharmacy webpage </a:t>
            </a:r>
            <a:endParaRPr lang="en-GB" dirty="0"/>
          </a:p>
        </p:txBody>
      </p:sp>
      <p:sp>
        <p:nvSpPr>
          <p:cNvPr id="4" name="Slide Number Placeholder 3"/>
          <p:cNvSpPr>
            <a:spLocks noGrp="1"/>
          </p:cNvSpPr>
          <p:nvPr>
            <p:ph type="sldNum" sz="quarter" idx="10"/>
          </p:nvPr>
        </p:nvSpPr>
        <p:spPr/>
        <p:txBody>
          <a:bodyPr/>
          <a:lstStyle/>
          <a:p>
            <a:fld id="{0CFD5C12-5637-4875-ACFF-3BBA403CDCD5}" type="slidenum">
              <a:rPr lang="en-GB" smtClean="0"/>
              <a:pPr/>
              <a:t>6</a:t>
            </a:fld>
            <a:endParaRPr lang="en-GB"/>
          </a:p>
        </p:txBody>
      </p:sp>
    </p:spTree>
    <p:extLst>
      <p:ext uri="{BB962C8B-B14F-4D97-AF65-F5344CB8AC3E}">
        <p14:creationId xmlns:p14="http://schemas.microsoft.com/office/powerpoint/2010/main" val="194311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YouTube video is a voiceover step by step guide to the use of PCR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PCR Information for Community Pharmacies is detailed presentation on use of PCR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PCR Screenshot guide – again step by step guide to the use of PCR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PCR Hints and tips – general information to support completion of PCR</a:t>
            </a: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PCR visual aid as detailed in previous slide</a:t>
            </a:r>
          </a:p>
          <a:p>
            <a:pPr marL="171450" indent="-171450">
              <a:buFont typeface="Arial" panose="020B0604020202020204" pitchFamily="34" charset="0"/>
              <a:buChar char="•"/>
            </a:pPr>
            <a:endParaRPr lang="en-GB"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baseline="0" dirty="0">
                <a:solidFill>
                  <a:schemeClr val="tx1"/>
                </a:solidFill>
                <a:effectLst/>
                <a:latin typeface="+mn-lt"/>
                <a:ea typeface="+mn-ea"/>
                <a:cs typeface="+mn-cs"/>
              </a:rPr>
              <a:t>There are a variety of documents available via NHS Lanarkshire’s Community Pharmacy webpage to support the use and completion of Smoking Cessation information on the PCR, please get in touch if you have any questions via the QYW Pharmacy Support Team via the following details (next slide) </a:t>
            </a:r>
          </a:p>
        </p:txBody>
      </p:sp>
      <p:sp>
        <p:nvSpPr>
          <p:cNvPr id="4" name="Slide Number Placeholder 3"/>
          <p:cNvSpPr>
            <a:spLocks noGrp="1"/>
          </p:cNvSpPr>
          <p:nvPr>
            <p:ph type="sldNum" sz="quarter" idx="5"/>
          </p:nvPr>
        </p:nvSpPr>
        <p:spPr/>
        <p:txBody>
          <a:bodyPr/>
          <a:lstStyle/>
          <a:p>
            <a:fld id="{4122A4FB-7D10-4587-87A8-9C9044B384CC}" type="slidenum">
              <a:rPr lang="en-GB" smtClean="0"/>
              <a:t>7</a:t>
            </a:fld>
            <a:endParaRPr lang="en-GB" dirty="0"/>
          </a:p>
        </p:txBody>
      </p:sp>
    </p:spTree>
    <p:extLst>
      <p:ext uri="{BB962C8B-B14F-4D97-AF65-F5344CB8AC3E}">
        <p14:creationId xmlns:p14="http://schemas.microsoft.com/office/powerpoint/2010/main" val="2337038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solidFill>
                  <a:srgbClr val="7030A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rgbClr val="7030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435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82284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lumMod val="9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346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2036226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2032479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841689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39353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068565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443871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225561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74087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7030A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rgbClr val="7030A0"/>
                </a:solidFill>
              </a:defRPr>
            </a:lvl1pPr>
            <a:lvl2pPr>
              <a:defRPr baseline="0">
                <a:solidFill>
                  <a:srgbClr val="7030A0"/>
                </a:solidFill>
              </a:defRPr>
            </a:lvl2pPr>
            <a:lvl3pPr>
              <a:defRPr baseline="0">
                <a:solidFill>
                  <a:srgbClr val="7030A0"/>
                </a:solidFill>
              </a:defRPr>
            </a:lvl3pPr>
            <a:lvl4pPr>
              <a:defRPr baseline="0">
                <a:solidFill>
                  <a:srgbClr val="7030A0"/>
                </a:solidFill>
              </a:defRPr>
            </a:lvl4pPr>
            <a:lvl5pPr>
              <a:defRPr baseline="0">
                <a:solidFill>
                  <a:srgbClr val="7030A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5032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774638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151051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7D3549-3F87-425D-8194-0FFCBC0B157C}" type="datetimeFigureOut">
              <a:rPr lang="en-GB" smtClean="0"/>
              <a:t>22/09/2025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EDBA5E5-C453-4061-9FB5-9F1D2E93A235}" type="slidenum">
              <a:rPr lang="en-GB" smtClean="0"/>
              <a:t>‹#›</a:t>
            </a:fld>
            <a:endParaRPr lang="en-GB" dirty="0"/>
          </a:p>
        </p:txBody>
      </p:sp>
    </p:spTree>
    <p:extLst>
      <p:ext uri="{BB962C8B-B14F-4D97-AF65-F5344CB8AC3E}">
        <p14:creationId xmlns:p14="http://schemas.microsoft.com/office/powerpoint/2010/main" val="346200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8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2660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58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884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77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11016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42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30942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rgbClr val="7030A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030A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030A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D3549-3F87-425D-8194-0FFCBC0B157C}" type="datetimeFigureOut">
              <a:rPr lang="en-GB" smtClean="0"/>
              <a:t>22/09/2025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A5E5-C453-4061-9FB5-9F1D2E93A235}" type="slidenum">
              <a:rPr lang="en-GB" smtClean="0"/>
              <a:t>‹#›</a:t>
            </a:fld>
            <a:endParaRPr lang="en-GB" dirty="0"/>
          </a:p>
        </p:txBody>
      </p:sp>
    </p:spTree>
    <p:extLst>
      <p:ext uri="{BB962C8B-B14F-4D97-AF65-F5344CB8AC3E}">
        <p14:creationId xmlns:p14="http://schemas.microsoft.com/office/powerpoint/2010/main" val="30550767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www.bing.com/images/search?view=detailV2&amp;ccid=qRxZdwWY&amp;id=77CBE7F4E54B2DD48F19EEE5C91221BB095F8B86&amp;thid=OIP.qRxZdwWYbT5ysxY88qgZMwHaHa&amp;mediaurl=http://www.forgeaheadvolunteers.org/uploads/163_nhs_lanarkshire_m.jpg&amp;exph=400&amp;expw=400&amp;q=NHS+LANARKSHIRE&amp;simid=608028867382084797&amp;selectedIndex=1" TargetMode="External"/></Relationships>
</file>

<file path=ppt/slides/_rels/slide2.xml.rels><?xml version="1.0" encoding="UTF-8" standalone="yes"?>
<Relationships xmlns="http://schemas.openxmlformats.org/package/2006/relationships"><Relationship Id="rId8" Type="http://schemas.microsoft.com/office/2007/relationships/media" Target="../media/media5.m4a"/><Relationship Id="rId13"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audio" Target="../media/media4.m4a"/><Relationship Id="rId12" Type="http://schemas.openxmlformats.org/officeDocument/2006/relationships/hyperlink" Target="mailto:NHSLanarkshirePharmacyFacilitation@lanarkshire.scot.nhs.uk" TargetMode="External"/><Relationship Id="rId2" Type="http://schemas.microsoft.com/office/2007/relationships/media" Target="../media/media2.m4a"/><Relationship Id="rId16" Type="http://schemas.openxmlformats.org/officeDocument/2006/relationships/image" Target="../media/image5.png"/><Relationship Id="rId1" Type="http://schemas.openxmlformats.org/officeDocument/2006/relationships/tags" Target="../tags/tag1.xml"/><Relationship Id="rId6" Type="http://schemas.microsoft.com/office/2007/relationships/media" Target="../media/media4.m4a"/><Relationship Id="rId11" Type="http://schemas.openxmlformats.org/officeDocument/2006/relationships/notesSlide" Target="../notesSlides/notesSlide1.xml"/><Relationship Id="rId5" Type="http://schemas.openxmlformats.org/officeDocument/2006/relationships/audio" Target="../media/media3.m4a"/><Relationship Id="rId15" Type="http://schemas.openxmlformats.org/officeDocument/2006/relationships/image" Target="../media/image3.png"/><Relationship Id="rId10" Type="http://schemas.openxmlformats.org/officeDocument/2006/relationships/slideLayout" Target="../slideLayouts/slideLayout2.xml"/><Relationship Id="rId4" Type="http://schemas.microsoft.com/office/2007/relationships/media" Target="../media/media3.m4a"/><Relationship Id="rId9" Type="http://schemas.openxmlformats.org/officeDocument/2006/relationships/audio" Target="../media/media5.m4a"/><Relationship Id="rId14" Type="http://schemas.openxmlformats.org/officeDocument/2006/relationships/hyperlink" Target="http://164.134.84.144/Logon/Logon.aspx?ReturnUrl=%2fpharmacyhomepage.aspx" TargetMode="Externa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6.m4a"/><Relationship Id="rId7" Type="http://schemas.openxmlformats.org/officeDocument/2006/relationships/audio" Target="../media/media8.m4a"/><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microsoft.com/office/2007/relationships/media" Target="../media/media8.m4a"/><Relationship Id="rId11" Type="http://schemas.openxmlformats.org/officeDocument/2006/relationships/image" Target="../media/image3.png"/><Relationship Id="rId5" Type="http://schemas.openxmlformats.org/officeDocument/2006/relationships/audio" Target="../media/media7.m4a"/><Relationship Id="rId10" Type="http://schemas.openxmlformats.org/officeDocument/2006/relationships/image" Target="../media/image6.emf"/><Relationship Id="rId4" Type="http://schemas.microsoft.com/office/2007/relationships/media" Target="../media/media7.m4a"/><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microsoft.com/office/2007/relationships/media" Target="../media/media12.m4a"/><Relationship Id="rId13" Type="http://schemas.openxmlformats.org/officeDocument/2006/relationships/audio" Target="../media/media14.m4a"/><Relationship Id="rId3" Type="http://schemas.openxmlformats.org/officeDocument/2006/relationships/audio" Target="../media/media9.m4a"/><Relationship Id="rId7" Type="http://schemas.openxmlformats.org/officeDocument/2006/relationships/audio" Target="../media/media11.m4a"/><Relationship Id="rId12" Type="http://schemas.microsoft.com/office/2007/relationships/media" Target="../media/media14.m4a"/><Relationship Id="rId17" Type="http://schemas.openxmlformats.org/officeDocument/2006/relationships/image" Target="../media/image5.png"/><Relationship Id="rId2" Type="http://schemas.microsoft.com/office/2007/relationships/media" Target="../media/media9.m4a"/><Relationship Id="rId16" Type="http://schemas.openxmlformats.org/officeDocument/2006/relationships/image" Target="../media/image3.png"/><Relationship Id="rId1" Type="http://schemas.openxmlformats.org/officeDocument/2006/relationships/tags" Target="../tags/tag3.xml"/><Relationship Id="rId6" Type="http://schemas.microsoft.com/office/2007/relationships/media" Target="../media/media11.m4a"/><Relationship Id="rId11" Type="http://schemas.openxmlformats.org/officeDocument/2006/relationships/audio" Target="../media/media13.m4a"/><Relationship Id="rId5" Type="http://schemas.openxmlformats.org/officeDocument/2006/relationships/audio" Target="../media/media10.m4a"/><Relationship Id="rId15" Type="http://schemas.openxmlformats.org/officeDocument/2006/relationships/notesSlide" Target="../notesSlides/notesSlide3.xml"/><Relationship Id="rId10" Type="http://schemas.microsoft.com/office/2007/relationships/media" Target="../media/media13.m4a"/><Relationship Id="rId4" Type="http://schemas.microsoft.com/office/2007/relationships/media" Target="../media/media10.m4a"/><Relationship Id="rId9" Type="http://schemas.openxmlformats.org/officeDocument/2006/relationships/audio" Target="../media/media12.m4a"/><Relationship Id="rId1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15.m4a"/><Relationship Id="rId7" Type="http://schemas.openxmlformats.org/officeDocument/2006/relationships/audio" Target="../media/media17.m4a"/><Relationship Id="rId2" Type="http://schemas.microsoft.com/office/2007/relationships/media" Target="../media/media15.m4a"/><Relationship Id="rId1" Type="http://schemas.openxmlformats.org/officeDocument/2006/relationships/tags" Target="../tags/tag4.xml"/><Relationship Id="rId6" Type="http://schemas.microsoft.com/office/2007/relationships/media" Target="../media/media17.m4a"/><Relationship Id="rId11" Type="http://schemas.openxmlformats.org/officeDocument/2006/relationships/image" Target="../media/image5.png"/><Relationship Id="rId5" Type="http://schemas.openxmlformats.org/officeDocument/2006/relationships/audio" Target="../media/media16.m4a"/><Relationship Id="rId10" Type="http://schemas.openxmlformats.org/officeDocument/2006/relationships/image" Target="../media/image3.png"/><Relationship Id="rId4" Type="http://schemas.microsoft.com/office/2007/relationships/media" Target="../media/media16.m4a"/><Relationship Id="rId9"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18.m4a"/><Relationship Id="rId7" Type="http://schemas.openxmlformats.org/officeDocument/2006/relationships/audio" Target="../media/media20.m4a"/><Relationship Id="rId12"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5.xml"/><Relationship Id="rId6" Type="http://schemas.microsoft.com/office/2007/relationships/media" Target="../media/media20.m4a"/><Relationship Id="rId11" Type="http://schemas.openxmlformats.org/officeDocument/2006/relationships/image" Target="../media/image3.png"/><Relationship Id="rId5" Type="http://schemas.openxmlformats.org/officeDocument/2006/relationships/audio" Target="../media/media19.m4a"/><Relationship Id="rId10" Type="http://schemas.openxmlformats.org/officeDocument/2006/relationships/image" Target="../media/image7.emf"/><Relationship Id="rId4" Type="http://schemas.microsoft.com/office/2007/relationships/media" Target="../media/media19.m4a"/><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QF4SsPIwht8&amp;feature=youtu.be" TargetMode="External"/><Relationship Id="rId3" Type="http://schemas.openxmlformats.org/officeDocument/2006/relationships/audio" Target="../media/media21.m4a"/><Relationship Id="rId7" Type="http://schemas.openxmlformats.org/officeDocument/2006/relationships/notesSlide" Target="../notesSlides/notesSlide6.xml"/><Relationship Id="rId12"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png"/><Relationship Id="rId5" Type="http://schemas.openxmlformats.org/officeDocument/2006/relationships/audio" Target="../media/media22.m4a"/><Relationship Id="rId10" Type="http://schemas.openxmlformats.org/officeDocument/2006/relationships/hyperlink" Target="https://www.communitypharmacy.scot.nhs.uk/nhs-lanarkshire/pages/pharmacy-services/stop-smoking-service/" TargetMode="External"/><Relationship Id="rId4" Type="http://schemas.microsoft.com/office/2007/relationships/media" Target="../media/media22.m4a"/><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bing.com/images/search?view=detailV2&amp;ccid=qRxZdwWY&amp;id=77CBE7F4E54B2DD48F19EEE5C91221BB095F8B86&amp;thid=OIP.qRxZdwWYbT5ysxY88qgZMwHaHa&amp;mediaurl=http://www.forgeaheadvolunteers.org/uploads/163_nhs_lanarkshire_m.jpg&amp;exph=400&amp;expw=400&amp;q=NHS+LANARKSHIRE&amp;simid=608028867382084797&amp;selectedIndex=1" TargetMode="External"/><Relationship Id="rId5" Type="http://schemas.openxmlformats.org/officeDocument/2006/relationships/image" Target="../media/image5.png"/><Relationship Id="rId4" Type="http://schemas.openxmlformats.org/officeDocument/2006/relationships/hyperlink" Target="mailto:pharmacytobaccocontrol@lanarkshire.scot.nhs.uk"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90856" y="3525485"/>
            <a:ext cx="4865743" cy="680691"/>
          </a:xfrm>
        </p:spPr>
        <p:txBody>
          <a:bodyPr>
            <a:normAutofit fontScale="90000"/>
          </a:bodyPr>
          <a:lstStyle/>
          <a:p>
            <a:r>
              <a:rPr lang="en-GB" sz="4400" b="1" i="1" dirty="0">
                <a:solidFill>
                  <a:schemeClr val="tx1"/>
                </a:solidFill>
              </a:rPr>
              <a:t/>
            </a:r>
            <a:br>
              <a:rPr lang="en-GB" sz="4400" b="1" i="1" dirty="0">
                <a:solidFill>
                  <a:schemeClr val="tx1"/>
                </a:solidFill>
              </a:rPr>
            </a:br>
            <a:r>
              <a:rPr lang="en-GB" sz="4400" b="1" i="1" dirty="0">
                <a:solidFill>
                  <a:schemeClr val="tx1"/>
                </a:solidFill>
              </a:rPr>
              <a:t/>
            </a:r>
            <a:br>
              <a:rPr lang="en-GB" sz="4400" b="1" i="1" dirty="0">
                <a:solidFill>
                  <a:schemeClr val="tx1"/>
                </a:solidFill>
              </a:rPr>
            </a:br>
            <a:r>
              <a:rPr lang="en-GB" sz="4400" b="1" i="1" dirty="0">
                <a:solidFill>
                  <a:schemeClr val="tx1"/>
                </a:solidFill>
              </a:rPr>
              <a:t>PCR </a:t>
            </a:r>
          </a:p>
        </p:txBody>
      </p:sp>
      <p:pic>
        <p:nvPicPr>
          <p:cNvPr id="4" name="Picture 3" descr="Image result for NHS LANARKSHIRE">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897" y="4408080"/>
            <a:ext cx="2592648" cy="2016449"/>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5464" y="4408080"/>
            <a:ext cx="2025072" cy="2016449"/>
          </a:xfrm>
          <a:prstGeom prst="rect">
            <a:avLst/>
          </a:prstGeom>
          <a:noFill/>
          <a:ln>
            <a:noFill/>
          </a:ln>
        </p:spPr>
      </p:pic>
      <p:sp>
        <p:nvSpPr>
          <p:cNvPr id="6" name="Rectangle 5"/>
          <p:cNvSpPr/>
          <p:nvPr/>
        </p:nvSpPr>
        <p:spPr>
          <a:xfrm>
            <a:off x="1744221" y="1771159"/>
            <a:ext cx="8090228" cy="1754326"/>
          </a:xfrm>
          <a:prstGeom prst="rect">
            <a:avLst/>
          </a:prstGeom>
          <a:noFill/>
        </p:spPr>
        <p:txBody>
          <a:bodyPr wrap="none" lIns="91440" tIns="45720" rIns="91440" bIns="45720" anchor="ctr">
            <a:spAutoFit/>
          </a:bodyPr>
          <a:lstStyle/>
          <a:p>
            <a:pPr algn="ctr"/>
            <a:r>
              <a:rPr lang="en-GB" sz="5400" b="1" dirty="0"/>
              <a:t>Quit Your Way Training </a:t>
            </a:r>
            <a:br>
              <a:rPr lang="en-GB" sz="5400" b="1" dirty="0"/>
            </a:br>
            <a:r>
              <a:rPr lang="en-GB" sz="5400" b="1" dirty="0"/>
              <a:t>For Community Pharmacies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346861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815955"/>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Pharmacy Care Record (PCR)</a:t>
            </a:r>
            <a:endParaRPr lang="en-GB" sz="4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333793" y="1531621"/>
            <a:ext cx="11130497" cy="2492534"/>
          </a:xfrm>
        </p:spPr>
        <p:txBody>
          <a:bodyPr>
            <a:normAutofit lnSpcReduction="10000"/>
          </a:bodyPr>
          <a:lstStyle/>
          <a:p>
            <a:pPr>
              <a:lnSpc>
                <a:spcPct val="100000"/>
              </a:lnSpc>
              <a:spcBef>
                <a:spcPts val="0"/>
              </a:spcBef>
            </a:pPr>
            <a:r>
              <a:rPr lang="en-GB" dirty="0">
                <a:solidFill>
                  <a:schemeClr val="tx1"/>
                </a:solidFill>
              </a:rPr>
              <a:t>NHS Lanarkshire contact for PCR accounts/logins 01698 858 046 or </a:t>
            </a:r>
            <a:r>
              <a:rPr lang="en-GB" dirty="0">
                <a:solidFill>
                  <a:schemeClr val="tx1"/>
                </a:solidFill>
                <a:hlinkClick r:id="rId12"/>
              </a:rPr>
              <a:t>NHSLanarkshirePharmacyFacilitation@lanarkshire.scot.nhs.uk</a:t>
            </a:r>
            <a:endParaRPr lang="en-GB" dirty="0">
              <a:solidFill>
                <a:schemeClr val="tx1"/>
              </a:solidFill>
            </a:endParaRPr>
          </a:p>
          <a:p>
            <a:pPr>
              <a:lnSpc>
                <a:spcPct val="100000"/>
              </a:lnSpc>
              <a:spcBef>
                <a:spcPts val="0"/>
              </a:spcBef>
            </a:pPr>
            <a:r>
              <a:rPr lang="en-GB" dirty="0">
                <a:solidFill>
                  <a:schemeClr val="tx1"/>
                </a:solidFill>
              </a:rPr>
              <a:t>To reset passwords contact ePharmacy helpdesk on 0131 275 </a:t>
            </a:r>
            <a:r>
              <a:rPr lang="en-GB" dirty="0" smtClean="0">
                <a:solidFill>
                  <a:schemeClr val="tx1"/>
                </a:solidFill>
              </a:rPr>
              <a:t>6600</a:t>
            </a:r>
          </a:p>
          <a:p>
            <a:pPr>
              <a:lnSpc>
                <a:spcPct val="100000"/>
              </a:lnSpc>
              <a:spcBef>
                <a:spcPts val="0"/>
              </a:spcBef>
            </a:pPr>
            <a:r>
              <a:rPr lang="en-GB" dirty="0">
                <a:solidFill>
                  <a:schemeClr val="tx1"/>
                </a:solidFill>
              </a:rPr>
              <a:t>Registered Pharmacy professionals can apply for their unique login including Pharmacists, Foundation Trainee Pharmacist and Registered Pharmacy Technicians)</a:t>
            </a:r>
          </a:p>
        </p:txBody>
      </p:sp>
      <p:pic>
        <p:nvPicPr>
          <p:cNvPr id="8" name="Picture 7"/>
          <p:cNvPicPr/>
          <p:nvPr/>
        </p:nvPicPr>
        <p:blipFill rotWithShape="1">
          <a:blip r:embed="rId13"/>
          <a:srcRect l="61431" t="37785" r="19629" b="32687"/>
          <a:stretch/>
        </p:blipFill>
        <p:spPr bwMode="auto">
          <a:xfrm>
            <a:off x="6673134" y="4024155"/>
            <a:ext cx="5349533" cy="2741148"/>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382377" y="4772336"/>
            <a:ext cx="4109863" cy="1200329"/>
          </a:xfrm>
          <a:prstGeom prst="rect">
            <a:avLst/>
          </a:prstGeom>
          <a:noFill/>
        </p:spPr>
        <p:txBody>
          <a:bodyPr wrap="square" rtlCol="0">
            <a:spAutoFit/>
          </a:bodyPr>
          <a:lstStyle/>
          <a:p>
            <a:r>
              <a:rPr lang="en-GB" dirty="0"/>
              <a:t>PCR Login Screen </a:t>
            </a:r>
            <a:r>
              <a:rPr lang="en-GB" dirty="0">
                <a:hlinkClick r:id="rId14"/>
              </a:rPr>
              <a:t>http://164.134.84.144/Logon/Logon.aspx?ReturnUrl=%2fpharmacyhomepage.aspx</a:t>
            </a:r>
            <a:endParaRPr lang="en-GB" dirty="0"/>
          </a:p>
          <a:p>
            <a:endParaRPr lang="en-GB" dirty="0"/>
          </a:p>
        </p:txBody>
      </p:sp>
      <p:pic>
        <p:nvPicPr>
          <p:cNvPr id="3" name="Intro 1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579100" y="1328421"/>
            <a:ext cx="406400" cy="406400"/>
          </a:xfrm>
          <a:prstGeom prst="rect">
            <a:avLst/>
          </a:prstGeom>
        </p:spPr>
      </p:pic>
      <p:pic>
        <p:nvPicPr>
          <p:cNvPr id="4" name="Intro 2 ">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146623" y="1056946"/>
            <a:ext cx="406400" cy="406400"/>
          </a:xfrm>
          <a:prstGeom prst="rect">
            <a:avLst/>
          </a:prstGeom>
        </p:spPr>
      </p:pic>
      <p:pic>
        <p:nvPicPr>
          <p:cNvPr id="5" name="intro 3 ">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10740223" y="648968"/>
            <a:ext cx="406400" cy="406400"/>
          </a:xfrm>
          <a:prstGeom prst="rect">
            <a:avLst/>
          </a:prstGeom>
        </p:spPr>
      </p:pic>
      <p:pic>
        <p:nvPicPr>
          <p:cNvPr id="12" name="Picture 1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17977" y="183275"/>
            <a:ext cx="1604690" cy="1507413"/>
          </a:xfrm>
          <a:prstGeom prst="rect">
            <a:avLst/>
          </a:prstGeom>
          <a:noFill/>
          <a:ln>
            <a:noFill/>
          </a:ln>
        </p:spPr>
      </p:pic>
      <p:pic>
        <p:nvPicPr>
          <p:cNvPr id="9" name="Audio 8">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99884152"/>
      </p:ext>
    </p:extLst>
  </p:cSld>
  <p:clrMapOvr>
    <a:masterClrMapping/>
  </p:clrMapOvr>
  <mc:AlternateContent xmlns:mc="http://schemas.openxmlformats.org/markup-compatibility/2006" xmlns:p14="http://schemas.microsoft.com/office/powerpoint/2010/main">
    <mc:Choice Requires="p14">
      <p:transition spd="slow" p14:dur="2000" advClick="0" advTm="44300"/>
    </mc:Choice>
    <mc:Fallback xmlns="">
      <p:transition spd="slow" advClick="0" advTm="44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audio>
              <p:cMediaNode vol="80000">
                <p:cTn id="8" fill="hold" display="0">
                  <p:stCondLst>
                    <p:cond delay="indefinite"/>
                  </p:stCondLst>
                  <p:endCondLst>
                    <p:cond evt="onStopAudio" delay="0">
                      <p:tgtEl>
                        <p:sldTgt/>
                      </p:tgtEl>
                    </p:cond>
                  </p:endCondLst>
                </p:cTn>
                <p:tgtEl>
                  <p:spTgt spid="4"/>
                </p:tgtEl>
              </p:cMediaNode>
            </p:audio>
            <p:audio>
              <p:cMediaNode vol="80000">
                <p:cTn id="9" fill="hold" display="0">
                  <p:stCondLst>
                    <p:cond delay="indefinite"/>
                  </p:stCondLst>
                  <p:endCondLst>
                    <p:cond evt="onStopAudio" delay="0">
                      <p:tgtEl>
                        <p:sldTgt/>
                      </p:tgtEl>
                    </p:cond>
                  </p:endCondLst>
                </p:cTn>
                <p:tgtEl>
                  <p:spTgt spid="5"/>
                </p:tgtEl>
              </p:cMediaNode>
            </p:audio>
            <p:audio isNarration="1">
              <p:cMediaNode vol="80000" showWhenStopped="0">
                <p:cTn id="10" fill="hold" display="0">
                  <p:stCondLst>
                    <p:cond delay="indefinite"/>
                  </p:stCondLst>
                  <p:endCondLst>
                    <p:cond evt="onStopAudio" delay="0">
                      <p:tgtEl>
                        <p:sldTgt/>
                      </p:tgtEl>
                    </p:cond>
                  </p:endCondLst>
                </p:cTn>
                <p:tgtEl>
                  <p:spTgt spid="9"/>
                </p:tgtEl>
              </p:cMediaNode>
            </p:audi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afterEffect">
                                  <p:stCondLst>
                                    <p:cond delay="0"/>
                                  </p:stCondLst>
                                  <p:childTnLst>
                                    <p:cmd type="call" cmd="playFrom(0.0)">
                                      <p:cBhvr>
                                        <p:cTn id="15" dur="17813"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afterEffect">
                                  <p:stCondLst>
                                    <p:cond delay="0"/>
                                  </p:stCondLst>
                                  <p:childTnLst>
                                    <p:cmd type="call" cmd="playFrom(0.0)">
                                      <p:cBhvr>
                                        <p:cTn id="20" dur="22052"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481" objId="3"/>
        <p14:stopEvt time="40691"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1161646"/>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Pharmacy Care Record (PCR)</a:t>
            </a:r>
            <a:endParaRPr lang="en-GB" sz="4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07035" y="1825625"/>
            <a:ext cx="6216625" cy="4351338"/>
          </a:xfrm>
        </p:spPr>
        <p:txBody>
          <a:bodyPr/>
          <a:lstStyle/>
          <a:p>
            <a:pPr>
              <a:lnSpc>
                <a:spcPct val="100000"/>
              </a:lnSpc>
              <a:spcBef>
                <a:spcPts val="0"/>
              </a:spcBef>
            </a:pPr>
            <a:r>
              <a:rPr lang="en-GB" dirty="0">
                <a:solidFill>
                  <a:schemeClr val="tx1"/>
                </a:solidFill>
              </a:rPr>
              <a:t>All users must associate with the pharmacy where they are working daily</a:t>
            </a:r>
          </a:p>
          <a:p>
            <a:pPr>
              <a:lnSpc>
                <a:spcPct val="100000"/>
              </a:lnSpc>
              <a:spcBef>
                <a:spcPts val="0"/>
              </a:spcBef>
            </a:pPr>
            <a:r>
              <a:rPr lang="en-GB" dirty="0">
                <a:solidFill>
                  <a:schemeClr val="tx1"/>
                </a:solidFill>
              </a:rPr>
              <a:t>Download PCRUA WinClient app to allow association via Microsoft Edge</a:t>
            </a:r>
          </a:p>
          <a:p>
            <a:pPr>
              <a:lnSpc>
                <a:spcPct val="100000"/>
              </a:lnSpc>
              <a:spcBef>
                <a:spcPts val="0"/>
              </a:spcBef>
            </a:pPr>
            <a:r>
              <a:rPr lang="en-GB" dirty="0">
                <a:solidFill>
                  <a:schemeClr val="tx1"/>
                </a:solidFill>
              </a:rPr>
              <a:t>Smoking Cessation Support Tool Reports (bottom left section)</a:t>
            </a:r>
          </a:p>
          <a:p>
            <a:pPr>
              <a:lnSpc>
                <a:spcPct val="100000"/>
              </a:lnSpc>
              <a:spcBef>
                <a:spcPts val="0"/>
              </a:spcBef>
            </a:pPr>
            <a:endParaRPr lang="en-GB" dirty="0">
              <a:solidFill>
                <a:schemeClr val="tx1"/>
              </a:solidFill>
            </a:endParaRPr>
          </a:p>
        </p:txBody>
      </p:sp>
      <p:pic>
        <p:nvPicPr>
          <p:cNvPr id="3" name="Picture 2"/>
          <p:cNvPicPr>
            <a:picLocks noChangeAspect="1"/>
          </p:cNvPicPr>
          <p:nvPr/>
        </p:nvPicPr>
        <p:blipFill>
          <a:blip r:embed="rId10"/>
          <a:stretch>
            <a:fillRect/>
          </a:stretch>
        </p:blipFill>
        <p:spPr>
          <a:xfrm>
            <a:off x="7098030" y="1666136"/>
            <a:ext cx="4491990" cy="5084168"/>
          </a:xfrm>
          <a:prstGeom prst="rect">
            <a:avLst/>
          </a:prstGeom>
        </p:spPr>
      </p:pic>
      <p:cxnSp>
        <p:nvCxnSpPr>
          <p:cNvPr id="5" name="Straight Arrow Connector 4"/>
          <p:cNvCxnSpPr/>
          <p:nvPr/>
        </p:nvCxnSpPr>
        <p:spPr>
          <a:xfrm>
            <a:off x="3726180" y="4423410"/>
            <a:ext cx="3451860" cy="9486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PCR 1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036300" y="618614"/>
            <a:ext cx="406400" cy="406400"/>
          </a:xfrm>
          <a:prstGeom prst="rect">
            <a:avLst/>
          </a:prstGeom>
        </p:spPr>
      </p:pic>
      <p:pic>
        <p:nvPicPr>
          <p:cNvPr id="8" name="PCR 2 ">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697491" y="821814"/>
            <a:ext cx="406400" cy="406400"/>
          </a:xfrm>
          <a:prstGeom prst="rect">
            <a:avLst/>
          </a:prstGeom>
        </p:spPr>
      </p:pic>
      <p:pic>
        <p:nvPicPr>
          <p:cNvPr id="12" name="Picture 1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50001" y="0"/>
            <a:ext cx="1604690" cy="1507413"/>
          </a:xfrm>
          <a:prstGeom prst="rect">
            <a:avLst/>
          </a:prstGeom>
          <a:noFill/>
          <a:ln>
            <a:noFill/>
          </a:ln>
        </p:spPr>
      </p:pic>
      <p:pic>
        <p:nvPicPr>
          <p:cNvPr id="11" name="Audio 10">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50878706"/>
      </p:ext>
    </p:extLst>
  </p:cSld>
  <p:clrMapOvr>
    <a:masterClrMapping/>
  </p:clrMapOvr>
  <mc:AlternateContent xmlns:mc="http://schemas.openxmlformats.org/markup-compatibility/2006" xmlns:p14="http://schemas.microsoft.com/office/powerpoint/2010/main">
    <mc:Choice Requires="p14">
      <p:transition spd="slow" p14:dur="2000" advClick="0" advTm="65717"/>
    </mc:Choice>
    <mc:Fallback xmlns="">
      <p:transition spd="slow" advClick="0" advTm="6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536" fill="hold"/>
                                        <p:tgtEl>
                                          <p:spTgt spid="7"/>
                                        </p:tgtEl>
                                      </p:cBhvr>
                                    </p:cmd>
                                  </p:childTnLst>
                                </p:cTn>
                              </p:par>
                            </p:childTnLst>
                          </p:cTn>
                        </p:par>
                        <p:par>
                          <p:cTn id="11" fill="hold">
                            <p:stCondLst>
                              <p:cond delay="31536"/>
                            </p:stCondLst>
                            <p:childTnLst>
                              <p:par>
                                <p:cTn id="12" presetID="1" presetClass="mediacall" presetSubtype="0" fill="hold" nodeType="afterEffect">
                                  <p:stCondLst>
                                    <p:cond delay="0"/>
                                  </p:stCondLst>
                                  <p:childTnLst>
                                    <p:cmd type="call" cmd="playFrom(0.0)">
                                      <p:cBhvr>
                                        <p:cTn id="13" dur="308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audio>
              <p:cMediaNode vol="80000">
                <p:cTn id="15" fill="hold" display="0">
                  <p:stCondLst>
                    <p:cond delay="indefinite"/>
                  </p:stCondLst>
                  <p:endCondLst>
                    <p:cond evt="onStopAudio" delay="0">
                      <p:tgtEl>
                        <p:sldTgt/>
                      </p:tgtEl>
                    </p:cond>
                  </p:endCondLst>
                </p:cTn>
                <p:tgtEl>
                  <p:spTgt spid="8"/>
                </p:tgtEl>
              </p:cMediaNode>
            </p:audio>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864" objId="7"/>
        <p14:playEvt time="32388" objId="8"/>
        <p14:stopEvt time="32435" objId="7"/>
        <p14:stopEvt time="63266"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736909"/>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PCR Error </a:t>
            </a:r>
            <a:r>
              <a:rPr lang="en-US" sz="4300" b="1" dirty="0">
                <a:solidFill>
                  <a:schemeClr val="tx1">
                    <a:lumMod val="95000"/>
                    <a:lumOff val="5000"/>
                  </a:schemeClr>
                </a:solidFill>
                <a:latin typeface="+mn-lt"/>
                <a:cs typeface="Arial" panose="020B0604020202020204" pitchFamily="34" charset="0"/>
              </a:rPr>
              <a:t>Records</a:t>
            </a:r>
            <a:endParaRPr lang="en-GB" sz="4300" b="1" dirty="0">
              <a:solidFill>
                <a:schemeClr val="tx1">
                  <a:lumMod val="95000"/>
                  <a:lumOff val="5000"/>
                </a:schemeClr>
              </a:solidFill>
              <a:latin typeface="+mn-lt"/>
              <a:cs typeface="Arial" panose="020B0604020202020204" pitchFamily="34" charset="0"/>
            </a:endParaRPr>
          </a:p>
        </p:txBody>
      </p:sp>
      <p:sp>
        <p:nvSpPr>
          <p:cNvPr id="6" name="Content Placeholder 5"/>
          <p:cNvSpPr>
            <a:spLocks noGrp="1"/>
          </p:cNvSpPr>
          <p:nvPr>
            <p:ph idx="1"/>
          </p:nvPr>
        </p:nvSpPr>
        <p:spPr>
          <a:xfrm>
            <a:off x="207035" y="1384300"/>
            <a:ext cx="11554435" cy="5107939"/>
          </a:xfrm>
        </p:spPr>
        <p:txBody>
          <a:bodyPr>
            <a:normAutofit/>
          </a:bodyPr>
          <a:lstStyle/>
          <a:p>
            <a:pPr marL="0" indent="0">
              <a:lnSpc>
                <a:spcPct val="100000"/>
              </a:lnSpc>
              <a:spcBef>
                <a:spcPts val="0"/>
              </a:spcBef>
              <a:buNone/>
            </a:pPr>
            <a:r>
              <a:rPr lang="en-GB" dirty="0">
                <a:solidFill>
                  <a:schemeClr val="tx1"/>
                </a:solidFill>
              </a:rPr>
              <a:t>Data from the PCR is uploaded to the Health Boards Database (ISD) on a Wednesday evening. </a:t>
            </a:r>
          </a:p>
          <a:p>
            <a:pPr marL="0" indent="0">
              <a:lnSpc>
                <a:spcPct val="100000"/>
              </a:lnSpc>
              <a:spcBef>
                <a:spcPts val="0"/>
              </a:spcBef>
              <a:buNone/>
            </a:pPr>
            <a:endParaRPr lang="en-GB" sz="800" dirty="0">
              <a:solidFill>
                <a:schemeClr val="tx1"/>
              </a:solidFill>
            </a:endParaRPr>
          </a:p>
          <a:p>
            <a:pPr marL="0" indent="0">
              <a:lnSpc>
                <a:spcPct val="100000"/>
              </a:lnSpc>
              <a:spcBef>
                <a:spcPts val="0"/>
              </a:spcBef>
              <a:buNone/>
            </a:pPr>
            <a:r>
              <a:rPr lang="en-GB" b="1" i="1" dirty="0">
                <a:solidFill>
                  <a:schemeClr val="tx1"/>
                </a:solidFill>
              </a:rPr>
              <a:t>What generates an error record?</a:t>
            </a:r>
          </a:p>
          <a:p>
            <a:pPr marL="514350" indent="-514350">
              <a:lnSpc>
                <a:spcPct val="100000"/>
              </a:lnSpc>
              <a:spcBef>
                <a:spcPts val="0"/>
              </a:spcBef>
              <a:buFont typeface="+mj-lt"/>
              <a:buAutoNum type="arabicPeriod"/>
            </a:pPr>
            <a:r>
              <a:rPr lang="en-GB" dirty="0">
                <a:solidFill>
                  <a:schemeClr val="tx1"/>
                </a:solidFill>
              </a:rPr>
              <a:t>2 records with matching CHI and contractor code but different identifier</a:t>
            </a:r>
          </a:p>
          <a:p>
            <a:pPr marL="514350" indent="-514350">
              <a:lnSpc>
                <a:spcPct val="100000"/>
              </a:lnSpc>
              <a:spcBef>
                <a:spcPts val="0"/>
              </a:spcBef>
              <a:buFont typeface="+mj-lt"/>
              <a:buAutoNum type="arabicPeriod"/>
            </a:pPr>
            <a:r>
              <a:rPr lang="en-GB" dirty="0">
                <a:solidFill>
                  <a:schemeClr val="tx1"/>
                </a:solidFill>
              </a:rPr>
              <a:t>New record opened for a client within 7 days of closing a previous record</a:t>
            </a:r>
          </a:p>
          <a:p>
            <a:pPr marL="514350" indent="-514350">
              <a:lnSpc>
                <a:spcPct val="100000"/>
              </a:lnSpc>
              <a:spcBef>
                <a:spcPts val="0"/>
              </a:spcBef>
              <a:buFont typeface="+mj-lt"/>
              <a:buAutoNum type="arabicPeriod"/>
            </a:pPr>
            <a:r>
              <a:rPr lang="en-GB" dirty="0">
                <a:solidFill>
                  <a:schemeClr val="tx1"/>
                </a:solidFill>
              </a:rPr>
              <a:t>Attempted to open a new record but client already has an ongoing quit attempt</a:t>
            </a:r>
          </a:p>
          <a:p>
            <a:pPr marL="514350" indent="-514350">
              <a:lnSpc>
                <a:spcPct val="100000"/>
              </a:lnSpc>
              <a:spcBef>
                <a:spcPts val="0"/>
              </a:spcBef>
              <a:buFont typeface="+mj-lt"/>
              <a:buAutoNum type="arabicPeriod"/>
            </a:pPr>
            <a:r>
              <a:rPr lang="en-GB" dirty="0">
                <a:solidFill>
                  <a:schemeClr val="tx1"/>
                </a:solidFill>
              </a:rPr>
              <a:t>Quit date has been set more than 14 days in advance</a:t>
            </a:r>
          </a:p>
          <a:p>
            <a:pPr marL="514350" indent="-514350">
              <a:lnSpc>
                <a:spcPct val="100000"/>
              </a:lnSpc>
              <a:spcBef>
                <a:spcPts val="0"/>
              </a:spcBef>
              <a:buFont typeface="+mj-lt"/>
              <a:buAutoNum type="arabicPeriod"/>
            </a:pPr>
            <a:r>
              <a:rPr lang="en-GB" dirty="0">
                <a:solidFill>
                  <a:schemeClr val="tx1"/>
                </a:solidFill>
              </a:rPr>
              <a:t>Pharmacy phone number entered as clients phone number</a:t>
            </a:r>
          </a:p>
          <a:p>
            <a:pPr marL="514350" indent="-514350">
              <a:lnSpc>
                <a:spcPct val="100000"/>
              </a:lnSpc>
              <a:spcBef>
                <a:spcPts val="0"/>
              </a:spcBef>
              <a:buFont typeface="+mj-lt"/>
              <a:buAutoNum type="arabicPeriod"/>
            </a:pPr>
            <a:r>
              <a:rPr lang="en-GB" dirty="0">
                <a:solidFill>
                  <a:schemeClr val="tx1"/>
                </a:solidFill>
              </a:rPr>
              <a:t>Pregnant client on varenicline – helpline 01698 754 888</a:t>
            </a:r>
          </a:p>
          <a:p>
            <a:pPr>
              <a:lnSpc>
                <a:spcPct val="100000"/>
              </a:lnSpc>
              <a:spcBef>
                <a:spcPts val="0"/>
              </a:spcBef>
            </a:pPr>
            <a:endParaRPr lang="en-GB" dirty="0">
              <a:solidFill>
                <a:schemeClr val="tx1"/>
              </a:solidFill>
            </a:endParaRPr>
          </a:p>
        </p:txBody>
      </p:sp>
      <p:pic>
        <p:nvPicPr>
          <p:cNvPr id="5" name="Error 1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693400" y="1101013"/>
            <a:ext cx="406400" cy="406400"/>
          </a:xfrm>
          <a:prstGeom prst="rect">
            <a:avLst/>
          </a:prstGeom>
        </p:spPr>
      </p:pic>
      <p:pic>
        <p:nvPicPr>
          <p:cNvPr id="7" name="Error 2 ">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558270" y="550506"/>
            <a:ext cx="406400" cy="406400"/>
          </a:xfrm>
          <a:prstGeom prst="rect">
            <a:avLst/>
          </a:prstGeom>
        </p:spPr>
      </p:pic>
      <p:pic>
        <p:nvPicPr>
          <p:cNvPr id="8" name="Error 3 ">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099800" y="240991"/>
            <a:ext cx="406400" cy="406400"/>
          </a:xfrm>
          <a:prstGeom prst="rect">
            <a:avLst/>
          </a:prstGeom>
        </p:spPr>
      </p:pic>
      <p:pic>
        <p:nvPicPr>
          <p:cNvPr id="9" name="Error 4">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706579" y="633057"/>
            <a:ext cx="406400" cy="406400"/>
          </a:xfrm>
          <a:prstGeom prst="rect">
            <a:avLst/>
          </a:prstGeom>
        </p:spPr>
      </p:pic>
      <p:pic>
        <p:nvPicPr>
          <p:cNvPr id="10" name="Error 4">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693400" y="195879"/>
            <a:ext cx="406400" cy="406400"/>
          </a:xfrm>
          <a:prstGeom prst="rect">
            <a:avLst/>
          </a:prstGeom>
        </p:spPr>
      </p:pic>
      <p:pic>
        <p:nvPicPr>
          <p:cNvPr id="12" name="Picture 1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70966" y="58938"/>
            <a:ext cx="1604690" cy="1507413"/>
          </a:xfrm>
          <a:prstGeom prst="rect">
            <a:avLst/>
          </a:prstGeom>
          <a:noFill/>
          <a:ln>
            <a:noFill/>
          </a:ln>
        </p:spPr>
      </p:pic>
      <p:pic>
        <p:nvPicPr>
          <p:cNvPr id="11" name="Audio 10">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87528709"/>
      </p:ext>
    </p:extLst>
  </p:cSld>
  <p:clrMapOvr>
    <a:masterClrMapping/>
  </p:clrMapOvr>
  <mc:AlternateContent xmlns:mc="http://schemas.openxmlformats.org/markup-compatibility/2006" xmlns:p14="http://schemas.microsoft.com/office/powerpoint/2010/main">
    <mc:Choice Requires="p14">
      <p:transition spd="slow" p14:dur="2000" advClick="0" advTm="108646"/>
    </mc:Choice>
    <mc:Fallback xmlns="">
      <p:transition spd="slow" advClick="0" advTm="10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28" fill="hold"/>
                                        <p:tgtEl>
                                          <p:spTgt spid="5"/>
                                        </p:tgtEl>
                                      </p:cBhvr>
                                    </p:cmd>
                                  </p:childTnLst>
                                </p:cTn>
                              </p:par>
                            </p:childTnLst>
                          </p:cTn>
                        </p:par>
                        <p:par>
                          <p:cTn id="11" fill="hold">
                            <p:stCondLst>
                              <p:cond delay="12728"/>
                            </p:stCondLst>
                            <p:childTnLst>
                              <p:par>
                                <p:cTn id="12" presetID="1" presetClass="mediacall" presetSubtype="0" fill="hold" nodeType="afterEffect">
                                  <p:stCondLst>
                                    <p:cond delay="0"/>
                                  </p:stCondLst>
                                  <p:childTnLst>
                                    <p:cmd type="call" cmd="playFrom(0.0)">
                                      <p:cBhvr>
                                        <p:cTn id="13" dur="16861" fill="hold"/>
                                        <p:tgtEl>
                                          <p:spTgt spid="7"/>
                                        </p:tgtEl>
                                      </p:cBhvr>
                                    </p:cmd>
                                  </p:childTnLst>
                                </p:cTn>
                              </p:par>
                            </p:childTnLst>
                          </p:cTn>
                        </p:par>
                        <p:par>
                          <p:cTn id="14" fill="hold">
                            <p:stCondLst>
                              <p:cond delay="29589"/>
                            </p:stCondLst>
                            <p:childTnLst>
                              <p:par>
                                <p:cTn id="15" presetID="1" presetClass="mediacall" presetSubtype="0" fill="hold" nodeType="afterEffect">
                                  <p:stCondLst>
                                    <p:cond delay="0"/>
                                  </p:stCondLst>
                                  <p:childTnLst>
                                    <p:cmd type="call" cmd="playFrom(0.0)">
                                      <p:cBhvr>
                                        <p:cTn id="16" dur="27542"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58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9"/>
                </p:tgtEl>
              </p:cMediaNode>
            </p:audio>
            <p:audio>
              <p:cMediaNode vol="80000">
                <p:cTn id="25" fill="hold" display="0">
                  <p:stCondLst>
                    <p:cond delay="indefinite"/>
                  </p:stCondLst>
                  <p:endCondLst>
                    <p:cond evt="onStopAudio" delay="0">
                      <p:tgtEl>
                        <p:sldTgt/>
                      </p:tgtEl>
                    </p:cond>
                  </p:endCondLst>
                </p:cTn>
                <p:tgtEl>
                  <p:spTgt spid="10"/>
                </p:tgtEl>
              </p:cMediaNode>
            </p:audio>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950" objId="5"/>
        <p14:playEvt time="14647" objId="7"/>
        <p14:stopEvt time="14710" objId="5"/>
        <p14:playEvt time="31523" objId="8"/>
        <p14:stopEvt time="31523" objId="7"/>
        <p14:stopEvt time="59071" objId="8"/>
        <p14:playEvt time="61786" objId="10"/>
        <p14:stopEvt time="107726"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1161646"/>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PCR Hints &amp; Tips</a:t>
            </a:r>
            <a:endParaRPr lang="en-GB" sz="4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07035" y="1825624"/>
            <a:ext cx="11554435" cy="4666615"/>
          </a:xfrm>
        </p:spPr>
        <p:txBody>
          <a:bodyPr>
            <a:normAutofit/>
          </a:bodyPr>
          <a:lstStyle/>
          <a:p>
            <a:pPr>
              <a:lnSpc>
                <a:spcPct val="100000"/>
              </a:lnSpc>
              <a:spcBef>
                <a:spcPts val="0"/>
              </a:spcBef>
            </a:pPr>
            <a:r>
              <a:rPr lang="en-GB" dirty="0">
                <a:solidFill>
                  <a:schemeClr val="tx1"/>
                </a:solidFill>
              </a:rPr>
              <a:t>Access and action reports section weekly</a:t>
            </a:r>
          </a:p>
          <a:p>
            <a:pPr>
              <a:lnSpc>
                <a:spcPct val="100000"/>
              </a:lnSpc>
              <a:spcBef>
                <a:spcPts val="0"/>
              </a:spcBef>
            </a:pPr>
            <a:r>
              <a:rPr lang="en-GB" dirty="0">
                <a:solidFill>
                  <a:schemeClr val="tx1"/>
                </a:solidFill>
              </a:rPr>
              <a:t>Ensure PCR fully up to date by Wednesday morning, as information is transferred to NHS Lanarkshire on Wednesday evening</a:t>
            </a:r>
          </a:p>
          <a:p>
            <a:pPr>
              <a:lnSpc>
                <a:spcPct val="100000"/>
              </a:lnSpc>
              <a:spcBef>
                <a:spcPts val="0"/>
              </a:spcBef>
            </a:pPr>
            <a:r>
              <a:rPr lang="en-GB" dirty="0">
                <a:solidFill>
                  <a:schemeClr val="tx1"/>
                </a:solidFill>
              </a:rPr>
              <a:t>Always record weekly contact</a:t>
            </a:r>
          </a:p>
          <a:p>
            <a:pPr>
              <a:lnSpc>
                <a:spcPct val="100000"/>
              </a:lnSpc>
              <a:spcBef>
                <a:spcPts val="0"/>
              </a:spcBef>
            </a:pPr>
            <a:r>
              <a:rPr lang="en-GB" dirty="0">
                <a:solidFill>
                  <a:schemeClr val="tx1"/>
                </a:solidFill>
              </a:rPr>
              <a:t>Submit 4 and 12 week data for all quits</a:t>
            </a:r>
          </a:p>
          <a:p>
            <a:pPr>
              <a:lnSpc>
                <a:spcPct val="100000"/>
              </a:lnSpc>
              <a:spcBef>
                <a:spcPts val="0"/>
              </a:spcBef>
            </a:pPr>
            <a:r>
              <a:rPr lang="en-GB" dirty="0">
                <a:solidFill>
                  <a:schemeClr val="tx1"/>
                </a:solidFill>
              </a:rPr>
              <a:t>Update product use and most importantly at 4 and 12 weeks</a:t>
            </a:r>
          </a:p>
          <a:p>
            <a:pPr>
              <a:lnSpc>
                <a:spcPct val="100000"/>
              </a:lnSpc>
              <a:spcBef>
                <a:spcPts val="0"/>
              </a:spcBef>
            </a:pPr>
            <a:r>
              <a:rPr lang="en-GB" dirty="0">
                <a:solidFill>
                  <a:schemeClr val="tx1"/>
                </a:solidFill>
              </a:rPr>
              <a:t>Quit date is the date the client starts quit attempt not end date</a:t>
            </a:r>
          </a:p>
          <a:p>
            <a:pPr>
              <a:lnSpc>
                <a:spcPct val="100000"/>
              </a:lnSpc>
              <a:spcBef>
                <a:spcPts val="0"/>
              </a:spcBef>
            </a:pPr>
            <a:r>
              <a:rPr lang="en-GB" dirty="0">
                <a:solidFill>
                  <a:schemeClr val="tx1"/>
                </a:solidFill>
              </a:rPr>
              <a:t>If starting a new quit for client wait 7 days before opening new record</a:t>
            </a:r>
          </a:p>
          <a:p>
            <a:pPr>
              <a:lnSpc>
                <a:spcPct val="100000"/>
              </a:lnSpc>
              <a:spcBef>
                <a:spcPts val="0"/>
              </a:spcBef>
            </a:pPr>
            <a:r>
              <a:rPr lang="en-GB" dirty="0">
                <a:solidFill>
                  <a:schemeClr val="tx1"/>
                </a:solidFill>
              </a:rPr>
              <a:t>Do not enter pharmacy telephone number, add unknown</a:t>
            </a:r>
          </a:p>
        </p:txBody>
      </p:sp>
      <p:pic>
        <p:nvPicPr>
          <p:cNvPr id="3" name="Hints 1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55070" y="444191"/>
            <a:ext cx="406400" cy="406400"/>
          </a:xfrm>
          <a:prstGeom prst="rect">
            <a:avLst/>
          </a:prstGeom>
        </p:spPr>
      </p:pic>
      <p:pic>
        <p:nvPicPr>
          <p:cNvPr id="4" name="Hints 2 ">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55070" y="806497"/>
            <a:ext cx="406400" cy="406400"/>
          </a:xfrm>
          <a:prstGeom prst="rect">
            <a:avLst/>
          </a:prstGeom>
        </p:spPr>
      </p:pic>
      <p:pic>
        <p:nvPicPr>
          <p:cNvPr id="12" name="Picture 1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50001" y="0"/>
            <a:ext cx="1604690" cy="1507413"/>
          </a:xfrm>
          <a:prstGeom prst="rect">
            <a:avLst/>
          </a:prstGeom>
          <a:noFill/>
          <a:ln>
            <a:noFill/>
          </a:ln>
        </p:spPr>
      </p:pic>
      <p:pic>
        <p:nvPicPr>
          <p:cNvPr id="5" name="Audio 4">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05719156"/>
      </p:ext>
    </p:extLst>
  </p:cSld>
  <p:clrMapOvr>
    <a:masterClrMapping/>
  </p:clrMapOvr>
  <mc:AlternateContent xmlns:mc="http://schemas.openxmlformats.org/markup-compatibility/2006" xmlns:p14="http://schemas.microsoft.com/office/powerpoint/2010/main">
    <mc:Choice Requires="p14">
      <p:transition spd="slow" p14:dur="2000" advClick="0" advTm="60181"/>
    </mc:Choice>
    <mc:Fallback xmlns="">
      <p:transition spd="slow" advClick="0" advTm="60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851" fill="hold"/>
                                        <p:tgtEl>
                                          <p:spTgt spid="3"/>
                                        </p:tgtEl>
                                      </p:cBhvr>
                                    </p:cmd>
                                  </p:childTnLst>
                                </p:cTn>
                              </p:par>
                            </p:childTnLst>
                          </p:cTn>
                        </p:par>
                        <p:par>
                          <p:cTn id="11" fill="hold">
                            <p:stCondLst>
                              <p:cond delay="22851"/>
                            </p:stCondLst>
                            <p:childTnLst>
                              <p:par>
                                <p:cTn id="12" presetID="1" presetClass="mediacall" presetSubtype="0" fill="hold" nodeType="afterEffect">
                                  <p:stCondLst>
                                    <p:cond delay="0"/>
                                  </p:stCondLst>
                                  <p:childTnLst>
                                    <p:cmd type="call" cmd="playFrom(0.0)">
                                      <p:cBhvr>
                                        <p:cTn id="13" dur="3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4"/>
                </p:tgtEl>
              </p:cMediaNode>
            </p:audio>
            <p:audio isNarration="1">
              <p:cMediaNode vol="100000" showWhenStopped="0">
                <p:cTn id="16"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626" objId="3"/>
        <p14:playEvt time="24463" objId="4"/>
        <p14:stopEvt time="24513" objId="3"/>
        <p14:stopEvt time="58031"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0"/>
          <a:stretch>
            <a:fillRect/>
          </a:stretch>
        </p:blipFill>
        <p:spPr>
          <a:xfrm>
            <a:off x="284843" y="134980"/>
            <a:ext cx="10133134" cy="6486484"/>
          </a:xfrm>
          <a:prstGeom prst="rect">
            <a:avLst/>
          </a:prstGeom>
        </p:spPr>
      </p:pic>
      <p:pic>
        <p:nvPicPr>
          <p:cNvPr id="2" name="Aid 1 ">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0322" y="733781"/>
            <a:ext cx="406400" cy="406400"/>
          </a:xfrm>
          <a:prstGeom prst="rect">
            <a:avLst/>
          </a:prstGeom>
        </p:spPr>
      </p:pic>
      <p:pic>
        <p:nvPicPr>
          <p:cNvPr id="3" name="Aid 2 ">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207622" y="1212234"/>
            <a:ext cx="406400" cy="406400"/>
          </a:xfrm>
          <a:prstGeom prst="rect">
            <a:avLst/>
          </a:prstGeom>
        </p:spPr>
      </p:pic>
      <p:pic>
        <p:nvPicPr>
          <p:cNvPr id="5" name="Picture 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7977" y="183275"/>
            <a:ext cx="1604690" cy="1507413"/>
          </a:xfrm>
          <a:prstGeom prst="rect">
            <a:avLst/>
          </a:prstGeom>
          <a:noFill/>
          <a:ln>
            <a:noFill/>
          </a:ln>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77414732"/>
      </p:ext>
    </p:extLst>
  </p:cSld>
  <p:clrMapOvr>
    <a:masterClrMapping/>
  </p:clrMapOvr>
  <mc:AlternateContent xmlns:mc="http://schemas.openxmlformats.org/markup-compatibility/2006" xmlns:p14="http://schemas.microsoft.com/office/powerpoint/2010/main">
    <mc:Choice Requires="p14">
      <p:transition spd="slow" p14:dur="2000" advTm="30555"/>
    </mc:Choice>
    <mc:Fallback xmlns="">
      <p:transition spd="slow" advTm="3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849" fill="hold"/>
                                        <p:tgtEl>
                                          <p:spTgt spid="2"/>
                                        </p:tgtEl>
                                      </p:cBhvr>
                                    </p:cmd>
                                  </p:childTnLst>
                                </p:cTn>
                              </p:par>
                            </p:childTnLst>
                          </p:cTn>
                        </p:par>
                        <p:par>
                          <p:cTn id="11" fill="hold">
                            <p:stCondLst>
                              <p:cond delay="17849"/>
                            </p:stCondLst>
                            <p:childTnLst>
                              <p:par>
                                <p:cTn id="12" presetID="1" presetClass="mediacall" presetSubtype="0" fill="hold" nodeType="afterEffect">
                                  <p:stCondLst>
                                    <p:cond delay="0"/>
                                  </p:stCondLst>
                                  <p:childTnLst>
                                    <p:cmd type="call" cmd="playFrom(0.0)">
                                      <p:cBhvr>
                                        <p:cTn id="13" dur="9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041" objId="2"/>
        <p14:playEvt time="19865" objId="3"/>
        <p14:stopEvt time="19915" objId="2"/>
        <p14:stopEvt time="2899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B7E-FB0F-40BA-970C-79065F28F164}"/>
              </a:ext>
            </a:extLst>
          </p:cNvPr>
          <p:cNvSpPr>
            <a:spLocks noGrp="1"/>
          </p:cNvSpPr>
          <p:nvPr>
            <p:ph type="title"/>
          </p:nvPr>
        </p:nvSpPr>
        <p:spPr>
          <a:xfrm>
            <a:off x="333793" y="444191"/>
            <a:ext cx="9329495" cy="673409"/>
          </a:xfrm>
        </p:spPr>
        <p:txBody>
          <a:bodyPr anchor="b">
            <a:noAutofit/>
          </a:bodyPr>
          <a:lstStyle/>
          <a:p>
            <a:r>
              <a:rPr lang="en-US" sz="4300" b="1" dirty="0">
                <a:solidFill>
                  <a:schemeClr val="tx1">
                    <a:lumMod val="95000"/>
                    <a:lumOff val="5000"/>
                  </a:schemeClr>
                </a:solidFill>
                <a:latin typeface="Arial" panose="020B0604020202020204" pitchFamily="34" charset="0"/>
                <a:cs typeface="Arial" panose="020B0604020202020204" pitchFamily="34" charset="0"/>
              </a:rPr>
              <a:t>Helpful information </a:t>
            </a:r>
            <a:endParaRPr lang="en-GB" sz="43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07036" y="1117600"/>
            <a:ext cx="10342966" cy="1582057"/>
          </a:xfrm>
        </p:spPr>
        <p:txBody>
          <a:bodyPr>
            <a:normAutofit fontScale="92500"/>
          </a:bodyPr>
          <a:lstStyle/>
          <a:p>
            <a:pPr>
              <a:lnSpc>
                <a:spcPct val="100000"/>
              </a:lnSpc>
              <a:spcBef>
                <a:spcPts val="0"/>
              </a:spcBef>
            </a:pPr>
            <a:r>
              <a:rPr lang="en-GB" dirty="0">
                <a:solidFill>
                  <a:schemeClr val="tx1"/>
                </a:solidFill>
              </a:rPr>
              <a:t>A useful support video on using the PCR for updating client records </a:t>
            </a:r>
            <a:r>
              <a:rPr lang="en-GB" dirty="0" smtClean="0">
                <a:solidFill>
                  <a:schemeClr val="tx1"/>
                </a:solidFill>
              </a:rPr>
              <a:t>for smoking </a:t>
            </a:r>
            <a:r>
              <a:rPr lang="en-GB" dirty="0">
                <a:solidFill>
                  <a:schemeClr val="tx1"/>
                </a:solidFill>
              </a:rPr>
              <a:t>cessation from Community Pharmacy Scotland can be found here:</a:t>
            </a:r>
            <a:r>
              <a:rPr lang="en-GB" dirty="0"/>
              <a:t> </a:t>
            </a:r>
            <a:r>
              <a:rPr lang="en-GB" sz="2600" dirty="0">
                <a:hlinkClick r:id="rId8"/>
              </a:rPr>
              <a:t>https://www.youtube.com/watch?v=QF4SsPIwht8&amp;feature=youtu.be</a:t>
            </a:r>
            <a:endParaRPr lang="en-GB" sz="2600" dirty="0"/>
          </a:p>
          <a:p>
            <a:pPr>
              <a:lnSpc>
                <a:spcPct val="100000"/>
              </a:lnSpc>
              <a:spcBef>
                <a:spcPts val="0"/>
              </a:spcBef>
            </a:pPr>
            <a:endParaRPr lang="en-GB" dirty="0">
              <a:solidFill>
                <a:schemeClr val="tx1"/>
              </a:solidFill>
            </a:endParaRPr>
          </a:p>
        </p:txBody>
      </p:sp>
      <p:pic>
        <p:nvPicPr>
          <p:cNvPr id="3" name="Picture 2"/>
          <p:cNvPicPr>
            <a:picLocks noChangeAspect="1"/>
          </p:cNvPicPr>
          <p:nvPr/>
        </p:nvPicPr>
        <p:blipFill rotWithShape="1">
          <a:blip r:embed="rId9"/>
          <a:srcRect l="61929" t="16296" r="12507" b="24445"/>
          <a:stretch/>
        </p:blipFill>
        <p:spPr>
          <a:xfrm>
            <a:off x="6749108" y="2699657"/>
            <a:ext cx="5225178" cy="3981087"/>
          </a:xfrm>
          <a:prstGeom prst="rect">
            <a:avLst/>
          </a:prstGeom>
        </p:spPr>
      </p:pic>
      <p:sp>
        <p:nvSpPr>
          <p:cNvPr id="4" name="TextBox 3"/>
          <p:cNvSpPr txBox="1"/>
          <p:nvPr/>
        </p:nvSpPr>
        <p:spPr>
          <a:xfrm>
            <a:off x="333793" y="3373066"/>
            <a:ext cx="6415315" cy="2369880"/>
          </a:xfrm>
          <a:prstGeom prst="rect">
            <a:avLst/>
          </a:prstGeom>
          <a:noFill/>
        </p:spPr>
        <p:txBody>
          <a:bodyPr wrap="square" rtlCol="0">
            <a:spAutoFit/>
          </a:bodyPr>
          <a:lstStyle/>
          <a:p>
            <a:r>
              <a:rPr lang="en-GB" sz="2000" dirty="0">
                <a:cs typeface="Arial" panose="020B0604020202020204" pitchFamily="34" charset="0"/>
              </a:rPr>
              <a:t>NHS Lanarkshire's Community Pharmacy Webpage has a range of information from hints &amp; tips, presentations etc that can help support the use of the PCR </a:t>
            </a:r>
            <a:r>
              <a:rPr lang="en-GB" sz="2000" dirty="0">
                <a:cs typeface="Arial" panose="020B0604020202020204" pitchFamily="34" charset="0"/>
                <a:hlinkClick r:id="rId10"/>
              </a:rPr>
              <a:t>https://www.communitypharmacy.scot.nhs.uk/nhs-lanarkshire/pages/pharmacy-services/stop-smoking-service/</a:t>
            </a:r>
            <a:endParaRPr lang="en-GB" sz="2000" dirty="0">
              <a:cs typeface="Arial" panose="020B0604020202020204" pitchFamily="34" charset="0"/>
            </a:endParaRPr>
          </a:p>
          <a:p>
            <a:endParaRPr lang="en-GB" sz="2800" dirty="0">
              <a:cs typeface="Arial" panose="020B0604020202020204" pitchFamily="34" charset="0"/>
            </a:endParaRPr>
          </a:p>
        </p:txBody>
      </p:sp>
      <p:pic>
        <p:nvPicPr>
          <p:cNvPr id="5" name="inf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49146" y="444191"/>
            <a:ext cx="406400" cy="406400"/>
          </a:xfrm>
          <a:prstGeom prst="rect">
            <a:avLst/>
          </a:prstGeom>
        </p:spPr>
      </p:pic>
      <p:pic>
        <p:nvPicPr>
          <p:cNvPr id="12" name="Picture 1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50001" y="0"/>
            <a:ext cx="1604690" cy="1507413"/>
          </a:xfrm>
          <a:prstGeom prst="rect">
            <a:avLst/>
          </a:prstGeom>
          <a:noFill/>
          <a:ln>
            <a:noFill/>
          </a:ln>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48034258"/>
      </p:ext>
    </p:extLst>
  </p:cSld>
  <p:clrMapOvr>
    <a:masterClrMapping/>
  </p:clrMapOvr>
  <mc:AlternateContent xmlns:mc="http://schemas.openxmlformats.org/markup-compatibility/2006" xmlns:p14="http://schemas.microsoft.com/office/powerpoint/2010/main">
    <mc:Choice Requires="p14">
      <p:transition spd="slow" p14:dur="2000" advTm="20339"/>
    </mc:Choice>
    <mc:Fallback xmlns="">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150" objId="5"/>
        <p14:stopEvt time="19475"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Thanks for listening!</a:t>
            </a:r>
          </a:p>
        </p:txBody>
      </p:sp>
      <p:sp>
        <p:nvSpPr>
          <p:cNvPr id="3" name="Content Placeholder 2"/>
          <p:cNvSpPr>
            <a:spLocks noGrp="1"/>
          </p:cNvSpPr>
          <p:nvPr>
            <p:ph idx="1"/>
          </p:nvPr>
        </p:nvSpPr>
        <p:spPr>
          <a:xfrm>
            <a:off x="838200" y="2219974"/>
            <a:ext cx="10515600" cy="3414207"/>
          </a:xfrm>
        </p:spPr>
        <p:txBody>
          <a:bodyPr>
            <a:normAutofit/>
          </a:bodyPr>
          <a:lstStyle/>
          <a:p>
            <a:pPr marL="0" indent="0" algn="ctr">
              <a:buNone/>
            </a:pPr>
            <a:r>
              <a:rPr lang="en-GB" sz="3000" dirty="0"/>
              <a:t>Remember to </a:t>
            </a:r>
            <a:r>
              <a:rPr lang="en-GB" sz="3000" dirty="0" smtClean="0"/>
              <a:t>continue your learning to </a:t>
            </a:r>
            <a:r>
              <a:rPr lang="en-GB" sz="3000" dirty="0"/>
              <a:t>benefit not only yourself with knowledge but to keep the pledge of Quit Your Way and help support clients on their journey. </a:t>
            </a:r>
          </a:p>
          <a:p>
            <a:pPr marL="0" indent="0">
              <a:buNone/>
            </a:pPr>
            <a:endParaRPr lang="en-GB" sz="2000" dirty="0"/>
          </a:p>
          <a:p>
            <a:pPr marL="0" indent="0">
              <a:buNone/>
            </a:pPr>
            <a:r>
              <a:rPr lang="en-GB" sz="2000" dirty="0"/>
              <a:t>We are here to help! You can get in touch with the Pharmacy Support Team on the following: </a:t>
            </a:r>
          </a:p>
          <a:p>
            <a:r>
              <a:rPr lang="en-GB" sz="2000" dirty="0"/>
              <a:t>Helpdesk Telephone: </a:t>
            </a:r>
            <a:r>
              <a:rPr lang="en-GB" sz="2000" b="1" dirty="0"/>
              <a:t>01698 754 888 </a:t>
            </a:r>
            <a:r>
              <a:rPr lang="en-GB" sz="2000" i="1" dirty="0"/>
              <a:t>(Monday – Friday 9-5pm)</a:t>
            </a:r>
          </a:p>
          <a:p>
            <a:r>
              <a:rPr lang="en-GB" sz="2000" dirty="0"/>
              <a:t>Email: </a:t>
            </a:r>
            <a:r>
              <a:rPr lang="en-GB" sz="2000" b="1" dirty="0">
                <a:hlinkClick r:id="rId4"/>
              </a:rPr>
              <a:t>pharmacytobaccocontrol@lanarkshire.scot.nhs.uk</a:t>
            </a:r>
            <a:endParaRPr lang="en-GB" sz="2000" b="1" dirty="0"/>
          </a:p>
        </p:txBody>
      </p:sp>
      <p:pic>
        <p:nvPicPr>
          <p:cNvPr id="5"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4955" y="23134"/>
            <a:ext cx="837045" cy="919656"/>
          </a:xfrm>
          <a:prstGeom prst="rect">
            <a:avLst/>
          </a:prstGeom>
          <a:noFill/>
          <a:ln>
            <a:noFill/>
          </a:ln>
        </p:spPr>
      </p:pic>
      <p:pic>
        <p:nvPicPr>
          <p:cNvPr id="7" name="Picture 6" descr="Image result for NHS LANARKSHIRE">
            <a:hlinkClick r:id="rId6"/>
          </p:cNvPr>
          <p:cNvPicPr/>
          <p:nvPr/>
        </p:nvPicPr>
        <p:blipFill>
          <a:blip r:embed="rId7" cstate="print">
            <a:extLst>
              <a:ext uri="{BEBA8EAE-BF5A-486C-A8C5-ECC9F3942E4B}">
                <a14:imgProps xmlns:a14="http://schemas.microsoft.com/office/drawing/2010/main">
                  <a14:imgLayer r:embed="rId8">
                    <a14:imgEffect>
                      <a14:backgroundRemoval t="1875" b="96875" l="3057" r="97817">
                        <a14:foregroundMark x1="50218" y1="21250" x2="50218" y2="21250"/>
                        <a14:foregroundMark x1="71616" y1="11250" x2="71616" y2="11250"/>
                        <a14:foregroundMark x1="64192" y1="63750" x2="64192" y2="63750"/>
                        <a14:foregroundMark x1="68122" y1="58125" x2="68122" y2="58125"/>
                        <a14:foregroundMark x1="76856" y1="60625" x2="76856" y2="60625"/>
                        <a14:foregroundMark x1="24454" y1="59375" x2="24454" y2="59375"/>
                        <a14:foregroundMark x1="7424" y1="82500" x2="7424" y2="82500"/>
                        <a14:foregroundMark x1="20524" y1="84375" x2="20524" y2="84375"/>
                        <a14:foregroundMark x1="25764" y1="84375" x2="25764" y2="84375"/>
                        <a14:foregroundMark x1="36681" y1="85625" x2="36681" y2="85625"/>
                        <a14:foregroundMark x1="44978" y1="89375" x2="44978" y2="89375"/>
                        <a14:foregroundMark x1="51965" y1="83750" x2="51965" y2="83750"/>
                        <a14:foregroundMark x1="60262" y1="86250" x2="60262" y2="86250"/>
                        <a14:foregroundMark x1="66812" y1="84375" x2="66812" y2="84375"/>
                        <a14:foregroundMark x1="79039" y1="81875" x2="79039" y2="81875"/>
                        <a14:foregroundMark x1="79039" y1="80000" x2="79039" y2="80000"/>
                        <a14:foregroundMark x1="81223" y1="89375" x2="81223" y2="89375"/>
                        <a14:foregroundMark x1="90830" y1="88125" x2="90830" y2="88125"/>
                        <a14:foregroundMark x1="35808" y1="60000" x2="35808"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10187709" y="5227782"/>
            <a:ext cx="2004291" cy="1630218"/>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8072118"/>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1.9|59.8"/>
</p:tagLst>
</file>

<file path=ppt/tags/tag4.xml><?xml version="1.0" encoding="utf-8"?>
<p:tagLst xmlns:a="http://schemas.openxmlformats.org/drawingml/2006/main" xmlns:r="http://schemas.openxmlformats.org/officeDocument/2006/relationships" xmlns:p="http://schemas.openxmlformats.org/presentationml/2006/main">
  <p:tag name="TIMING" val="|1.6"/>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11888</TotalTime>
  <Words>1555</Words>
  <Application>Microsoft Office PowerPoint</Application>
  <PresentationFormat>Widescreen</PresentationFormat>
  <Paragraphs>99</Paragraphs>
  <Slides>8</Slides>
  <Notes>6</Notes>
  <HiddenSlides>0</HiddenSlides>
  <MMClips>23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Calibri Light</vt:lpstr>
      <vt:lpstr>Office Theme</vt:lpstr>
      <vt:lpstr>1_Office Theme</vt:lpstr>
      <vt:lpstr>  PCR </vt:lpstr>
      <vt:lpstr>Pharmacy Care Record (PCR)</vt:lpstr>
      <vt:lpstr>Pharmacy Care Record (PCR)</vt:lpstr>
      <vt:lpstr>PCR Error Records</vt:lpstr>
      <vt:lpstr>PCR Hints &amp; Tips</vt:lpstr>
      <vt:lpstr>PowerPoint Presentation</vt:lpstr>
      <vt:lpstr>Helpful information </vt:lpstr>
      <vt:lpstr>Thanks for listening!</vt:lpstr>
    </vt:vector>
  </TitlesOfParts>
  <Company>NHS Lanarkshire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Control Training for Community Pharmacy Staff</dc:title>
  <dc:creator>Colquhoun, Yvonne</dc:creator>
  <cp:lastModifiedBy>Donald, Emma</cp:lastModifiedBy>
  <cp:revision>403</cp:revision>
  <cp:lastPrinted>2024-05-16T10:17:46Z</cp:lastPrinted>
  <dcterms:created xsi:type="dcterms:W3CDTF">2018-09-07T10:28:42Z</dcterms:created>
  <dcterms:modified xsi:type="dcterms:W3CDTF">2025-09-22T15:08:05Z</dcterms:modified>
</cp:coreProperties>
</file>