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7" r:id="rId1"/>
    <p:sldMasterId id="2147483729" r:id="rId2"/>
    <p:sldMasterId id="2147483741" r:id="rId3"/>
  </p:sldMasterIdLst>
  <p:notesMasterIdLst>
    <p:notesMasterId r:id="rId9"/>
  </p:notesMasterIdLst>
  <p:handoutMasterIdLst>
    <p:handoutMasterId r:id="rId10"/>
  </p:handoutMasterIdLst>
  <p:sldIdLst>
    <p:sldId id="387" r:id="rId4"/>
    <p:sldId id="349" r:id="rId5"/>
    <p:sldId id="385" r:id="rId6"/>
    <p:sldId id="386" r:id="rId7"/>
    <p:sldId id="388" r:id="rId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5233" autoAdjust="0"/>
  </p:normalViewPr>
  <p:slideViewPr>
    <p:cSldViewPr snapToGrid="0">
      <p:cViewPr varScale="1">
        <p:scale>
          <a:sx n="52" d="100"/>
          <a:sy n="52" d="100"/>
        </p:scale>
        <p:origin x="1192" y="5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75" d="100"/>
          <a:sy n="75" d="100"/>
        </p:scale>
        <p:origin x="3066" y="-3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88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9" y="1"/>
            <a:ext cx="2946400" cy="496889"/>
          </a:xfrm>
          <a:prstGeom prst="rect">
            <a:avLst/>
          </a:prstGeom>
        </p:spPr>
        <p:txBody>
          <a:bodyPr vert="horz" lIns="91440" tIns="45720" rIns="91440" bIns="45720" rtlCol="0"/>
          <a:lstStyle>
            <a:lvl1pPr algn="r">
              <a:defRPr sz="1200"/>
            </a:lvl1pPr>
          </a:lstStyle>
          <a:p>
            <a:fld id="{34292985-0F92-4CF4-BE07-C45CF256B3BE}" type="datetimeFigureOut">
              <a:rPr lang="en-GB" smtClean="0"/>
              <a:pPr/>
              <a:t>17/09/2025</a:t>
            </a:fld>
            <a:endParaRPr lang="en-GB"/>
          </a:p>
        </p:txBody>
      </p:sp>
      <p:sp>
        <p:nvSpPr>
          <p:cNvPr id="4" name="Footer Placeholder 3"/>
          <p:cNvSpPr>
            <a:spLocks noGrp="1"/>
          </p:cNvSpPr>
          <p:nvPr>
            <p:ph type="ftr" sz="quarter" idx="2"/>
          </p:nvPr>
        </p:nvSpPr>
        <p:spPr>
          <a:xfrm>
            <a:off x="0" y="9429750"/>
            <a:ext cx="2946400" cy="496889"/>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9" y="9429750"/>
            <a:ext cx="2946400" cy="496889"/>
          </a:xfrm>
          <a:prstGeom prst="rect">
            <a:avLst/>
          </a:prstGeom>
        </p:spPr>
        <p:txBody>
          <a:bodyPr vert="horz" lIns="91440" tIns="45720" rIns="91440" bIns="45720" rtlCol="0" anchor="b"/>
          <a:lstStyle>
            <a:lvl1pPr algn="r">
              <a:defRPr sz="1200"/>
            </a:lvl1pPr>
          </a:lstStyle>
          <a:p>
            <a:fld id="{35FADD32-B1E4-4CCC-843A-F1D7338ED87E}" type="slidenum">
              <a:rPr lang="en-GB" smtClean="0"/>
              <a:pPr/>
              <a:t>‹#›</a:t>
            </a:fld>
            <a:endParaRPr lang="en-GB"/>
          </a:p>
        </p:txBody>
      </p:sp>
    </p:spTree>
    <p:extLst>
      <p:ext uri="{BB962C8B-B14F-4D97-AF65-F5344CB8AC3E}">
        <p14:creationId xmlns:p14="http://schemas.microsoft.com/office/powerpoint/2010/main" val="3939343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153D4D80-111C-4355-8E66-C734FF12C688}" type="datetimeFigureOut">
              <a:rPr lang="en-GB" smtClean="0"/>
              <a:pPr/>
              <a:t>17/09/2025</a:t>
            </a:fld>
            <a:endParaRPr lang="en-GB"/>
          </a:p>
        </p:txBody>
      </p:sp>
      <p:sp>
        <p:nvSpPr>
          <p:cNvPr id="4" name="Slide Image Placeholder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0CFD5C12-5637-4875-ACFF-3BBA403CDCD5}" type="slidenum">
              <a:rPr lang="en-GB" smtClean="0"/>
              <a:pPr/>
              <a:t>‹#›</a:t>
            </a:fld>
            <a:endParaRPr lang="en-GB"/>
          </a:p>
        </p:txBody>
      </p:sp>
    </p:spTree>
    <p:extLst>
      <p:ext uri="{BB962C8B-B14F-4D97-AF65-F5344CB8AC3E}">
        <p14:creationId xmlns:p14="http://schemas.microsoft.com/office/powerpoint/2010/main" val="172082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smtClean="0">
                <a:solidFill>
                  <a:schemeClr val="tx1"/>
                </a:solidFill>
                <a:effectLst/>
                <a:latin typeface="Arial" panose="020B0604020202020204" pitchFamily="34" charset="0"/>
                <a:ea typeface="+mn-ea"/>
                <a:cs typeface="Arial" panose="020B0604020202020204" pitchFamily="34" charset="0"/>
              </a:rPr>
              <a:t>Smoking cessation support is available through local Stop Smoking services, including community pharmacies. As part of the formulary</a:t>
            </a:r>
            <a:r>
              <a:rPr lang="en-GB" sz="1200" b="0" i="0" kern="1200" baseline="0" dirty="0" smtClean="0">
                <a:solidFill>
                  <a:schemeClr val="tx1"/>
                </a:solidFill>
                <a:effectLst/>
                <a:latin typeface="Arial" panose="020B0604020202020204" pitchFamily="34" charset="0"/>
                <a:ea typeface="+mn-ea"/>
                <a:cs typeface="Arial" panose="020B0604020202020204" pitchFamily="34" charset="0"/>
              </a:rPr>
              <a:t> Nicotine Replacement Therapy (NRT) and Varenicline are joint first line products. </a:t>
            </a:r>
            <a:endParaRPr lang="en-GB" sz="1200" b="0" i="0" kern="1200" dirty="0" smtClean="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GB" sz="1200" b="0" i="0" kern="1200" dirty="0" smtClean="0">
                <a:solidFill>
                  <a:schemeClr val="tx1"/>
                </a:solidFill>
                <a:effectLst/>
                <a:latin typeface="Arial" panose="020B0604020202020204" pitchFamily="34" charset="0"/>
                <a:ea typeface="+mn-ea"/>
                <a:cs typeface="Arial" panose="020B0604020202020204" pitchFamily="34" charset="0"/>
              </a:rPr>
              <a:t>Product choice should be determined by patient circumstance and professional judgement.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smtClean="0">
                <a:latin typeface="Arial" panose="020B0604020202020204" pitchFamily="34" charset="0"/>
                <a:cs typeface="Arial" panose="020B0604020202020204" pitchFamily="34" charset="0"/>
              </a:rPr>
              <a:t>Single NRT products deliver roughly half of the nicotine that clients obtain from smoking which is why combination NRT, or dual therapy, is recommended. Nicotine patch AND one of the faster acting nicotine products is more effective than single product NRT. In Lanarkshire again the </a:t>
            </a:r>
            <a:r>
              <a:rPr lang="en-US" sz="1200" b="0" dirty="0" err="1" smtClean="0">
                <a:latin typeface="Arial" panose="020B0604020202020204" pitchFamily="34" charset="0"/>
                <a:cs typeface="Arial" panose="020B0604020202020204" pitchFamily="34" charset="0"/>
              </a:rPr>
              <a:t>Nicotinell</a:t>
            </a:r>
            <a:r>
              <a:rPr lang="en-US" sz="1200" b="0" dirty="0" smtClean="0">
                <a:latin typeface="Arial" panose="020B0604020202020204" pitchFamily="34" charset="0"/>
                <a:cs typeface="Arial" panose="020B0604020202020204" pitchFamily="34" charset="0"/>
              </a:rPr>
              <a:t> products</a:t>
            </a:r>
            <a:r>
              <a:rPr lang="en-US" sz="1200" b="0" baseline="0" dirty="0" smtClean="0">
                <a:latin typeface="Arial" panose="020B0604020202020204" pitchFamily="34" charset="0"/>
                <a:cs typeface="Arial" panose="020B0604020202020204" pitchFamily="34" charset="0"/>
              </a:rPr>
              <a:t> are first line </a:t>
            </a:r>
            <a:r>
              <a:rPr lang="en-US" sz="1200" b="0" baseline="0" dirty="0" err="1" smtClean="0">
                <a:latin typeface="Arial" panose="020B0604020202020204" pitchFamily="34" charset="0"/>
                <a:cs typeface="Arial" panose="020B0604020202020204" pitchFamily="34" charset="0"/>
              </a:rPr>
              <a:t>ie</a:t>
            </a:r>
            <a:r>
              <a:rPr lang="en-US" sz="1200" b="0" baseline="0" dirty="0" smtClean="0">
                <a:latin typeface="Arial" panose="020B0604020202020204" pitchFamily="34" charset="0"/>
                <a:cs typeface="Arial" panose="020B0604020202020204" pitchFamily="34" charset="0"/>
              </a:rPr>
              <a:t> gum or lozenge, along with </a:t>
            </a:r>
            <a:r>
              <a:rPr lang="en-US" sz="1200" b="0" baseline="0" dirty="0" err="1" smtClean="0">
                <a:latin typeface="Arial" panose="020B0604020202020204" pitchFamily="34" charset="0"/>
                <a:cs typeface="Arial" panose="020B0604020202020204" pitchFamily="34" charset="0"/>
              </a:rPr>
              <a:t>NiQuitin</a:t>
            </a:r>
            <a:r>
              <a:rPr lang="en-US" sz="1200" b="0" baseline="0" dirty="0" smtClean="0">
                <a:latin typeface="Arial" panose="020B0604020202020204" pitchFamily="34" charset="0"/>
                <a:cs typeface="Arial" panose="020B0604020202020204" pitchFamily="34" charset="0"/>
              </a:rPr>
              <a:t> Mini Lozenges.</a:t>
            </a:r>
            <a:endParaRPr lang="en-US" sz="1000" b="1" baseline="0" dirty="0" smtClean="0">
              <a:latin typeface="+mn-lt"/>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i="0" kern="1200" dirty="0" smtClean="0">
                <a:solidFill>
                  <a:schemeClr val="tx1"/>
                </a:solidFill>
                <a:effectLst/>
                <a:latin typeface="Arial" panose="020B0604020202020204" pitchFamily="34" charset="0"/>
                <a:ea typeface="+mn-ea"/>
                <a:cs typeface="Arial" panose="020B0604020202020204" pitchFamily="34" charset="0"/>
              </a:rPr>
              <a:t>An updated community pharmacy Patient Group Direction for the supply of varenicline for smoking cessation is expected</a:t>
            </a:r>
            <a:r>
              <a:rPr lang="en-GB" sz="1000" b="0" i="0" kern="1200" baseline="0" dirty="0" smtClean="0">
                <a:solidFill>
                  <a:schemeClr val="tx1"/>
                </a:solidFill>
                <a:effectLst/>
                <a:latin typeface="Arial" panose="020B0604020202020204" pitchFamily="34" charset="0"/>
                <a:ea typeface="+mn-ea"/>
                <a:cs typeface="Arial" panose="020B0604020202020204" pitchFamily="34" charset="0"/>
              </a:rPr>
              <a:t> soon and more information will be disseminated when available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i="0" kern="1200" baseline="0" dirty="0" smtClean="0">
                <a:solidFill>
                  <a:schemeClr val="tx1"/>
                </a:solidFill>
                <a:effectLst/>
                <a:latin typeface="Arial" panose="020B0604020202020204" pitchFamily="34" charset="0"/>
                <a:ea typeface="+mn-ea"/>
                <a:cs typeface="Arial" panose="020B0604020202020204" pitchFamily="34" charset="0"/>
              </a:rPr>
              <a:t>This presentation will look at NRT products in detail, once Varenicline is available again it will be updated to incorporate guidance for the use of varenicline. </a:t>
            </a:r>
            <a:endParaRPr lang="en-GB" sz="1000" b="0" i="0" kern="1200" dirty="0" smtClean="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endParaRPr lang="en-GB" sz="1000" dirty="0"/>
          </a:p>
        </p:txBody>
      </p:sp>
      <p:sp>
        <p:nvSpPr>
          <p:cNvPr id="4" name="Slide Number Placeholder 3"/>
          <p:cNvSpPr>
            <a:spLocks noGrp="1"/>
          </p:cNvSpPr>
          <p:nvPr>
            <p:ph type="sldNum" sz="quarter" idx="5"/>
          </p:nvPr>
        </p:nvSpPr>
        <p:spPr/>
        <p:txBody>
          <a:bodyPr/>
          <a:lstStyle/>
          <a:p>
            <a:fld id="{4122A4FB-7D10-4587-87A8-9C9044B384CC}" type="slidenum">
              <a:rPr lang="en-GB" smtClean="0"/>
              <a:t>2</a:t>
            </a:fld>
            <a:endParaRPr lang="en-GB" dirty="0"/>
          </a:p>
        </p:txBody>
      </p:sp>
    </p:spTree>
    <p:extLst>
      <p:ext uri="{BB962C8B-B14F-4D97-AF65-F5344CB8AC3E}">
        <p14:creationId xmlns:p14="http://schemas.microsoft.com/office/powerpoint/2010/main" val="396260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dirty="0">
                <a:latin typeface="Arial" panose="020B0604020202020204" pitchFamily="34" charset="0"/>
                <a:cs typeface="Arial" panose="020B0604020202020204" pitchFamily="34" charset="0"/>
              </a:rPr>
              <a:t>PATCHES </a:t>
            </a:r>
          </a:p>
          <a:p>
            <a:pPr marL="171450" indent="-171450">
              <a:buFont typeface="Arial" panose="020B0604020202020204" pitchFamily="34" charset="0"/>
              <a:buChar char="•"/>
            </a:pPr>
            <a:r>
              <a:rPr lang="en-GB" sz="1200" b="0" dirty="0">
                <a:latin typeface="Arial" panose="020B0604020202020204" pitchFamily="34" charset="0"/>
                <a:cs typeface="Arial" panose="020B0604020202020204" pitchFamily="34" charset="0"/>
              </a:rPr>
              <a:t>Patches deliver about half the nicotine a smoker would get from cigarettes</a:t>
            </a:r>
            <a:r>
              <a:rPr lang="en-GB" sz="1200" b="0" baseline="0" dirty="0">
                <a:latin typeface="Arial" panose="020B0604020202020204" pitchFamily="34" charset="0"/>
                <a:cs typeface="Arial" panose="020B0604020202020204" pitchFamily="34" charset="0"/>
              </a:rPr>
              <a:t> but provide a steady stream of nicotine into the bloodstream throughout the period of application, helping to keep cravings at bay.</a:t>
            </a:r>
          </a:p>
          <a:p>
            <a:pPr marL="171450" indent="-171450">
              <a:buFont typeface="Arial" panose="020B0604020202020204" pitchFamily="34" charset="0"/>
              <a:buChar char="•"/>
            </a:pPr>
            <a:r>
              <a:rPr lang="en-GB" sz="1200" b="0" baseline="0" dirty="0">
                <a:latin typeface="Arial" panose="020B0604020202020204" pitchFamily="34" charset="0"/>
                <a:cs typeface="Arial" panose="020B0604020202020204" pitchFamily="34" charset="0"/>
              </a:rPr>
              <a:t>Remind the patient they are a medicine and have to be cut open. </a:t>
            </a:r>
          </a:p>
          <a:p>
            <a:pPr marL="171450" indent="-171450">
              <a:buFont typeface="Arial" panose="020B0604020202020204" pitchFamily="34" charset="0"/>
              <a:buChar char="•"/>
            </a:pPr>
            <a:r>
              <a:rPr lang="en-GB" sz="1200" b="0" baseline="0" dirty="0">
                <a:latin typeface="Arial" panose="020B0604020202020204" pitchFamily="34" charset="0"/>
                <a:cs typeface="Arial" panose="020B0604020202020204" pitchFamily="34" charset="0"/>
              </a:rPr>
              <a:t>Patches should be applied to a hairless part of the upper body and pressure applied to make sure all the edges are firmly attached.</a:t>
            </a:r>
          </a:p>
          <a:p>
            <a:pPr marL="171450" indent="-171450">
              <a:buFont typeface="Arial" panose="020B0604020202020204" pitchFamily="34" charset="0"/>
              <a:buChar char="•"/>
            </a:pPr>
            <a:r>
              <a:rPr lang="en-GB" sz="1200" b="0" baseline="0" dirty="0">
                <a:latin typeface="Arial" panose="020B0604020202020204" pitchFamily="34" charset="0"/>
                <a:cs typeface="Arial" panose="020B0604020202020204" pitchFamily="34" charset="0"/>
              </a:rPr>
              <a:t>Patches should not be removed even if the client slips up and smokes a cigarette and can be worn during bathing, swimming etc. Patches should be worn for the full required time to allow for absorption of the full dose.</a:t>
            </a:r>
          </a:p>
          <a:p>
            <a:pPr marL="171450" indent="-171450">
              <a:buFont typeface="Arial" panose="020B0604020202020204" pitchFamily="34" charset="0"/>
              <a:buChar char="•"/>
            </a:pPr>
            <a:r>
              <a:rPr lang="en-GB" sz="1200" b="0" baseline="0" dirty="0">
                <a:latin typeface="Arial" panose="020B0604020202020204" pitchFamily="34" charset="0"/>
                <a:cs typeface="Arial" panose="020B0604020202020204" pitchFamily="34" charset="0"/>
              </a:rPr>
              <a:t>Recommend your client uses in combination with another faster acting NRT product to increase their chances of stopping for good.</a:t>
            </a:r>
          </a:p>
          <a:p>
            <a:pPr marL="171450" indent="-171450">
              <a:buFont typeface="Arial" panose="020B0604020202020204" pitchFamily="34" charset="0"/>
              <a:buChar char="•"/>
            </a:pPr>
            <a:r>
              <a:rPr lang="en-GB" sz="1200" b="0" baseline="0" dirty="0">
                <a:latin typeface="Arial" panose="020B0604020202020204" pitchFamily="34" charset="0"/>
                <a:cs typeface="Arial" panose="020B0604020202020204" pitchFamily="34" charset="0"/>
              </a:rPr>
              <a:t>Patches have few side effects but around 5% of patients experience skin reactions. Advise your client to vary the site of application on a daily basis. If this doesn’t help, try another brand of patch (making a note on the PMR and PCR) before exploring other NRT options.</a:t>
            </a:r>
          </a:p>
          <a:p>
            <a:pPr marL="171450" indent="-171450">
              <a:buFont typeface="Arial" panose="020B0604020202020204" pitchFamily="34" charset="0"/>
              <a:buChar char="•"/>
            </a:pPr>
            <a:r>
              <a:rPr lang="en-GB" sz="1200" b="0" baseline="0" dirty="0">
                <a:latin typeface="Arial" panose="020B0604020202020204" pitchFamily="34" charset="0"/>
                <a:cs typeface="Arial" panose="020B0604020202020204" pitchFamily="34" charset="0"/>
              </a:rPr>
              <a:t>Some smokers using the 24 hour patch often experience wakefulness or weird dreams at night. If problematic, take patch off at bedtime OR switch to 16 hour patch and Have another form of NRT by the bed to use if they experience night cravings.</a:t>
            </a:r>
          </a:p>
          <a:p>
            <a:pPr marL="0" indent="0">
              <a:buFont typeface="Arial" panose="020B0604020202020204" pitchFamily="34" charset="0"/>
              <a:buNone/>
            </a:pPr>
            <a:endParaRPr lang="en-GB" sz="1200" b="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200" b="0" baseline="0" dirty="0">
                <a:latin typeface="Arial" panose="020B0604020202020204" pitchFamily="34" charset="0"/>
                <a:cs typeface="Arial" panose="020B0604020202020204" pitchFamily="34" charset="0"/>
              </a:rPr>
              <a:t>GUM</a:t>
            </a:r>
          </a:p>
          <a:p>
            <a:pPr marL="171450" indent="-171450">
              <a:buFont typeface="Arial" panose="020B0604020202020204" pitchFamily="34" charset="0"/>
              <a:buChar char="•"/>
            </a:pPr>
            <a:r>
              <a:rPr lang="en-GB" sz="1200" b="0" baseline="0" dirty="0">
                <a:latin typeface="Arial" panose="020B0604020202020204" pitchFamily="34" charset="0"/>
                <a:cs typeface="Arial" panose="020B0604020202020204" pitchFamily="34" charset="0"/>
              </a:rPr>
              <a:t>Nicotine gum is a medicine not confectionery and patients should be counselled on proper use.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a:latin typeface="Arial" panose="020B0604020202020204" pitchFamily="34" charset="0"/>
                <a:cs typeface="Arial" panose="020B0604020202020204" pitchFamily="34" charset="0"/>
              </a:rPr>
              <a:t>The gum should be “chewed” using a biting action and its peppery taste will become stronger. </a:t>
            </a:r>
            <a:endParaRPr lang="en-GB" sz="12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0" baseline="0" dirty="0">
                <a:latin typeface="Arial" panose="020B0604020202020204" pitchFamily="34" charset="0"/>
                <a:cs typeface="Arial" panose="020B0604020202020204" pitchFamily="34" charset="0"/>
              </a:rPr>
              <a:t>Nicotine is absorbed across the lining of the mouth when the gum is parked in the cheek. As the flavour fades away, start to chew again until the strong flavour comes back.</a:t>
            </a:r>
          </a:p>
          <a:p>
            <a:pPr marL="171450" indent="-171450">
              <a:buFont typeface="Arial" panose="020B0604020202020204" pitchFamily="34" charset="0"/>
              <a:buChar char="•"/>
            </a:pPr>
            <a:r>
              <a:rPr lang="en-GB" sz="1200" b="0" baseline="0" dirty="0">
                <a:latin typeface="Arial" panose="020B0604020202020204" pitchFamily="34" charset="0"/>
                <a:cs typeface="Arial" panose="020B0604020202020204" pitchFamily="34" charset="0"/>
              </a:rPr>
              <a:t>Each piece will last about 30 minutes until all the nicotine has been absorbed. The patient should spit out the gum and use a new piece the following hour. </a:t>
            </a:r>
          </a:p>
          <a:p>
            <a:pPr marL="171450" indent="-171450">
              <a:buFont typeface="Arial" panose="020B0604020202020204" pitchFamily="34" charset="0"/>
              <a:buChar char="•"/>
            </a:pPr>
            <a:r>
              <a:rPr lang="en-GB" sz="1200" b="0" baseline="0" dirty="0">
                <a:latin typeface="Arial" panose="020B0604020202020204" pitchFamily="34" charset="0"/>
                <a:cs typeface="Arial" panose="020B0604020202020204" pitchFamily="34" charset="0"/>
              </a:rPr>
              <a:t>Heartburn or hiccups indicate too much chewing and swallowing the nicotine instead of it being absorbed through the lining of the mouth. Park more, chew less!</a:t>
            </a:r>
            <a:endParaRPr lang="en-GB"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255E6-1D8A-4DEA-8515-854051B7027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796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000" dirty="0"/>
              <a:t>As with gum, patients should be advised that lozenges and mini lozenges are a medicine designed to help them stop smoking and not a sweetie!</a:t>
            </a:r>
          </a:p>
          <a:p>
            <a:pPr marL="171450" indent="-171450">
              <a:buFont typeface="Arial" panose="020B0604020202020204" pitchFamily="34" charset="0"/>
              <a:buChar char="•"/>
            </a:pPr>
            <a:r>
              <a:rPr lang="en-GB" sz="1000" dirty="0"/>
              <a:t>Patients</a:t>
            </a:r>
            <a:r>
              <a:rPr lang="en-GB" sz="1000" baseline="0" dirty="0"/>
              <a:t> should be counselled on </a:t>
            </a:r>
            <a:r>
              <a:rPr lang="en-GB" sz="1000" b="1" baseline="0" dirty="0"/>
              <a:t>suck and park technique </a:t>
            </a:r>
            <a:r>
              <a:rPr lang="en-GB" sz="1000" baseline="0" dirty="0"/>
              <a:t>and encouraged to use the product regularly, </a:t>
            </a:r>
            <a:r>
              <a:rPr lang="en-GB" sz="1000" b="1" baseline="0" dirty="0"/>
              <a:t>every hour on the hour to stave off cravings.</a:t>
            </a:r>
          </a:p>
          <a:p>
            <a:pPr marL="171450" indent="-171450">
              <a:buFont typeface="Arial" panose="020B0604020202020204" pitchFamily="34" charset="0"/>
              <a:buChar char="•"/>
            </a:pPr>
            <a:r>
              <a:rPr lang="en-GB" sz="1000" b="0" baseline="0" dirty="0"/>
              <a:t>Patients may experience </a:t>
            </a:r>
            <a:r>
              <a:rPr lang="en-GB" sz="1000" b="1" baseline="0" dirty="0"/>
              <a:t>heartburn or hiccups </a:t>
            </a:r>
            <a:r>
              <a:rPr lang="en-GB" sz="1000" b="0" baseline="0" dirty="0"/>
              <a:t>if they are </a:t>
            </a:r>
            <a:r>
              <a:rPr lang="en-GB" sz="1000" b="1" baseline="0" dirty="0"/>
              <a:t>swallowing too much nicotine.</a:t>
            </a:r>
          </a:p>
          <a:p>
            <a:pPr marL="171450" indent="-171450">
              <a:buFont typeface="Arial" panose="020B0604020202020204" pitchFamily="34" charset="0"/>
              <a:buChar char="•"/>
            </a:pPr>
            <a:r>
              <a:rPr lang="en-GB" sz="1000" baseline="0" dirty="0"/>
              <a:t>If this is a problem, advise the client to </a:t>
            </a:r>
            <a:r>
              <a:rPr lang="en-GB" sz="1000" b="1" baseline="0" dirty="0"/>
              <a:t>park</a:t>
            </a:r>
            <a:r>
              <a:rPr lang="en-GB" sz="1000" baseline="0" dirty="0"/>
              <a:t> the lozenge </a:t>
            </a:r>
            <a:r>
              <a:rPr lang="en-GB" sz="1000" b="1" baseline="0" dirty="0"/>
              <a:t>more</a:t>
            </a:r>
            <a:r>
              <a:rPr lang="en-GB" sz="1000" baseline="0" dirty="0"/>
              <a:t> frequently in the side of the cheek and </a:t>
            </a:r>
            <a:r>
              <a:rPr lang="en-GB" sz="1000" b="1" baseline="0" dirty="0"/>
              <a:t>suck less</a:t>
            </a:r>
            <a:r>
              <a:rPr lang="en-GB" sz="1000" baseline="0" dirty="0"/>
              <a:t>.</a:t>
            </a:r>
          </a:p>
          <a:p>
            <a:pPr marL="171450" indent="-171450">
              <a:buFont typeface="Arial" panose="020B0604020202020204" pitchFamily="34" charset="0"/>
              <a:buChar char="•"/>
            </a:pPr>
            <a:r>
              <a:rPr lang="en-GB" sz="1000" b="1" baseline="0" dirty="0"/>
              <a:t>Big lozenges usually last about 30 minutes </a:t>
            </a:r>
            <a:r>
              <a:rPr lang="en-GB" sz="1000" baseline="0" dirty="0"/>
              <a:t>and </a:t>
            </a:r>
            <a:r>
              <a:rPr lang="en-GB" sz="1000" b="1" baseline="0" dirty="0"/>
              <a:t>Mini Lozenges 10-15 minutes</a:t>
            </a:r>
            <a:r>
              <a:rPr lang="en-GB" sz="1000" baseline="0" dirty="0"/>
              <a:t>.</a:t>
            </a:r>
          </a:p>
          <a:p>
            <a:pPr marL="171450" indent="-171450">
              <a:buFont typeface="Arial" panose="020B0604020202020204" pitchFamily="34" charset="0"/>
              <a:buChar char="•"/>
            </a:pPr>
            <a:r>
              <a:rPr lang="en-GB" sz="1000" b="1" baseline="0" dirty="0"/>
              <a:t>Neither</a:t>
            </a:r>
            <a:r>
              <a:rPr lang="en-GB" sz="1000" baseline="0" dirty="0"/>
              <a:t> type of lozenge cause mouth </a:t>
            </a:r>
            <a:r>
              <a:rPr lang="en-GB" sz="1000" b="1" baseline="0" dirty="0"/>
              <a:t>ulcers</a:t>
            </a:r>
            <a:r>
              <a:rPr lang="en-GB" sz="1000" baseline="0" dirty="0"/>
              <a:t>!!!</a:t>
            </a:r>
          </a:p>
          <a:p>
            <a:pPr marL="171450" indent="-171450">
              <a:buFont typeface="Arial" panose="020B0604020202020204" pitchFamily="34" charset="0"/>
              <a:buChar char="•"/>
            </a:pPr>
            <a:r>
              <a:rPr lang="en-GB" sz="1000" baseline="0" dirty="0"/>
              <a:t>Stopping smoking is stressful and during quit attempts, clients are more prone to cold sores, mouth ulcers and upper respiratory infections.</a:t>
            </a:r>
            <a:endParaRPr lang="en-GB" sz="1000" dirty="0"/>
          </a:p>
        </p:txBody>
      </p:sp>
      <p:sp>
        <p:nvSpPr>
          <p:cNvPr id="4" name="Slide Number Placeholder 3"/>
          <p:cNvSpPr>
            <a:spLocks noGrp="1"/>
          </p:cNvSpPr>
          <p:nvPr>
            <p:ph type="sldNum" sz="quarter" idx="10"/>
          </p:nvPr>
        </p:nvSpPr>
        <p:spPr/>
        <p:txBody>
          <a:bodyPr/>
          <a:lstStyle/>
          <a:p>
            <a:fld id="{C6B255E6-1D8A-4DEA-8515-854051B7027B}" type="slidenum">
              <a:rPr lang="en-GB" smtClean="0"/>
              <a:t>4</a:t>
            </a:fld>
            <a:endParaRPr lang="en-GB"/>
          </a:p>
        </p:txBody>
      </p:sp>
    </p:spTree>
    <p:extLst>
      <p:ext uri="{BB962C8B-B14F-4D97-AF65-F5344CB8AC3E}">
        <p14:creationId xmlns:p14="http://schemas.microsoft.com/office/powerpoint/2010/main" val="4171255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aseline="0">
                <a:solidFill>
                  <a:srgbClr val="7030A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aseline="0">
                <a:solidFill>
                  <a:srgbClr val="7030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44350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pPr/>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pPr/>
              <a:t>‹#›</a:t>
            </a:fld>
            <a:endParaRPr lang="en-US" dirty="0"/>
          </a:p>
        </p:txBody>
      </p:sp>
    </p:spTree>
    <p:extLst>
      <p:ext uri="{BB962C8B-B14F-4D97-AF65-F5344CB8AC3E}">
        <p14:creationId xmlns:p14="http://schemas.microsoft.com/office/powerpoint/2010/main" val="2822842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lumMod val="95000"/>
          </a:schemeClr>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3464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E8CB88C-22F6-43B1-869F-D0DDFB5D4D8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462E8B-7105-4F70-89FA-8CC455FDF87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03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E8CB88C-22F6-43B1-869F-D0DDFB5D4D8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462E8B-7105-4F70-89FA-8CC455FDF87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434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E8CB88C-22F6-43B1-869F-D0DDFB5D4D8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462E8B-7105-4F70-89FA-8CC455FDF87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529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E8CB88C-22F6-43B1-869F-D0DDFB5D4D8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462E8B-7105-4F70-89FA-8CC455FDF87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72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E8CB88C-22F6-43B1-869F-D0DDFB5D4D8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462E8B-7105-4F70-89FA-8CC455FDF87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024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E8CB88C-22F6-43B1-869F-D0DDFB5D4D8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462E8B-7105-4F70-89FA-8CC455FDF87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45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E8CB88C-22F6-43B1-869F-D0DDFB5D4D8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462E8B-7105-4F70-89FA-8CC455FDF87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846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E8CB88C-22F6-43B1-869F-D0DDFB5D4D8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462E8B-7105-4F70-89FA-8CC455FDF87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694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7030A0"/>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solidFill>
                  <a:srgbClr val="7030A0"/>
                </a:solidFill>
              </a:defRPr>
            </a:lvl1pPr>
            <a:lvl2pPr>
              <a:defRPr baseline="0">
                <a:solidFill>
                  <a:srgbClr val="7030A0"/>
                </a:solidFill>
              </a:defRPr>
            </a:lvl2pPr>
            <a:lvl3pPr>
              <a:defRPr baseline="0">
                <a:solidFill>
                  <a:srgbClr val="7030A0"/>
                </a:solidFill>
              </a:defRPr>
            </a:lvl3pPr>
            <a:lvl4pPr>
              <a:defRPr baseline="0">
                <a:solidFill>
                  <a:srgbClr val="7030A0"/>
                </a:solidFill>
              </a:defRPr>
            </a:lvl4pPr>
            <a:lvl5pPr>
              <a:defRPr baseline="0">
                <a:solidFill>
                  <a:srgbClr val="7030A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2A54C80-263E-416B-A8E0-580EDEADCBDC}" type="datetimeFigureOut">
              <a:rPr lang="en-US" smtClean="0"/>
              <a:pPr/>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val="3503275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E8CB88C-22F6-43B1-869F-D0DDFB5D4D8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462E8B-7105-4F70-89FA-8CC455FDF87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703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E8CB88C-22F6-43B1-869F-D0DDFB5D4D8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462E8B-7105-4F70-89FA-8CC455FDF87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053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E8CB88C-22F6-43B1-869F-D0DDFB5D4D8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462E8B-7105-4F70-89FA-8CC455FDF87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35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B7D3549-3F87-425D-8194-0FFCBC0B157C}" type="datetimeFigureOut">
              <a:rPr lang="en-GB" smtClean="0"/>
              <a:t>17/09/2025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1937300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B7D3549-3F87-425D-8194-0FFCBC0B157C}" type="datetimeFigureOut">
              <a:rPr lang="en-GB" smtClean="0"/>
              <a:t>17/09/2025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1122731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7D3549-3F87-425D-8194-0FFCBC0B157C}" type="datetimeFigureOut">
              <a:rPr lang="en-GB" smtClean="0"/>
              <a:t>17/09/2025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4013684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B7D3549-3F87-425D-8194-0FFCBC0B157C}" type="datetimeFigureOut">
              <a:rPr lang="en-GB" smtClean="0"/>
              <a:t>17/09/2025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3393396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B7D3549-3F87-425D-8194-0FFCBC0B157C}" type="datetimeFigureOut">
              <a:rPr lang="en-GB" smtClean="0"/>
              <a:t>17/09/2025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3734648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B7D3549-3F87-425D-8194-0FFCBC0B157C}" type="datetimeFigureOut">
              <a:rPr lang="en-GB" smtClean="0"/>
              <a:t>17/09/2025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612573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7D3549-3F87-425D-8194-0FFCBC0B157C}" type="datetimeFigureOut">
              <a:rPr lang="en-GB" smtClean="0"/>
              <a:t>17/09/2025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634788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72846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7D3549-3F87-425D-8194-0FFCBC0B157C}" type="datetimeFigureOut">
              <a:rPr lang="en-GB" smtClean="0"/>
              <a:t>17/09/2025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330463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7D3549-3F87-425D-8194-0FFCBC0B157C}" type="datetimeFigureOut">
              <a:rPr lang="en-GB" smtClean="0"/>
              <a:t>17/09/2025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1321922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B7D3549-3F87-425D-8194-0FFCBC0B157C}" type="datetimeFigureOut">
              <a:rPr lang="en-GB" smtClean="0"/>
              <a:t>17/09/2025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29934075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B7D3549-3F87-425D-8194-0FFCBC0B157C}" type="datetimeFigureOut">
              <a:rPr lang="en-GB" smtClean="0"/>
              <a:t>17/09/2025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3249787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pPr/>
              <a:t>9/17/2025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val="326601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7586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8847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lumMod val="9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4777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pPr/>
              <a:t>9/17/2025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val="3110166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3427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9/17/2025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309420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rgbClr val="7030A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030A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030A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030A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030A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030A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8CB88C-22F6-43B1-869F-D0DDFB5D4D8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462E8B-7105-4F70-89FA-8CC455FDF87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47849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7D3549-3F87-425D-8194-0FFCBC0B157C}" type="datetimeFigureOut">
              <a:rPr lang="en-GB" smtClean="0"/>
              <a:t>17/09/2025</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DBA5E5-C453-4061-9FB5-9F1D2E93A235}" type="slidenum">
              <a:rPr lang="en-GB" smtClean="0"/>
              <a:t>‹#›</a:t>
            </a:fld>
            <a:endParaRPr lang="en-GB" dirty="0"/>
          </a:p>
        </p:txBody>
      </p:sp>
    </p:spTree>
    <p:extLst>
      <p:ext uri="{BB962C8B-B14F-4D97-AF65-F5344CB8AC3E}">
        <p14:creationId xmlns:p14="http://schemas.microsoft.com/office/powerpoint/2010/main" val="337053935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hyperlink" Target="https://www.bing.com/images/search?view=detailV2&amp;ccid=qRxZdwWY&amp;id=77CBE7F4E54B2DD48F19EEE5C91221BB095F8B86&amp;thid=OIP.qRxZdwWYbT5ysxY88qgZMwHaHa&amp;mediaurl=http://www.forgeaheadvolunteers.org/uploads/163_nhs_lanarkshire_m.jpg&amp;exph=400&amp;expw=400&amp;q=NHS+LANARKSHIRE&amp;simid=608028867382084797&amp;selectedIndex=1"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www.nhsinform.scot/campaigns/quit-your-way-scotland"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medicinescomplete.com/mc/bnf/current/PHP3208-varenicline.htm?q=varenicline&amp;t=search&amp;ss=text&amp;tot=4&amp;p=1#_hit" TargetMode="External"/><Relationship Id="rId5" Type="http://schemas.openxmlformats.org/officeDocument/2006/relationships/hyperlink" Target="https://www.medicinescomplete.com/#/content/bnf/_260088395?hspl=nicotinell" TargetMode="External"/><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hyperlink" Target="https://www.communitypharmacy.scot.nhs.uk/nhs-lanarkshire/pages/pharmacy-services/stop-smoking-service/" TargetMode="External"/></Relationships>
</file>

<file path=ppt/slides/_rels/slide3.xml.rels><?xml version="1.0" encoding="UTF-8" standalone="yes"?>
<Relationships xmlns="http://schemas.openxmlformats.org/package/2006/relationships"><Relationship Id="rId8" Type="http://schemas.microsoft.com/office/2007/relationships/media" Target="../media/media6.m4a"/><Relationship Id="rId13" Type="http://schemas.openxmlformats.org/officeDocument/2006/relationships/audio" Target="../media/media8.m4a"/><Relationship Id="rId18" Type="http://schemas.openxmlformats.org/officeDocument/2006/relationships/image" Target="../media/image6.png"/><Relationship Id="rId3" Type="http://schemas.openxmlformats.org/officeDocument/2006/relationships/audio" Target="../media/media3.m4a"/><Relationship Id="rId21" Type="http://schemas.openxmlformats.org/officeDocument/2006/relationships/image" Target="../media/image4.png"/><Relationship Id="rId7" Type="http://schemas.openxmlformats.org/officeDocument/2006/relationships/audio" Target="../media/media5.m4a"/><Relationship Id="rId12" Type="http://schemas.microsoft.com/office/2007/relationships/media" Target="../media/media8.m4a"/><Relationship Id="rId17" Type="http://schemas.microsoft.com/office/2007/relationships/hdphoto" Target="../media/hdphoto1.wdp"/><Relationship Id="rId2" Type="http://schemas.microsoft.com/office/2007/relationships/media" Target="../media/media3.m4a"/><Relationship Id="rId16" Type="http://schemas.openxmlformats.org/officeDocument/2006/relationships/image" Target="../media/image5.png"/><Relationship Id="rId20" Type="http://schemas.openxmlformats.org/officeDocument/2006/relationships/image" Target="../media/image3.png"/><Relationship Id="rId1" Type="http://schemas.openxmlformats.org/officeDocument/2006/relationships/tags" Target="../tags/tag1.xml"/><Relationship Id="rId6" Type="http://schemas.microsoft.com/office/2007/relationships/media" Target="../media/media5.m4a"/><Relationship Id="rId11" Type="http://schemas.openxmlformats.org/officeDocument/2006/relationships/audio" Target="../media/media7.m4a"/><Relationship Id="rId5" Type="http://schemas.openxmlformats.org/officeDocument/2006/relationships/audio" Target="../media/media4.m4a"/><Relationship Id="rId15" Type="http://schemas.openxmlformats.org/officeDocument/2006/relationships/notesSlide" Target="../notesSlides/notesSlide2.xml"/><Relationship Id="rId10" Type="http://schemas.microsoft.com/office/2007/relationships/media" Target="../media/media7.m4a"/><Relationship Id="rId19" Type="http://schemas.microsoft.com/office/2007/relationships/hdphoto" Target="../media/hdphoto2.wdp"/><Relationship Id="rId4" Type="http://schemas.microsoft.com/office/2007/relationships/media" Target="../media/media4.m4a"/><Relationship Id="rId9" Type="http://schemas.openxmlformats.org/officeDocument/2006/relationships/audio" Target="../media/media6.m4a"/><Relationship Id="rId14"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microsoft.com/office/2007/relationships/media" Target="../media/media12.m4a"/><Relationship Id="rId13" Type="http://schemas.openxmlformats.org/officeDocument/2006/relationships/image" Target="../media/image8.png"/><Relationship Id="rId3" Type="http://schemas.openxmlformats.org/officeDocument/2006/relationships/audio" Target="../media/media9.m4a"/><Relationship Id="rId7" Type="http://schemas.openxmlformats.org/officeDocument/2006/relationships/audio" Target="../media/media11.m4a"/><Relationship Id="rId12" Type="http://schemas.openxmlformats.org/officeDocument/2006/relationships/image" Target="../media/image7.png"/><Relationship Id="rId2" Type="http://schemas.microsoft.com/office/2007/relationships/media" Target="../media/media9.m4a"/><Relationship Id="rId16" Type="http://schemas.openxmlformats.org/officeDocument/2006/relationships/image" Target="../media/image4.png"/><Relationship Id="rId1" Type="http://schemas.openxmlformats.org/officeDocument/2006/relationships/tags" Target="../tags/tag2.xml"/><Relationship Id="rId6" Type="http://schemas.microsoft.com/office/2007/relationships/media" Target="../media/media11.m4a"/><Relationship Id="rId11" Type="http://schemas.openxmlformats.org/officeDocument/2006/relationships/notesSlide" Target="../notesSlides/notesSlide3.xml"/><Relationship Id="rId5" Type="http://schemas.openxmlformats.org/officeDocument/2006/relationships/audio" Target="../media/media10.m4a"/><Relationship Id="rId15" Type="http://schemas.openxmlformats.org/officeDocument/2006/relationships/image" Target="../media/image3.png"/><Relationship Id="rId10" Type="http://schemas.openxmlformats.org/officeDocument/2006/relationships/slideLayout" Target="../slideLayouts/slideLayout15.xml"/><Relationship Id="rId4" Type="http://schemas.microsoft.com/office/2007/relationships/media" Target="../media/media10.m4a"/><Relationship Id="rId9" Type="http://schemas.openxmlformats.org/officeDocument/2006/relationships/audio" Target="../media/media12.m4a"/><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4.xml"/><Relationship Id="rId7"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bing.com/images/search?view=detailV2&amp;ccid=qRxZdwWY&amp;id=77CBE7F4E54B2DD48F19EEE5C91221BB095F8B86&amp;thid=OIP.qRxZdwWYbT5ysxY88qgZMwHaHa&amp;mediaurl=http://www.forgeaheadvolunteers.org/uploads/163_nhs_lanarkshire_m.jpg&amp;exph=400&amp;expw=400&amp;q=NHS+LANARKSHIRE&amp;simid=608028867382084797&amp;selectedIndex=1" TargetMode="External"/><Relationship Id="rId5" Type="http://schemas.openxmlformats.org/officeDocument/2006/relationships/image" Target="../media/image4.png"/><Relationship Id="rId4" Type="http://schemas.openxmlformats.org/officeDocument/2006/relationships/hyperlink" Target="mailto:pharmacytobaccocontrol@lanarkshire.scot.nhs.uk" TargetMode="Externa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90857" y="3525485"/>
            <a:ext cx="4596956" cy="680691"/>
          </a:xfrm>
        </p:spPr>
        <p:txBody>
          <a:bodyPr>
            <a:normAutofit fontScale="90000"/>
          </a:bodyPr>
          <a:lstStyle/>
          <a:p>
            <a:r>
              <a:rPr lang="en-GB" sz="4400" b="1" i="1" dirty="0">
                <a:solidFill>
                  <a:schemeClr val="tx1"/>
                </a:solidFill>
              </a:rPr>
              <a:t/>
            </a:r>
            <a:br>
              <a:rPr lang="en-GB" sz="4400" b="1" i="1" dirty="0">
                <a:solidFill>
                  <a:schemeClr val="tx1"/>
                </a:solidFill>
              </a:rPr>
            </a:br>
            <a:r>
              <a:rPr lang="en-GB" sz="4400" b="1" i="1" dirty="0">
                <a:solidFill>
                  <a:schemeClr val="tx1"/>
                </a:solidFill>
              </a:rPr>
              <a:t/>
            </a:r>
            <a:br>
              <a:rPr lang="en-GB" sz="4400" b="1" i="1" dirty="0">
                <a:solidFill>
                  <a:schemeClr val="tx1"/>
                </a:solidFill>
              </a:rPr>
            </a:br>
            <a:r>
              <a:rPr lang="en-GB" sz="4400" b="1" i="1" dirty="0">
                <a:solidFill>
                  <a:schemeClr val="tx1"/>
                </a:solidFill>
              </a:rPr>
              <a:t>Pharmacotherapies</a:t>
            </a:r>
          </a:p>
        </p:txBody>
      </p:sp>
      <p:pic>
        <p:nvPicPr>
          <p:cNvPr id="4" name="Picture 3" descr="Image result for NHS LANARKSHIRE">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897" y="4408080"/>
            <a:ext cx="2592648" cy="2016449"/>
          </a:xfrm>
          <a:prstGeom prst="rect">
            <a:avLst/>
          </a:prstGeom>
          <a:noFill/>
          <a:ln>
            <a:noFill/>
          </a:ln>
        </p:spPr>
      </p:pic>
      <p:pic>
        <p:nvPicPr>
          <p:cNvPr id="7" name="Picture 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55464" y="4408080"/>
            <a:ext cx="2025072" cy="2016449"/>
          </a:xfrm>
          <a:prstGeom prst="rect">
            <a:avLst/>
          </a:prstGeom>
          <a:noFill/>
          <a:ln>
            <a:noFill/>
          </a:ln>
        </p:spPr>
      </p:pic>
      <p:sp>
        <p:nvSpPr>
          <p:cNvPr id="6" name="Rectangle 5"/>
          <p:cNvSpPr/>
          <p:nvPr/>
        </p:nvSpPr>
        <p:spPr>
          <a:xfrm>
            <a:off x="1744221" y="1771159"/>
            <a:ext cx="8090228" cy="1754326"/>
          </a:xfrm>
          <a:prstGeom prst="rect">
            <a:avLst/>
          </a:prstGeom>
          <a:noFill/>
        </p:spPr>
        <p:txBody>
          <a:bodyPr wrap="none" lIns="91440" tIns="45720" rIns="91440" bIns="45720" anchor="ctr">
            <a:spAutoFit/>
          </a:bodyPr>
          <a:lstStyle/>
          <a:p>
            <a:pPr algn="ctr"/>
            <a:r>
              <a:rPr lang="en-GB" sz="5400" b="1" dirty="0"/>
              <a:t>Quit Your Way Training </a:t>
            </a:r>
            <a:br>
              <a:rPr lang="en-GB" sz="5400" b="1" dirty="0"/>
            </a:br>
            <a:r>
              <a:rPr lang="en-GB" sz="5400" b="1" dirty="0"/>
              <a:t>For Community Pharmacies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43733500"/>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EFB7E-FB0F-40BA-970C-79065F28F164}"/>
              </a:ext>
            </a:extLst>
          </p:cNvPr>
          <p:cNvSpPr>
            <a:spLocks noGrp="1"/>
          </p:cNvSpPr>
          <p:nvPr>
            <p:ph type="title"/>
          </p:nvPr>
        </p:nvSpPr>
        <p:spPr>
          <a:xfrm>
            <a:off x="333793" y="444191"/>
            <a:ext cx="9329495" cy="1161646"/>
          </a:xfrm>
        </p:spPr>
        <p:txBody>
          <a:bodyPr anchor="b">
            <a:noAutofit/>
          </a:bodyPr>
          <a:lstStyle/>
          <a:p>
            <a:r>
              <a:rPr lang="en-US" sz="4300" b="1" dirty="0">
                <a:solidFill>
                  <a:schemeClr val="tx1">
                    <a:lumMod val="95000"/>
                    <a:lumOff val="5000"/>
                  </a:schemeClr>
                </a:solidFill>
                <a:latin typeface="Arial" panose="020B0604020202020204" pitchFamily="34" charset="0"/>
                <a:cs typeface="Arial" panose="020B0604020202020204" pitchFamily="34" charset="0"/>
              </a:rPr>
              <a:t>Pharmacotherapy Formulary</a:t>
            </a:r>
            <a:endParaRPr lang="en-GB" sz="43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D1A7127-6767-4AB2-983B-BA2D2EA93849}"/>
              </a:ext>
            </a:extLst>
          </p:cNvPr>
          <p:cNvSpPr>
            <a:spLocks noGrp="1"/>
          </p:cNvSpPr>
          <p:nvPr>
            <p:ph idx="1"/>
          </p:nvPr>
        </p:nvSpPr>
        <p:spPr>
          <a:xfrm>
            <a:off x="290249" y="1783643"/>
            <a:ext cx="11303440" cy="742507"/>
          </a:xfrm>
        </p:spPr>
        <p:txBody>
          <a:bodyPr anchor="t">
            <a:normAutofit/>
          </a:bodyPr>
          <a:lstStyle/>
          <a:p>
            <a:pPr marL="0" indent="0">
              <a:buNone/>
            </a:pPr>
            <a:r>
              <a:rPr lang="en-US" sz="2400" dirty="0">
                <a:solidFill>
                  <a:schemeClr val="tx1">
                    <a:lumMod val="95000"/>
                    <a:lumOff val="5000"/>
                  </a:schemeClr>
                </a:solidFill>
                <a:latin typeface="Arial" panose="020B0604020202020204" pitchFamily="34" charset="0"/>
                <a:cs typeface="Arial" panose="020B0604020202020204" pitchFamily="34" charset="0"/>
              </a:rPr>
              <a:t>Nicotine Replacement Therapy (NRT)  and Varenicline are joint first line products. </a:t>
            </a:r>
            <a:endParaRPr lang="en-US" sz="2400" dirty="0">
              <a:latin typeface="Arial" panose="020B0604020202020204" pitchFamily="34" charset="0"/>
              <a:cs typeface="Arial" panose="020B0604020202020204" pitchFamily="34" charset="0"/>
            </a:endParaRPr>
          </a:p>
          <a:p>
            <a:endParaRPr lang="en-US" sz="2400" dirty="0"/>
          </a:p>
          <a:p>
            <a:endParaRPr lang="en-US" sz="2400" dirty="0"/>
          </a:p>
          <a:p>
            <a:pPr marL="457200" lvl="1" indent="0">
              <a:buNone/>
            </a:pPr>
            <a:endParaRPr lang="en-US" dirty="0"/>
          </a:p>
          <a:p>
            <a:pPr lvl="1"/>
            <a:endParaRPr lang="en-US" dirty="0"/>
          </a:p>
          <a:p>
            <a:pPr marL="457200" lvl="1" indent="0">
              <a:buNone/>
            </a:pPr>
            <a:endParaRPr lang="en-US" dirty="0"/>
          </a:p>
          <a:p>
            <a:endParaRPr lang="en-GB" sz="2400" dirty="0"/>
          </a:p>
        </p:txBody>
      </p:sp>
      <p:graphicFrame>
        <p:nvGraphicFramePr>
          <p:cNvPr id="4" name="Table 3">
            <a:extLst>
              <a:ext uri="{FF2B5EF4-FFF2-40B4-BE49-F238E27FC236}">
                <a16:creationId xmlns:a16="http://schemas.microsoft.com/office/drawing/2014/main" id="{01A46813-E2C9-44B4-ABF6-406C57EE9290}"/>
              </a:ext>
            </a:extLst>
          </p:cNvPr>
          <p:cNvGraphicFramePr>
            <a:graphicFrameLocks noGrp="1"/>
          </p:cNvGraphicFramePr>
          <p:nvPr>
            <p:extLst>
              <p:ext uri="{D42A27DB-BD31-4B8C-83A1-F6EECF244321}">
                <p14:modId xmlns:p14="http://schemas.microsoft.com/office/powerpoint/2010/main" val="2370176356"/>
              </p:ext>
            </p:extLst>
          </p:nvPr>
        </p:nvGraphicFramePr>
        <p:xfrm>
          <a:off x="485422" y="2526150"/>
          <a:ext cx="11311467" cy="2951547"/>
        </p:xfrm>
        <a:graphic>
          <a:graphicData uri="http://schemas.openxmlformats.org/drawingml/2006/table">
            <a:tbl>
              <a:tblPr firstRow="1" bandRow="1"/>
              <a:tblGrid>
                <a:gridCol w="829488">
                  <a:extLst>
                    <a:ext uri="{9D8B030D-6E8A-4147-A177-3AD203B41FA5}">
                      <a16:colId xmlns:a16="http://schemas.microsoft.com/office/drawing/2014/main" val="4964927"/>
                    </a:ext>
                  </a:extLst>
                </a:gridCol>
                <a:gridCol w="3691332">
                  <a:extLst>
                    <a:ext uri="{9D8B030D-6E8A-4147-A177-3AD203B41FA5}">
                      <a16:colId xmlns:a16="http://schemas.microsoft.com/office/drawing/2014/main" val="2259797395"/>
                    </a:ext>
                  </a:extLst>
                </a:gridCol>
                <a:gridCol w="6790647">
                  <a:extLst>
                    <a:ext uri="{9D8B030D-6E8A-4147-A177-3AD203B41FA5}">
                      <a16:colId xmlns:a16="http://schemas.microsoft.com/office/drawing/2014/main" val="3961957835"/>
                    </a:ext>
                  </a:extLst>
                </a:gridCol>
              </a:tblGrid>
              <a:tr h="193034">
                <a:tc gridSpan="3">
                  <a:txBody>
                    <a:bodyPr/>
                    <a:lstStyle/>
                    <a:p>
                      <a:pPr>
                        <a:spcAft>
                          <a:spcPts val="0"/>
                        </a:spcAft>
                      </a:pPr>
                      <a:r>
                        <a:rPr lang="en-US" sz="1200" b="1" dirty="0">
                          <a:solidFill>
                            <a:srgbClr val="FFFFFF"/>
                          </a:solidFill>
                          <a:effectLst/>
                          <a:latin typeface="Arial" panose="020B0604020202020204" pitchFamily="34" charset="0"/>
                        </a:rPr>
                        <a:t>Nicotine dependence</a:t>
                      </a:r>
                      <a:endParaRPr lang="en-US" sz="1200" dirty="0">
                        <a:effectLst/>
                        <a:latin typeface="Arial" panose="020B0604020202020204" pitchFamily="34" charset="0"/>
                      </a:endParaRPr>
                    </a:p>
                  </a:txBody>
                  <a:tcPr marL="81325" marR="813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5F9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66877515"/>
                  </a:ext>
                </a:extLst>
              </a:tr>
              <a:tr h="1127068">
                <a:tc>
                  <a:txBody>
                    <a:bodyPr/>
                    <a:lstStyle/>
                    <a:p>
                      <a:pPr algn="ctr">
                        <a:spcAft>
                          <a:spcPts val="0"/>
                        </a:spcAft>
                      </a:pPr>
                      <a:r>
                        <a:rPr lang="en-US" sz="1200" b="1" dirty="0">
                          <a:solidFill>
                            <a:srgbClr val="FFFFFF"/>
                          </a:solidFill>
                          <a:effectLst/>
                          <a:latin typeface="Arial" panose="020B0604020202020204" pitchFamily="34" charset="0"/>
                        </a:rPr>
                        <a:t>P</a:t>
                      </a:r>
                      <a:endParaRPr lang="en-US" sz="1200" dirty="0">
                        <a:effectLst/>
                        <a:latin typeface="Times New Roman" panose="02020603050405020304" pitchFamily="18" charset="0"/>
                      </a:endParaRPr>
                    </a:p>
                  </a:txBody>
                  <a:tcPr marL="81325" marR="813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spcAft>
                          <a:spcPts val="0"/>
                        </a:spcAft>
                      </a:pPr>
                      <a:r>
                        <a:rPr lang="en-US" sz="1200" b="1" u="sng" dirty="0">
                          <a:solidFill>
                            <a:srgbClr val="0000FF"/>
                          </a:solidFill>
                          <a:effectLst/>
                          <a:latin typeface="Arial" panose="020B0604020202020204" pitchFamily="34" charset="0"/>
                          <a:hlinkClick r:id="rId5"/>
                        </a:rPr>
                        <a:t>Nicotinell</a:t>
                      </a:r>
                      <a:r>
                        <a:rPr lang="en-US" sz="1200" b="1" u="sng" baseline="30000" dirty="0">
                          <a:solidFill>
                            <a:srgbClr val="0000FF"/>
                          </a:solidFill>
                          <a:effectLst/>
                          <a:latin typeface="Arial" panose="020B0604020202020204" pitchFamily="34" charset="0"/>
                          <a:hlinkClick r:id="rId5"/>
                        </a:rPr>
                        <a:t>®</a:t>
                      </a:r>
                      <a:r>
                        <a:rPr lang="en-US" sz="1200" b="1" u="sng" dirty="0">
                          <a:solidFill>
                            <a:srgbClr val="0000FF"/>
                          </a:solidFill>
                          <a:effectLst/>
                          <a:latin typeface="Arial" panose="020B0604020202020204" pitchFamily="34" charset="0"/>
                          <a:hlinkClick r:id="rId5"/>
                        </a:rPr>
                        <a:t> patches</a:t>
                      </a:r>
                      <a:r>
                        <a:rPr lang="en-US" sz="1200" b="1" dirty="0">
                          <a:solidFill>
                            <a:srgbClr val="0070C0"/>
                          </a:solidFill>
                          <a:effectLst/>
                          <a:latin typeface="Arial" panose="020B0604020202020204" pitchFamily="34" charset="0"/>
                        </a:rPr>
                        <a:t>*</a:t>
                      </a:r>
                      <a:endParaRPr lang="en-US" sz="1200" dirty="0">
                        <a:effectLst/>
                        <a:latin typeface="Times New Roman" panose="02020603050405020304" pitchFamily="18" charset="0"/>
                      </a:endParaRPr>
                    </a:p>
                  </a:txBody>
                  <a:tcPr marL="81325" marR="813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just"/>
                      <a:r>
                        <a:rPr lang="en-US" sz="1200" dirty="0">
                          <a:effectLst/>
                          <a:latin typeface="Arial" panose="020B0604020202020204" pitchFamily="34" charset="0"/>
                        </a:rPr>
                        <a:t>Nicotinell</a:t>
                      </a:r>
                      <a:r>
                        <a:rPr lang="en-US" sz="1200" baseline="30000" dirty="0">
                          <a:effectLst/>
                          <a:latin typeface="Arial" panose="020B0604020202020204" pitchFamily="34" charset="0"/>
                        </a:rPr>
                        <a:t>®</a:t>
                      </a:r>
                      <a:r>
                        <a:rPr lang="en-US" sz="1200" dirty="0">
                          <a:effectLst/>
                          <a:latin typeface="Arial" panose="020B0604020202020204" pitchFamily="34" charset="0"/>
                        </a:rPr>
                        <a:t> 24-hour patches are the nicotine replacement therapy (NRT) formulation of choice. If patches are unsuitable or if combination NRT is deemed appropriate, only alternative products from the Nicotinell</a:t>
                      </a:r>
                      <a:r>
                        <a:rPr lang="en-US" sz="1200" baseline="30000" dirty="0">
                          <a:effectLst/>
                          <a:latin typeface="Arial" panose="020B0604020202020204" pitchFamily="34" charset="0"/>
                        </a:rPr>
                        <a:t>®</a:t>
                      </a:r>
                      <a:r>
                        <a:rPr lang="en-US" sz="1200" dirty="0">
                          <a:effectLst/>
                          <a:latin typeface="Arial" panose="020B0604020202020204" pitchFamily="34" charset="0"/>
                        </a:rPr>
                        <a:t> range should be considered (i.e. gum or lozenge).</a:t>
                      </a:r>
                      <a:endParaRPr lang="en-US" sz="1400" dirty="0">
                        <a:effectLst/>
                        <a:latin typeface="Times New Roman" panose="02020603050405020304" pitchFamily="18" charset="0"/>
                      </a:endParaRPr>
                    </a:p>
                  </a:txBody>
                  <a:tcPr marL="81325" marR="813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87866571"/>
                  </a:ext>
                </a:extLst>
              </a:tr>
              <a:tr h="348706">
                <a:tc>
                  <a:txBody>
                    <a:bodyPr/>
                    <a:lstStyle/>
                    <a:p>
                      <a:pPr algn="ctr">
                        <a:spcAft>
                          <a:spcPts val="0"/>
                        </a:spcAft>
                      </a:pPr>
                      <a:r>
                        <a:rPr lang="en-US" sz="1200" b="1" dirty="0">
                          <a:solidFill>
                            <a:srgbClr val="FFFFFF"/>
                          </a:solidFill>
                          <a:effectLst/>
                          <a:latin typeface="Arial" panose="020B0604020202020204" pitchFamily="34" charset="0"/>
                        </a:rPr>
                        <a:t>P</a:t>
                      </a:r>
                      <a:endParaRPr lang="en-US" sz="1200" dirty="0">
                        <a:effectLst/>
                        <a:latin typeface="Times New Roman" panose="02020603050405020304" pitchFamily="18" charset="0"/>
                      </a:endParaRPr>
                    </a:p>
                  </a:txBody>
                  <a:tcPr marL="81325" marR="813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spcAft>
                          <a:spcPts val="0"/>
                        </a:spcAft>
                      </a:pPr>
                      <a:r>
                        <a:rPr lang="en-US" sz="1200" b="1" u="sng" dirty="0">
                          <a:solidFill>
                            <a:srgbClr val="0000FF"/>
                          </a:solidFill>
                          <a:effectLst/>
                          <a:latin typeface="Arial" panose="020B0604020202020204" pitchFamily="34" charset="0"/>
                          <a:hlinkClick r:id="rId6"/>
                        </a:rPr>
                        <a:t>Varenicline tablets</a:t>
                      </a:r>
                      <a:r>
                        <a:rPr lang="en-US" sz="1200" b="1" dirty="0">
                          <a:solidFill>
                            <a:srgbClr val="0070C0"/>
                          </a:solidFill>
                          <a:effectLst/>
                          <a:latin typeface="Arial" panose="020B0604020202020204" pitchFamily="34" charset="0"/>
                        </a:rPr>
                        <a:t>*</a:t>
                      </a:r>
                      <a:endParaRPr lang="en-US" sz="1200" dirty="0">
                        <a:effectLst/>
                        <a:latin typeface="Times New Roman" panose="02020603050405020304" pitchFamily="18" charset="0"/>
                      </a:endParaRPr>
                    </a:p>
                  </a:txBody>
                  <a:tcPr marL="81325" marR="8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just">
                        <a:spcAft>
                          <a:spcPts val="0"/>
                        </a:spcAft>
                      </a:pPr>
                      <a:r>
                        <a:rPr lang="en-US" sz="1200" dirty="0">
                          <a:effectLst/>
                          <a:latin typeface="Arial" panose="020B0604020202020204" pitchFamily="34" charset="0"/>
                        </a:rPr>
                        <a:t>Available through community pharmacies via a Patient Group Direction.</a:t>
                      </a:r>
                    </a:p>
                  </a:txBody>
                  <a:tcPr marL="81325" marR="813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05668219"/>
                  </a:ext>
                </a:extLst>
              </a:tr>
              <a:tr h="1282739">
                <a:tc gridSpan="3">
                  <a:txBody>
                    <a:bodyPr/>
                    <a:lstStyle/>
                    <a:p>
                      <a:pPr algn="just">
                        <a:spcAft>
                          <a:spcPts val="0"/>
                        </a:spcAft>
                      </a:pPr>
                      <a:r>
                        <a:rPr lang="en-US" sz="1200" dirty="0">
                          <a:effectLst/>
                          <a:latin typeface="Arial" panose="020B0604020202020204" pitchFamily="34" charset="0"/>
                        </a:rPr>
                        <a:t>Smoking cessation support is available through local Stop Smoking services, including community pharmacies, and via ‘Quit Your Way Scotland’(</a:t>
                      </a:r>
                      <a:r>
                        <a:rPr lang="en-US" sz="1200" u="sng" dirty="0">
                          <a:solidFill>
                            <a:srgbClr val="0000FF"/>
                          </a:solidFill>
                          <a:effectLst/>
                          <a:latin typeface="Arial" panose="020B0604020202020204" pitchFamily="34" charset="0"/>
                          <a:hlinkClick r:id="rId7"/>
                        </a:rPr>
                        <a:t>https://www.nhsinform.scot/campaigns/quit-your-way-scotland</a:t>
                      </a:r>
                      <a:r>
                        <a:rPr lang="en-US" sz="1200" dirty="0">
                          <a:effectLst/>
                          <a:latin typeface="Arial" panose="020B0604020202020204" pitchFamily="34" charset="0"/>
                        </a:rPr>
                        <a:t>).</a:t>
                      </a:r>
                    </a:p>
                    <a:p>
                      <a:pPr algn="just">
                        <a:spcAft>
                          <a:spcPts val="0"/>
                        </a:spcAft>
                      </a:pPr>
                      <a:r>
                        <a:rPr lang="en-US" sz="1200" dirty="0">
                          <a:effectLst/>
                          <a:latin typeface="Arial" panose="020B0604020202020204" pitchFamily="34" charset="0"/>
                        </a:rPr>
                        <a:t>Product choice should be determined by patient circumstance and professional judgement.</a:t>
                      </a:r>
                    </a:p>
                    <a:p>
                      <a:pPr algn="just">
                        <a:spcAft>
                          <a:spcPts val="0"/>
                        </a:spcAft>
                      </a:pPr>
                      <a:r>
                        <a:rPr lang="en-US" sz="1200" b="1" dirty="0">
                          <a:effectLst/>
                          <a:latin typeface="Arial" panose="020B0604020202020204" pitchFamily="34" charset="0"/>
                        </a:rPr>
                        <a:t>NiQuitin</a:t>
                      </a:r>
                      <a:r>
                        <a:rPr lang="en-US" sz="1200" b="1" baseline="30000" dirty="0">
                          <a:effectLst/>
                          <a:latin typeface="Arial" panose="020B0604020202020204" pitchFamily="34" charset="0"/>
                        </a:rPr>
                        <a:t>®</a:t>
                      </a:r>
                      <a:r>
                        <a:rPr lang="en-US" sz="1200" b="1" dirty="0">
                          <a:effectLst/>
                          <a:latin typeface="Arial" panose="020B0604020202020204" pitchFamily="34" charset="0"/>
                        </a:rPr>
                        <a:t> and Nicorette</a:t>
                      </a:r>
                      <a:r>
                        <a:rPr lang="en-US" sz="1200" b="1" baseline="30000" dirty="0">
                          <a:effectLst/>
                          <a:latin typeface="Arial" panose="020B0604020202020204" pitchFamily="34" charset="0"/>
                        </a:rPr>
                        <a:t>®</a:t>
                      </a:r>
                      <a:r>
                        <a:rPr lang="en-US" sz="1200" b="1" dirty="0">
                          <a:effectLst/>
                          <a:latin typeface="Arial" panose="020B0604020202020204" pitchFamily="34" charset="0"/>
                        </a:rPr>
                        <a:t> products are non-formulary</a:t>
                      </a:r>
                      <a:r>
                        <a:rPr lang="en-US" sz="1200" dirty="0">
                          <a:effectLst/>
                          <a:latin typeface="Arial" panose="020B0604020202020204" pitchFamily="34" charset="0"/>
                        </a:rPr>
                        <a:t> in NHS Lanarkshire, with the exception of NiQuitin minis lozenge.</a:t>
                      </a:r>
                    </a:p>
                  </a:txBody>
                  <a:tcPr marL="81325" marR="813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1917405"/>
                  </a:ext>
                </a:extLst>
              </a:tr>
            </a:tbl>
          </a:graphicData>
        </a:graphic>
      </p:graphicFrame>
      <p:pic>
        <p:nvPicPr>
          <p:cNvPr id="12" name="Picture 1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71410" y="98424"/>
            <a:ext cx="1604690" cy="1507413"/>
          </a:xfrm>
          <a:prstGeom prst="rect">
            <a:avLst/>
          </a:prstGeom>
          <a:noFill/>
          <a:ln>
            <a:noFill/>
          </a:ln>
        </p:spPr>
      </p:pic>
      <p:sp>
        <p:nvSpPr>
          <p:cNvPr id="5" name="Rectangle 4"/>
          <p:cNvSpPr/>
          <p:nvPr/>
        </p:nvSpPr>
        <p:spPr>
          <a:xfrm>
            <a:off x="188649" y="5666828"/>
            <a:ext cx="11506640" cy="646331"/>
          </a:xfrm>
          <a:prstGeom prst="rect">
            <a:avLst/>
          </a:prstGeom>
        </p:spPr>
        <p:txBody>
          <a:bodyPr wrap="square">
            <a:spAutoFit/>
          </a:bodyPr>
          <a:lstStyle/>
          <a:p>
            <a:r>
              <a:rPr lang="en-GB" dirty="0">
                <a:latin typeface="Arial" panose="020B0604020202020204" pitchFamily="34" charset="0"/>
                <a:cs typeface="Arial" panose="020B0604020202020204" pitchFamily="34" charset="0"/>
              </a:rPr>
              <a:t>More information on the formulary can be found on the Community Pharmacy Scotland NHS Lanarkshire page </a:t>
            </a:r>
            <a:r>
              <a:rPr lang="en-GB" dirty="0">
                <a:latin typeface="Arial" panose="020B0604020202020204" pitchFamily="34" charset="0"/>
                <a:cs typeface="Arial" panose="020B0604020202020204" pitchFamily="34" charset="0"/>
                <a:hlinkClick r:id="rId9"/>
              </a:rPr>
              <a:t>https://www.communitypharmacy.scot.nhs.uk/nhs-lanarkshire/pages/pharmacy-services/stop-smoking-service/</a:t>
            </a:r>
            <a:endParaRPr lang="en-GB" dirty="0">
              <a:latin typeface="Arial" panose="020B0604020202020204" pitchFamily="34" charset="0"/>
              <a:cs typeface="Arial" panose="020B0604020202020204" pitchFamily="34"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99884152"/>
      </p:ext>
    </p:extLst>
  </p:cSld>
  <p:clrMapOvr>
    <a:masterClrMapping/>
  </p:clrMapOvr>
  <mc:AlternateContent xmlns:mc="http://schemas.openxmlformats.org/markup-compatibility/2006" xmlns:p14="http://schemas.microsoft.com/office/powerpoint/2010/main">
    <mc:Choice Requires="p14">
      <p:transition spd="slow" p14:dur="2000" advClick="0" advTm="67122"/>
    </mc:Choice>
    <mc:Fallback xmlns="">
      <p:transition spd="slow" advClick="0" advTm="67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35627"/>
          </a:xfrm>
        </p:spPr>
        <p:txBody>
          <a:bodyPr>
            <a:noAutofit/>
          </a:bodyPr>
          <a:lstStyle/>
          <a:p>
            <a:r>
              <a:rPr lang="en-GB" sz="4300" b="1" dirty="0">
                <a:latin typeface="Arial" panose="020B0604020202020204" pitchFamily="34" charset="0"/>
                <a:cs typeface="Arial" panose="020B0604020202020204" pitchFamily="34" charset="0"/>
              </a:rPr>
              <a:t>NRT Products &amp; Counselling Tips</a:t>
            </a:r>
          </a:p>
        </p:txBody>
      </p:sp>
      <p:sp>
        <p:nvSpPr>
          <p:cNvPr id="8" name="Content Placeholder 7"/>
          <p:cNvSpPr>
            <a:spLocks noGrp="1"/>
          </p:cNvSpPr>
          <p:nvPr>
            <p:ph sz="half" idx="2"/>
          </p:nvPr>
        </p:nvSpPr>
        <p:spPr>
          <a:xfrm>
            <a:off x="3868104" y="1250376"/>
            <a:ext cx="7947378" cy="5432813"/>
          </a:xfrm>
        </p:spPr>
        <p:txBody>
          <a:bodyPr>
            <a:noAutofit/>
          </a:bodyPr>
          <a:lstStyle/>
          <a:p>
            <a:pPr marL="0" indent="0">
              <a:lnSpc>
                <a:spcPct val="100000"/>
              </a:lnSpc>
              <a:spcBef>
                <a:spcPts val="0"/>
              </a:spcBef>
              <a:buNone/>
            </a:pPr>
            <a:r>
              <a:rPr lang="en-GB" sz="2000" b="1" u="sng" dirty="0">
                <a:latin typeface="Arial" panose="020B0604020202020204" pitchFamily="34" charset="0"/>
                <a:cs typeface="Arial" panose="020B0604020202020204" pitchFamily="34" charset="0"/>
              </a:rPr>
              <a:t>Patches</a:t>
            </a:r>
            <a:endParaRPr lang="en-GB" sz="2000" dirty="0">
              <a:latin typeface="Arial" panose="020B0604020202020204" pitchFamily="34" charset="0"/>
              <a:cs typeface="Arial" panose="020B0604020202020204" pitchFamily="34" charset="0"/>
            </a:endParaRPr>
          </a:p>
          <a:p>
            <a:pPr>
              <a:lnSpc>
                <a:spcPct val="100000"/>
              </a:lnSpc>
              <a:spcBef>
                <a:spcPts val="0"/>
              </a:spcBef>
            </a:pPr>
            <a:r>
              <a:rPr lang="en-GB" sz="2000" dirty="0">
                <a:latin typeface="Arial" panose="020B0604020202020204" pitchFamily="34" charset="0"/>
                <a:cs typeface="Arial" panose="020B0604020202020204" pitchFamily="34" charset="0"/>
              </a:rPr>
              <a:t>Nicotinell 24 hour patch First Line in Formulary</a:t>
            </a:r>
          </a:p>
          <a:p>
            <a:pPr>
              <a:lnSpc>
                <a:spcPct val="100000"/>
              </a:lnSpc>
              <a:spcBef>
                <a:spcPts val="0"/>
              </a:spcBef>
            </a:pPr>
            <a:r>
              <a:rPr lang="en-GB" sz="2000" dirty="0">
                <a:latin typeface="Arial" panose="020B0604020202020204" pitchFamily="34" charset="0"/>
                <a:cs typeface="Arial" panose="020B0604020202020204" pitchFamily="34" charset="0"/>
              </a:rPr>
              <a:t>24 or 16 hours</a:t>
            </a:r>
          </a:p>
          <a:p>
            <a:pPr>
              <a:lnSpc>
                <a:spcPct val="100000"/>
              </a:lnSpc>
              <a:spcBef>
                <a:spcPts val="0"/>
              </a:spcBef>
            </a:pPr>
            <a:r>
              <a:rPr lang="en-GB" sz="2000" dirty="0">
                <a:latin typeface="Arial" panose="020B0604020202020204" pitchFamily="34" charset="0"/>
                <a:cs typeface="Arial" panose="020B0604020202020204" pitchFamily="34" charset="0"/>
              </a:rPr>
              <a:t>Apply to hairless part of upper body.</a:t>
            </a:r>
          </a:p>
          <a:p>
            <a:pPr>
              <a:lnSpc>
                <a:spcPct val="100000"/>
              </a:lnSpc>
              <a:spcBef>
                <a:spcPts val="0"/>
              </a:spcBef>
            </a:pPr>
            <a:r>
              <a:rPr lang="en-GB" sz="2000" dirty="0">
                <a:latin typeface="Arial" panose="020B0604020202020204" pitchFamily="34" charset="0"/>
                <a:cs typeface="Arial" panose="020B0604020202020204" pitchFamily="34" charset="0"/>
              </a:rPr>
              <a:t>Do not remove – wear consistently for the required time.</a:t>
            </a:r>
          </a:p>
          <a:p>
            <a:pPr>
              <a:lnSpc>
                <a:spcPct val="100000"/>
              </a:lnSpc>
              <a:spcBef>
                <a:spcPts val="0"/>
              </a:spcBef>
            </a:pPr>
            <a:r>
              <a:rPr lang="en-GB" sz="2000" dirty="0">
                <a:latin typeface="Arial" panose="020B0604020202020204" pitchFamily="34" charset="0"/>
                <a:cs typeface="Arial" panose="020B0604020202020204" pitchFamily="34" charset="0"/>
              </a:rPr>
              <a:t>Use for at least 8-12 weeks.</a:t>
            </a:r>
          </a:p>
          <a:p>
            <a:pPr>
              <a:lnSpc>
                <a:spcPct val="100000"/>
              </a:lnSpc>
              <a:spcBef>
                <a:spcPts val="0"/>
              </a:spcBef>
            </a:pPr>
            <a:r>
              <a:rPr lang="en-GB" sz="2000" dirty="0">
                <a:latin typeface="Arial" panose="020B0604020202020204" pitchFamily="34" charset="0"/>
                <a:cs typeface="Arial" panose="020B0604020202020204" pitchFamily="34" charset="0"/>
              </a:rPr>
              <a:t>May cause skin irritation – vary site of application daily.</a:t>
            </a:r>
          </a:p>
          <a:p>
            <a:pPr>
              <a:lnSpc>
                <a:spcPct val="100000"/>
              </a:lnSpc>
              <a:spcBef>
                <a:spcPts val="0"/>
              </a:spcBef>
            </a:pPr>
            <a:r>
              <a:rPr lang="en-GB" sz="2000" dirty="0">
                <a:latin typeface="Arial" panose="020B0604020202020204" pitchFamily="34" charset="0"/>
                <a:cs typeface="Arial" panose="020B0604020202020204" pitchFamily="34" charset="0"/>
              </a:rPr>
              <a:t>24 hour patch may cause wakefulness or weird dreams.</a:t>
            </a:r>
          </a:p>
          <a:p>
            <a:pPr marL="0" indent="0">
              <a:lnSpc>
                <a:spcPct val="100000"/>
              </a:lnSpc>
              <a:spcBef>
                <a:spcPts val="0"/>
              </a:spcBef>
              <a:buNone/>
            </a:pPr>
            <a:endParaRPr lang="en-GB" sz="2000" dirty="0">
              <a:latin typeface="Arial" panose="020B0604020202020204" pitchFamily="34" charset="0"/>
              <a:cs typeface="Arial" panose="020B0604020202020204" pitchFamily="34" charset="0"/>
            </a:endParaRPr>
          </a:p>
          <a:p>
            <a:pPr marL="0" indent="0">
              <a:lnSpc>
                <a:spcPct val="100000"/>
              </a:lnSpc>
              <a:spcBef>
                <a:spcPts val="0"/>
              </a:spcBef>
              <a:buNone/>
            </a:pPr>
            <a:r>
              <a:rPr lang="en-GB" sz="2000" b="1" u="sng" dirty="0">
                <a:latin typeface="Arial" panose="020B0604020202020204" pitchFamily="34" charset="0"/>
                <a:cs typeface="Arial" panose="020B0604020202020204" pitchFamily="34" charset="0"/>
              </a:rPr>
              <a:t>Gum</a:t>
            </a:r>
            <a:endParaRPr lang="en-GB" sz="2000" dirty="0">
              <a:latin typeface="Arial" panose="020B0604020202020204" pitchFamily="34" charset="0"/>
              <a:cs typeface="Arial" panose="020B0604020202020204" pitchFamily="34" charset="0"/>
            </a:endParaRPr>
          </a:p>
          <a:p>
            <a:pPr>
              <a:lnSpc>
                <a:spcPct val="100000"/>
              </a:lnSpc>
              <a:spcBef>
                <a:spcPts val="0"/>
              </a:spcBef>
            </a:pPr>
            <a:r>
              <a:rPr lang="en-GB" sz="2000" dirty="0">
                <a:latin typeface="Arial" panose="020B0604020202020204" pitchFamily="34" charset="0"/>
                <a:cs typeface="Arial" panose="020B0604020202020204" pitchFamily="34" charset="0"/>
              </a:rPr>
              <a:t>Nicotinell First Line – Mint, Fruit &amp; Liquorice flavours</a:t>
            </a:r>
            <a:endParaRPr lang="en-GB" sz="2000" b="1" u="sng" dirty="0">
              <a:latin typeface="Arial" panose="020B0604020202020204" pitchFamily="34" charset="0"/>
              <a:cs typeface="Arial" panose="020B0604020202020204" pitchFamily="34" charset="0"/>
            </a:endParaRPr>
          </a:p>
          <a:p>
            <a:pPr>
              <a:lnSpc>
                <a:spcPct val="100000"/>
              </a:lnSpc>
              <a:spcBef>
                <a:spcPts val="0"/>
              </a:spcBef>
            </a:pPr>
            <a:r>
              <a:rPr lang="en-GB" sz="2000" dirty="0">
                <a:latin typeface="Arial" panose="020B0604020202020204" pitchFamily="34" charset="0"/>
                <a:cs typeface="Arial" panose="020B0604020202020204" pitchFamily="34" charset="0"/>
              </a:rPr>
              <a:t>Advise on chewing technique: chew and park technique</a:t>
            </a:r>
          </a:p>
          <a:p>
            <a:pPr>
              <a:lnSpc>
                <a:spcPct val="100000"/>
              </a:lnSpc>
              <a:spcBef>
                <a:spcPts val="0"/>
              </a:spcBef>
            </a:pPr>
            <a:r>
              <a:rPr lang="en-GB" sz="2000" dirty="0">
                <a:latin typeface="Arial" panose="020B0604020202020204" pitchFamily="34" charset="0"/>
                <a:cs typeface="Arial" panose="020B0604020202020204" pitchFamily="34" charset="0"/>
              </a:rPr>
              <a:t>Counsel on peppery taste</a:t>
            </a:r>
          </a:p>
          <a:p>
            <a:pPr>
              <a:lnSpc>
                <a:spcPct val="100000"/>
              </a:lnSpc>
              <a:spcBef>
                <a:spcPts val="0"/>
              </a:spcBef>
            </a:pPr>
            <a:r>
              <a:rPr lang="en-GB" sz="2000" dirty="0">
                <a:latin typeface="Arial" panose="020B0604020202020204" pitchFamily="34" charset="0"/>
                <a:cs typeface="Arial" panose="020B0604020202020204" pitchFamily="34" charset="0"/>
              </a:rPr>
              <a:t>Every hour on the hour – use regularly to prevent cravings</a:t>
            </a:r>
          </a:p>
          <a:p>
            <a:pPr>
              <a:lnSpc>
                <a:spcPct val="100000"/>
              </a:lnSpc>
              <a:spcBef>
                <a:spcPts val="0"/>
              </a:spcBef>
            </a:pPr>
            <a:r>
              <a:rPr lang="en-GB" sz="2000" dirty="0">
                <a:latin typeface="Arial" panose="020B0604020202020204" pitchFamily="34" charset="0"/>
                <a:cs typeface="Arial" panose="020B0604020202020204" pitchFamily="34" charset="0"/>
              </a:rPr>
              <a:t>Use for at least 8-12 weeks</a:t>
            </a:r>
          </a:p>
          <a:p>
            <a:pPr>
              <a:lnSpc>
                <a:spcPct val="100000"/>
              </a:lnSpc>
              <a:spcBef>
                <a:spcPts val="0"/>
              </a:spcBef>
            </a:pPr>
            <a:r>
              <a:rPr lang="en-GB" sz="2000" dirty="0">
                <a:latin typeface="Arial" panose="020B0604020202020204" pitchFamily="34" charset="0"/>
                <a:cs typeface="Arial" panose="020B0604020202020204" pitchFamily="34" charset="0"/>
              </a:rPr>
              <a:t>May cause heartburn or hiccups if used incorrectly</a:t>
            </a:r>
          </a:p>
          <a:p>
            <a:endParaRPr lang="en-GB" sz="2000" dirty="0"/>
          </a:p>
          <a:p>
            <a:endParaRPr lang="en-GB" sz="2000" dirty="0"/>
          </a:p>
          <a:p>
            <a:endParaRPr lang="en-GB" sz="2000" dirty="0"/>
          </a:p>
          <a:p>
            <a:endParaRPr lang="en-GB" sz="2000" dirty="0"/>
          </a:p>
          <a:p>
            <a:endParaRPr lang="en-GB" sz="2000" dirty="0"/>
          </a:p>
        </p:txBody>
      </p:sp>
      <p:pic>
        <p:nvPicPr>
          <p:cNvPr id="4" name="Picture 3"/>
          <p:cNvPicPr>
            <a:picLocks noChangeAspect="1"/>
          </p:cNvPicPr>
          <p:nvPr/>
        </p:nvPicPr>
        <p:blipFill>
          <a:blip r:embed="rId16">
            <a:extLst>
              <a:ext uri="{BEBA8EAE-BF5A-486C-A8C5-ECC9F3942E4B}">
                <a14:imgProps xmlns:a14="http://schemas.microsoft.com/office/drawing/2010/main">
                  <a14:imgLayer r:embed="rId17">
                    <a14:imgEffect>
                      <a14:backgroundRemoval t="10000" b="92500" l="10000" r="90000"/>
                    </a14:imgEffect>
                  </a14:imgLayer>
                </a14:imgProps>
              </a:ext>
            </a:extLst>
          </a:blip>
          <a:stretch>
            <a:fillRect/>
          </a:stretch>
        </p:blipFill>
        <p:spPr>
          <a:xfrm>
            <a:off x="664836" y="1082602"/>
            <a:ext cx="3022599" cy="2140558"/>
          </a:xfrm>
          <a:prstGeom prst="rect">
            <a:avLst/>
          </a:prstGeom>
        </p:spPr>
      </p:pic>
      <p:pic>
        <p:nvPicPr>
          <p:cNvPr id="7" name="Picture 6"/>
          <p:cNvPicPr>
            <a:picLocks noChangeAspect="1"/>
          </p:cNvPicPr>
          <p:nvPr/>
        </p:nvPicPr>
        <p:blipFill>
          <a:blip r:embed="rId18">
            <a:extLst>
              <a:ext uri="{BEBA8EAE-BF5A-486C-A8C5-ECC9F3942E4B}">
                <a14:imgProps xmlns:a14="http://schemas.microsoft.com/office/drawing/2010/main">
                  <a14:imgLayer r:embed="rId19">
                    <a14:imgEffect>
                      <a14:backgroundRemoval t="6810" b="94624" l="6452" r="92832"/>
                    </a14:imgEffect>
                  </a14:imgLayer>
                </a14:imgProps>
              </a:ext>
            </a:extLst>
          </a:blip>
          <a:stretch>
            <a:fillRect/>
          </a:stretch>
        </p:blipFill>
        <p:spPr>
          <a:xfrm>
            <a:off x="845624" y="3966782"/>
            <a:ext cx="2661021" cy="2272653"/>
          </a:xfrm>
          <a:prstGeom prst="rect">
            <a:avLst/>
          </a:prstGeom>
        </p:spPr>
      </p:pic>
      <p:pic>
        <p:nvPicPr>
          <p:cNvPr id="5" name="patches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flipH="1" flipV="1">
            <a:off x="11001306" y="557288"/>
            <a:ext cx="686928" cy="686928"/>
          </a:xfrm>
          <a:prstGeom prst="rect">
            <a:avLst/>
          </a:prstGeom>
        </p:spPr>
      </p:pic>
      <p:pic>
        <p:nvPicPr>
          <p:cNvPr id="6" name="patches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0"/>
          <a:stretch>
            <a:fillRect/>
          </a:stretch>
        </p:blipFill>
        <p:spPr>
          <a:xfrm>
            <a:off x="11270192" y="800644"/>
            <a:ext cx="406400" cy="406400"/>
          </a:xfrm>
          <a:prstGeom prst="rect">
            <a:avLst/>
          </a:prstGeom>
        </p:spPr>
      </p:pic>
      <p:pic>
        <p:nvPicPr>
          <p:cNvPr id="9" name="patches 3 ">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10925106" y="856402"/>
            <a:ext cx="406400" cy="406400"/>
          </a:xfrm>
          <a:prstGeom prst="rect">
            <a:avLst/>
          </a:prstGeom>
        </p:spPr>
      </p:pic>
      <p:pic>
        <p:nvPicPr>
          <p:cNvPr id="10" name="gum">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0"/>
          <a:stretch>
            <a:fillRect/>
          </a:stretch>
        </p:blipFill>
        <p:spPr>
          <a:xfrm>
            <a:off x="11407706" y="879402"/>
            <a:ext cx="406400" cy="406400"/>
          </a:xfrm>
          <a:prstGeom prst="rect">
            <a:avLst/>
          </a:prstGeom>
        </p:spPr>
      </p:pic>
      <p:pic>
        <p:nvPicPr>
          <p:cNvPr id="11" name="gum 2">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0"/>
          <a:stretch>
            <a:fillRect/>
          </a:stretch>
        </p:blipFill>
        <p:spPr>
          <a:xfrm>
            <a:off x="10851517" y="960981"/>
            <a:ext cx="406400" cy="406400"/>
          </a:xfrm>
          <a:prstGeom prst="rect">
            <a:avLst/>
          </a:prstGeom>
        </p:spPr>
      </p:pic>
      <p:pic>
        <p:nvPicPr>
          <p:cNvPr id="14" name="Picture 13"/>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417977" y="183275"/>
            <a:ext cx="1604690" cy="1507413"/>
          </a:xfrm>
          <a:prstGeom prst="rect">
            <a:avLst/>
          </a:prstGeom>
          <a:noFill/>
          <a:ln>
            <a:noFill/>
          </a:ln>
        </p:spPr>
      </p:pic>
      <p:pic>
        <p:nvPicPr>
          <p:cNvPr id="13" name="Audio 12">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914025586"/>
      </p:ext>
    </p:extLst>
  </p:cSld>
  <p:clrMapOvr>
    <a:masterClrMapping/>
  </p:clrMapOvr>
  <mc:AlternateContent xmlns:mc="http://schemas.openxmlformats.org/markup-compatibility/2006" xmlns:p14="http://schemas.microsoft.com/office/powerpoint/2010/main">
    <mc:Choice Requires="p14">
      <p:transition spd="slow" p14:dur="2000" advClick="0" advTm="139000"/>
    </mc:Choice>
    <mc:Fallback xmlns="">
      <p:transition spd="slow" advClick="0" advTm="1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517"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2735" fill="hold"/>
                                        <p:tgtEl>
                                          <p:spTgt spid="6"/>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44562" fill="hold"/>
                                        <p:tgtEl>
                                          <p:spTgt spid="9"/>
                                        </p:tgtEl>
                                      </p:cBhvr>
                                    </p:cmd>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687" fill="hold"/>
                                        <p:tgtEl>
                                          <p:spTgt spid="10"/>
                                        </p:tgtEl>
                                      </p:cBhvr>
                                    </p:cmd>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
                                            <p:txEl>
                                              <p:pRg st="13" end="1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
                                            <p:txEl>
                                              <p:pRg st="14" end="14"/>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
                                            <p:txEl>
                                              <p:pRg st="15" end="1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3867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5"/>
                </p:tgtEl>
              </p:cMediaNode>
            </p:audio>
            <p:audio>
              <p:cMediaNode vol="80000">
                <p:cTn id="66" fill="hold" display="0">
                  <p:stCondLst>
                    <p:cond delay="indefinite"/>
                  </p:stCondLst>
                  <p:endCondLst>
                    <p:cond evt="onStopAudio" delay="0">
                      <p:tgtEl>
                        <p:sldTgt/>
                      </p:tgtEl>
                    </p:cond>
                  </p:endCondLst>
                </p:cTn>
                <p:tgtEl>
                  <p:spTgt spid="6"/>
                </p:tgtEl>
              </p:cMediaNode>
            </p:audio>
            <p:audio>
              <p:cMediaNode vol="80000">
                <p:cTn id="67" fill="hold" display="0">
                  <p:stCondLst>
                    <p:cond delay="indefinite"/>
                  </p:stCondLst>
                  <p:endCondLst>
                    <p:cond evt="onStopAudio" delay="0">
                      <p:tgtEl>
                        <p:sldTgt/>
                      </p:tgtEl>
                    </p:cond>
                  </p:endCondLst>
                </p:cTn>
                <p:tgtEl>
                  <p:spTgt spid="9"/>
                </p:tgtEl>
              </p:cMediaNode>
            </p:audio>
            <p:audio>
              <p:cMediaNode vol="80000">
                <p:cTn id="68" fill="hold" display="0">
                  <p:stCondLst>
                    <p:cond delay="indefinite"/>
                  </p:stCondLst>
                  <p:endCondLst>
                    <p:cond evt="onStopAudio" delay="0">
                      <p:tgtEl>
                        <p:sldTgt/>
                      </p:tgtEl>
                    </p:cond>
                  </p:endCondLst>
                </p:cTn>
                <p:tgtEl>
                  <p:spTgt spid="10"/>
                </p:tgtEl>
              </p:cMediaNode>
            </p:audio>
            <p:audio>
              <p:cMediaNode vol="80000">
                <p:cTn id="69" fill="hold" display="0">
                  <p:stCondLst>
                    <p:cond delay="indefinite"/>
                  </p:stCondLst>
                  <p:endCondLst>
                    <p:cond evt="onStopAudio" delay="0">
                      <p:tgtEl>
                        <p:sldTgt/>
                      </p:tgtEl>
                    </p:cond>
                  </p:endCondLst>
                </p:cTn>
                <p:tgtEl>
                  <p:spTgt spid="11"/>
                </p:tgtEl>
              </p:cMediaNode>
            </p:audio>
            <p:audio isNarration="1">
              <p:cMediaNode vol="80000" showWhenStopped="0">
                <p:cTn id="70" fill="hold" display="0">
                  <p:stCondLst>
                    <p:cond delay="indefinite"/>
                  </p:stCondLst>
                  <p:endCondLst>
                    <p:cond evt="onStopAudio" delay="0">
                      <p:tgtEl>
                        <p:sldTgt/>
                      </p:tgtEl>
                    </p:cond>
                  </p:endCondLst>
                </p:cTn>
                <p:tgtEl>
                  <p:spTgt spid="13"/>
                </p:tgtEl>
              </p:cMediaNode>
            </p:audio>
          </p:childTnLst>
        </p:cTn>
      </p:par>
    </p:tnLst>
  </p:timing>
  <p:extLst>
    <p:ext uri="{E180D4A7-C9FB-4DFB-919C-405C955672EB}">
      <p14:showEvtLst xmlns:p14="http://schemas.microsoft.com/office/powerpoint/2010/main">
        <p14:playEvt time="1836" objId="5"/>
        <p14:stopEvt time="15378" objId="5"/>
        <p14:playEvt time="16805" objId="6"/>
        <p14:stopEvt time="39566" objId="6"/>
        <p14:playEvt time="40814" objId="9"/>
        <p14:stopEvt time="85402" objId="9"/>
        <p14:playEvt time="87404" objId="10"/>
        <p14:stopEvt time="96115" objId="10"/>
        <p14:playEvt time="98406" objId="11"/>
        <p14:stopEvt time="137114" objId="11"/>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790074" y="131094"/>
            <a:ext cx="10515600" cy="991853"/>
          </a:xfrm>
        </p:spPr>
        <p:txBody>
          <a:bodyPr>
            <a:normAutofit/>
          </a:bodyPr>
          <a:lstStyle/>
          <a:p>
            <a:r>
              <a:rPr lang="en-GB" sz="4300" b="1" dirty="0">
                <a:latin typeface="+mn-lt"/>
              </a:rPr>
              <a:t>NRT Products &amp; Counselling Tips</a:t>
            </a:r>
            <a:endParaRPr lang="en-GB" sz="4300" dirty="0">
              <a:latin typeface="+mn-lt"/>
            </a:endParaRPr>
          </a:p>
        </p:txBody>
      </p:sp>
      <p:pic>
        <p:nvPicPr>
          <p:cNvPr id="9" name="Content Placeholder 8"/>
          <p:cNvPicPr>
            <a:picLocks noGrp="1" noChangeAspect="1"/>
          </p:cNvPicPr>
          <p:nvPr>
            <p:ph sz="half" idx="1"/>
          </p:nvPr>
        </p:nvPicPr>
        <p:blipFill rotWithShape="1">
          <a:blip r:embed="rId12"/>
          <a:srcRect l="23014" t="2926" r="20683" b="1"/>
          <a:stretch/>
        </p:blipFill>
        <p:spPr>
          <a:xfrm>
            <a:off x="968188" y="1317812"/>
            <a:ext cx="2084295" cy="2003612"/>
          </a:xfrm>
          <a:prstGeom prst="rect">
            <a:avLst/>
          </a:prstGeom>
        </p:spPr>
      </p:pic>
      <p:sp>
        <p:nvSpPr>
          <p:cNvPr id="7" name="Content Placeholder 6"/>
          <p:cNvSpPr>
            <a:spLocks noGrp="1"/>
          </p:cNvSpPr>
          <p:nvPr>
            <p:ph sz="half" idx="2"/>
          </p:nvPr>
        </p:nvSpPr>
        <p:spPr>
          <a:xfrm>
            <a:off x="3818965" y="1122948"/>
            <a:ext cx="8233335" cy="5326730"/>
          </a:xfrm>
        </p:spPr>
        <p:txBody>
          <a:bodyPr>
            <a:normAutofit/>
          </a:bodyPr>
          <a:lstStyle/>
          <a:p>
            <a:pPr marL="0" indent="0">
              <a:lnSpc>
                <a:spcPct val="100000"/>
              </a:lnSpc>
              <a:spcBef>
                <a:spcPts val="0"/>
              </a:spcBef>
              <a:buNone/>
            </a:pPr>
            <a:r>
              <a:rPr lang="en-GB" sz="2000" b="1" u="sng" dirty="0">
                <a:latin typeface="Arial" panose="020B0604020202020204" pitchFamily="34" charset="0"/>
                <a:cs typeface="Arial" panose="020B0604020202020204" pitchFamily="34" charset="0"/>
              </a:rPr>
              <a:t>Lozenges</a:t>
            </a:r>
            <a:endParaRPr lang="en-GB" sz="2000" dirty="0">
              <a:latin typeface="Arial" panose="020B0604020202020204" pitchFamily="34" charset="0"/>
              <a:cs typeface="Arial" panose="020B0604020202020204" pitchFamily="34" charset="0"/>
            </a:endParaRPr>
          </a:p>
          <a:p>
            <a:pPr>
              <a:lnSpc>
                <a:spcPct val="100000"/>
              </a:lnSpc>
              <a:spcBef>
                <a:spcPts val="0"/>
              </a:spcBef>
            </a:pPr>
            <a:r>
              <a:rPr lang="en-GB" sz="2000" dirty="0">
                <a:latin typeface="Arial" panose="020B0604020202020204" pitchFamily="34" charset="0"/>
                <a:cs typeface="Arial" panose="020B0604020202020204" pitchFamily="34" charset="0"/>
              </a:rPr>
              <a:t>Nicotinell First Line – Mint flavour</a:t>
            </a:r>
            <a:endParaRPr lang="en-GB" sz="2000" b="1" u="sng" dirty="0">
              <a:latin typeface="Arial" panose="020B0604020202020204" pitchFamily="34" charset="0"/>
              <a:cs typeface="Arial" panose="020B0604020202020204" pitchFamily="34" charset="0"/>
            </a:endParaRPr>
          </a:p>
          <a:p>
            <a:pPr>
              <a:lnSpc>
                <a:spcPct val="100000"/>
              </a:lnSpc>
              <a:spcBef>
                <a:spcPts val="0"/>
              </a:spcBef>
            </a:pPr>
            <a:r>
              <a:rPr lang="en-GB" sz="2000" dirty="0">
                <a:latin typeface="Arial" panose="020B0604020202020204" pitchFamily="34" charset="0"/>
                <a:cs typeface="Arial" panose="020B0604020202020204" pitchFamily="34" charset="0"/>
              </a:rPr>
              <a:t>Advise on technique:  suck and park technique </a:t>
            </a:r>
          </a:p>
          <a:p>
            <a:pPr>
              <a:lnSpc>
                <a:spcPct val="100000"/>
              </a:lnSpc>
              <a:spcBef>
                <a:spcPts val="0"/>
              </a:spcBef>
            </a:pPr>
            <a:r>
              <a:rPr lang="en-GB" sz="2000" dirty="0">
                <a:latin typeface="Arial" panose="020B0604020202020204" pitchFamily="34" charset="0"/>
                <a:cs typeface="Arial" panose="020B0604020202020204" pitchFamily="34" charset="0"/>
              </a:rPr>
              <a:t>Counsel on peppery taste</a:t>
            </a:r>
          </a:p>
          <a:p>
            <a:pPr>
              <a:lnSpc>
                <a:spcPct val="100000"/>
              </a:lnSpc>
              <a:spcBef>
                <a:spcPts val="0"/>
              </a:spcBef>
            </a:pPr>
            <a:r>
              <a:rPr lang="en-GB" sz="2000" dirty="0">
                <a:latin typeface="Arial" panose="020B0604020202020204" pitchFamily="34" charset="0"/>
                <a:cs typeface="Arial" panose="020B0604020202020204" pitchFamily="34" charset="0"/>
              </a:rPr>
              <a:t>Every hour on the hour – use regularly to prevent cravings</a:t>
            </a:r>
          </a:p>
          <a:p>
            <a:pPr>
              <a:lnSpc>
                <a:spcPct val="100000"/>
              </a:lnSpc>
              <a:spcBef>
                <a:spcPts val="0"/>
              </a:spcBef>
            </a:pPr>
            <a:r>
              <a:rPr lang="en-GB" sz="2000" dirty="0">
                <a:latin typeface="Arial" panose="020B0604020202020204" pitchFamily="34" charset="0"/>
                <a:cs typeface="Arial" panose="020B0604020202020204" pitchFamily="34" charset="0"/>
              </a:rPr>
              <a:t>Use for at least 8-12 weeks</a:t>
            </a:r>
          </a:p>
          <a:p>
            <a:pPr>
              <a:lnSpc>
                <a:spcPct val="100000"/>
              </a:lnSpc>
              <a:spcBef>
                <a:spcPts val="0"/>
              </a:spcBef>
            </a:pPr>
            <a:r>
              <a:rPr lang="en-GB" sz="2000" dirty="0">
                <a:latin typeface="Arial" panose="020B0604020202020204" pitchFamily="34" charset="0"/>
                <a:cs typeface="Arial" panose="020B0604020202020204" pitchFamily="34" charset="0"/>
              </a:rPr>
              <a:t>May cause heartburn or hiccups if used incorrectly</a:t>
            </a:r>
          </a:p>
          <a:p>
            <a:pPr>
              <a:lnSpc>
                <a:spcPct val="100000"/>
              </a:lnSpc>
              <a:spcBef>
                <a:spcPts val="0"/>
              </a:spcBef>
            </a:pPr>
            <a:endParaRPr lang="en-GB" sz="2000" dirty="0">
              <a:latin typeface="Arial" panose="020B0604020202020204" pitchFamily="34" charset="0"/>
              <a:cs typeface="Arial" panose="020B0604020202020204" pitchFamily="34" charset="0"/>
            </a:endParaRPr>
          </a:p>
          <a:p>
            <a:pPr>
              <a:lnSpc>
                <a:spcPct val="100000"/>
              </a:lnSpc>
              <a:spcBef>
                <a:spcPts val="0"/>
              </a:spcBef>
            </a:pPr>
            <a:endParaRPr lang="en-GB" sz="2000" dirty="0">
              <a:latin typeface="Arial" panose="020B0604020202020204" pitchFamily="34" charset="0"/>
              <a:cs typeface="Arial" panose="020B0604020202020204" pitchFamily="34" charset="0"/>
            </a:endParaRPr>
          </a:p>
          <a:p>
            <a:pPr marL="0" indent="0">
              <a:lnSpc>
                <a:spcPct val="100000"/>
              </a:lnSpc>
              <a:spcBef>
                <a:spcPts val="0"/>
              </a:spcBef>
              <a:buNone/>
            </a:pPr>
            <a:r>
              <a:rPr lang="en-GB" sz="2000" b="1" u="sng" dirty="0">
                <a:latin typeface="Arial" panose="020B0604020202020204" pitchFamily="34" charset="0"/>
                <a:cs typeface="Arial" panose="020B0604020202020204" pitchFamily="34" charset="0"/>
              </a:rPr>
              <a:t>Mini Lozenges</a:t>
            </a:r>
            <a:endParaRPr lang="en-GB" sz="2000" dirty="0">
              <a:latin typeface="Arial" panose="020B0604020202020204" pitchFamily="34" charset="0"/>
              <a:cs typeface="Arial" panose="020B0604020202020204" pitchFamily="34" charset="0"/>
            </a:endParaRPr>
          </a:p>
          <a:p>
            <a:pPr>
              <a:lnSpc>
                <a:spcPct val="100000"/>
              </a:lnSpc>
              <a:spcBef>
                <a:spcPts val="0"/>
              </a:spcBef>
            </a:pPr>
            <a:r>
              <a:rPr lang="en-GB" sz="2000" dirty="0">
                <a:latin typeface="Arial" panose="020B0604020202020204" pitchFamily="34" charset="0"/>
                <a:cs typeface="Arial" panose="020B0604020202020204" pitchFamily="34" charset="0"/>
              </a:rPr>
              <a:t>NiQuitin First Line – Mint flavour</a:t>
            </a:r>
          </a:p>
          <a:p>
            <a:pPr>
              <a:lnSpc>
                <a:spcPct val="100000"/>
              </a:lnSpc>
              <a:spcBef>
                <a:spcPts val="0"/>
              </a:spcBef>
            </a:pPr>
            <a:r>
              <a:rPr lang="en-GB" sz="2000" dirty="0">
                <a:latin typeface="Arial" panose="020B0604020202020204" pitchFamily="34" charset="0"/>
                <a:cs typeface="Arial" panose="020B0604020202020204" pitchFamily="34" charset="0"/>
              </a:rPr>
              <a:t>Handy pocket size container</a:t>
            </a:r>
          </a:p>
          <a:p>
            <a:pPr>
              <a:lnSpc>
                <a:spcPct val="100000"/>
              </a:lnSpc>
              <a:spcBef>
                <a:spcPts val="0"/>
              </a:spcBef>
            </a:pPr>
            <a:r>
              <a:rPr lang="en-GB" sz="2000" dirty="0">
                <a:latin typeface="Arial" panose="020B0604020202020204" pitchFamily="34" charset="0"/>
                <a:cs typeface="Arial" panose="020B0604020202020204" pitchFamily="34" charset="0"/>
              </a:rPr>
              <a:t>Easy to carry around</a:t>
            </a:r>
          </a:p>
          <a:p>
            <a:pPr>
              <a:lnSpc>
                <a:spcPct val="100000"/>
              </a:lnSpc>
              <a:spcBef>
                <a:spcPts val="0"/>
              </a:spcBef>
            </a:pPr>
            <a:r>
              <a:rPr lang="en-GB" sz="2000" dirty="0">
                <a:latin typeface="Arial" panose="020B0604020202020204" pitchFamily="34" charset="0"/>
                <a:cs typeface="Arial" panose="020B0604020202020204" pitchFamily="34" charset="0"/>
              </a:rPr>
              <a:t>Dissolve in the mouth in 10-15 minutes</a:t>
            </a:r>
          </a:p>
          <a:p>
            <a:pPr>
              <a:lnSpc>
                <a:spcPct val="100000"/>
              </a:lnSpc>
              <a:spcBef>
                <a:spcPts val="0"/>
              </a:spcBef>
            </a:pPr>
            <a:r>
              <a:rPr lang="en-GB" sz="2000" dirty="0">
                <a:latin typeface="Arial" panose="020B0604020202020204" pitchFamily="34" charset="0"/>
                <a:cs typeface="Arial" panose="020B0604020202020204" pitchFamily="34" charset="0"/>
              </a:rPr>
              <a:t>Counsel as for full size lozenges</a:t>
            </a:r>
          </a:p>
          <a:p>
            <a:endParaRPr lang="en-GB" sz="2000" dirty="0">
              <a:solidFill>
                <a:srgbClr val="002060"/>
              </a:solidFill>
            </a:endParaRPr>
          </a:p>
        </p:txBody>
      </p:sp>
      <p:pic>
        <p:nvPicPr>
          <p:cNvPr id="2" name="Picture 1"/>
          <p:cNvPicPr>
            <a:picLocks noChangeAspect="1"/>
          </p:cNvPicPr>
          <p:nvPr/>
        </p:nvPicPr>
        <p:blipFill rotWithShape="1">
          <a:blip r:embed="rId13">
            <a:extLst>
              <a:ext uri="{BEBA8EAE-BF5A-486C-A8C5-ECC9F3942E4B}">
                <a14:imgProps xmlns:a14="http://schemas.microsoft.com/office/drawing/2010/main">
                  <a14:imgLayer r:embed="rId14">
                    <a14:imgEffect>
                      <a14:backgroundRemoval t="2959" b="96450" l="10067" r="89933">
                        <a14:foregroundMark x1="19128" y1="61538" x2="22148" y2="62722"/>
                      </a14:backgroundRemoval>
                    </a14:imgEffect>
                  </a14:imgLayer>
                </a14:imgProps>
              </a:ext>
            </a:extLst>
          </a:blip>
          <a:srcRect l="10523" t="1" r="5677" b="2383"/>
          <a:stretch/>
        </p:blipFill>
        <p:spPr>
          <a:xfrm>
            <a:off x="790074" y="4062705"/>
            <a:ext cx="2501153" cy="1652296"/>
          </a:xfrm>
          <a:prstGeom prst="rect">
            <a:avLst/>
          </a:prstGeom>
        </p:spPr>
      </p:pic>
      <p:pic>
        <p:nvPicPr>
          <p:cNvPr id="3" name="lonzenges">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0621963" y="1284288"/>
            <a:ext cx="406400" cy="406400"/>
          </a:xfrm>
          <a:prstGeom prst="rect">
            <a:avLst/>
          </a:prstGeom>
        </p:spPr>
      </p:pic>
      <p:pic>
        <p:nvPicPr>
          <p:cNvPr id="4" name="lonzenges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0621963" y="560354"/>
            <a:ext cx="406400" cy="406400"/>
          </a:xfrm>
          <a:prstGeom prst="rect">
            <a:avLst/>
          </a:prstGeom>
        </p:spPr>
      </p:pic>
      <p:pic>
        <p:nvPicPr>
          <p:cNvPr id="6" name="lozenges">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5"/>
          <a:stretch>
            <a:fillRect/>
          </a:stretch>
        </p:blipFill>
        <p:spPr>
          <a:xfrm>
            <a:off x="11281506" y="813980"/>
            <a:ext cx="406400" cy="406400"/>
          </a:xfrm>
          <a:prstGeom prst="rect">
            <a:avLst/>
          </a:prstGeom>
        </p:spPr>
      </p:pic>
      <p:pic>
        <p:nvPicPr>
          <p:cNvPr id="14" name="Picture 13"/>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417977" y="183275"/>
            <a:ext cx="1604690" cy="1507413"/>
          </a:xfrm>
          <a:prstGeom prst="rect">
            <a:avLst/>
          </a:prstGeom>
          <a:noFill/>
          <a:ln>
            <a:noFill/>
          </a:ln>
        </p:spPr>
      </p:pic>
      <p:pic>
        <p:nvPicPr>
          <p:cNvPr id="8" name="Audio 7">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12362500"/>
      </p:ext>
    </p:extLst>
  </p:cSld>
  <p:clrMapOvr>
    <a:masterClrMapping/>
  </p:clrMapOvr>
  <mc:AlternateContent xmlns:mc="http://schemas.openxmlformats.org/markup-compatibility/2006" xmlns:p14="http://schemas.microsoft.com/office/powerpoint/2010/main">
    <mc:Choice Requires="p14">
      <p:transition spd="slow" p14:dur="2000" advClick="0" advTm="61000"/>
    </mc:Choice>
    <mc:Fallback xmlns="">
      <p:transition spd="slow" advClick="0" advTm="6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233" fill="hold"/>
                                        <p:tgtEl>
                                          <p:spTgt spid="3"/>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3190" fill="hold"/>
                                        <p:tgtEl>
                                          <p:spTgt spid="4"/>
                                        </p:tgtEl>
                                      </p:cBhvr>
                                    </p:cmd>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24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3"/>
                </p:tgtEl>
              </p:cMediaNode>
            </p:audio>
            <p:audio>
              <p:cMediaNode vol="80000">
                <p:cTn id="54" fill="hold" display="0">
                  <p:stCondLst>
                    <p:cond delay="indefinite"/>
                  </p:stCondLst>
                  <p:endCondLst>
                    <p:cond evt="onStopAudio" delay="0">
                      <p:tgtEl>
                        <p:sldTgt/>
                      </p:tgtEl>
                    </p:cond>
                  </p:endCondLst>
                </p:cTn>
                <p:tgtEl>
                  <p:spTgt spid="4"/>
                </p:tgtEl>
              </p:cMediaNode>
            </p:audio>
            <p:audio>
              <p:cMediaNode vol="80000">
                <p:cTn id="55" fill="hold" display="0">
                  <p:stCondLst>
                    <p:cond delay="indefinite"/>
                  </p:stCondLst>
                  <p:endCondLst>
                    <p:cond evt="onStopAudio" delay="0">
                      <p:tgtEl>
                        <p:sldTgt/>
                      </p:tgtEl>
                    </p:cond>
                  </p:endCondLst>
                </p:cTn>
                <p:tgtEl>
                  <p:spTgt spid="6"/>
                </p:tgtEl>
              </p:cMediaNode>
            </p:audio>
            <p:audio isNarration="1">
              <p:cMediaNode vol="80000" showWhenStopped="0">
                <p:cTn id="56"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3164" objId="3"/>
        <p14:stopEvt time="13423" objId="3"/>
        <p14:playEvt time="15059" objId="4"/>
        <p14:playEvt time="37872" objId="6"/>
        <p14:stopEvt time="38286" objId="4"/>
        <p14:stopEvt time="60358" objId="6"/>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Thanks for listening!</a:t>
            </a:r>
          </a:p>
        </p:txBody>
      </p:sp>
      <p:sp>
        <p:nvSpPr>
          <p:cNvPr id="3" name="Content Placeholder 2"/>
          <p:cNvSpPr>
            <a:spLocks noGrp="1"/>
          </p:cNvSpPr>
          <p:nvPr>
            <p:ph idx="1"/>
          </p:nvPr>
        </p:nvSpPr>
        <p:spPr>
          <a:xfrm>
            <a:off x="838200" y="2219974"/>
            <a:ext cx="10515600" cy="3414207"/>
          </a:xfrm>
        </p:spPr>
        <p:txBody>
          <a:bodyPr>
            <a:normAutofit/>
          </a:bodyPr>
          <a:lstStyle/>
          <a:p>
            <a:pPr marL="0" indent="0" algn="ctr">
              <a:buNone/>
            </a:pPr>
            <a:r>
              <a:rPr lang="en-GB" sz="3000" dirty="0"/>
              <a:t>Remember to </a:t>
            </a:r>
            <a:r>
              <a:rPr lang="en-GB" sz="3000" dirty="0" smtClean="0"/>
              <a:t>continue your learning to </a:t>
            </a:r>
            <a:r>
              <a:rPr lang="en-GB" sz="3000" dirty="0"/>
              <a:t>benefit not only yourself with knowledge but to keep the pledge of Quit Your Way and help support clients on their journey. </a:t>
            </a:r>
          </a:p>
          <a:p>
            <a:pPr marL="0" indent="0">
              <a:buNone/>
            </a:pPr>
            <a:endParaRPr lang="en-GB" sz="2000" dirty="0"/>
          </a:p>
          <a:p>
            <a:pPr marL="0" indent="0">
              <a:buNone/>
            </a:pPr>
            <a:r>
              <a:rPr lang="en-GB" sz="2000" dirty="0"/>
              <a:t>We are here to help! You can get in touch with the Pharmacy Support Team on the following: </a:t>
            </a:r>
          </a:p>
          <a:p>
            <a:r>
              <a:rPr lang="en-GB" sz="2000" dirty="0"/>
              <a:t>Helpdesk Telephone: </a:t>
            </a:r>
            <a:r>
              <a:rPr lang="en-GB" sz="2000" b="1" dirty="0"/>
              <a:t>01698 754 888 </a:t>
            </a:r>
            <a:r>
              <a:rPr lang="en-GB" sz="2000" i="1" dirty="0"/>
              <a:t>(Monday – Friday 9-5pm)</a:t>
            </a:r>
          </a:p>
          <a:p>
            <a:r>
              <a:rPr lang="en-GB" sz="2000" dirty="0"/>
              <a:t>Email: </a:t>
            </a:r>
            <a:r>
              <a:rPr lang="en-GB" sz="2000" b="1" dirty="0">
                <a:hlinkClick r:id="rId4"/>
              </a:rPr>
              <a:t>pharmacytobaccocontrol@lanarkshire.scot.nhs.uk</a:t>
            </a:r>
            <a:endParaRPr lang="en-GB" sz="2000" b="1" dirty="0"/>
          </a:p>
        </p:txBody>
      </p:sp>
      <p:pic>
        <p:nvPicPr>
          <p:cNvPr id="5" name="Picture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54955" y="23134"/>
            <a:ext cx="837045" cy="919656"/>
          </a:xfrm>
          <a:prstGeom prst="rect">
            <a:avLst/>
          </a:prstGeom>
          <a:noFill/>
          <a:ln>
            <a:noFill/>
          </a:ln>
        </p:spPr>
      </p:pic>
      <p:pic>
        <p:nvPicPr>
          <p:cNvPr id="7" name="Picture 6" descr="Image result for NHS LANARKSHIRE">
            <a:hlinkClick r:id="rId6"/>
          </p:cNvPr>
          <p:cNvPicPr/>
          <p:nvPr/>
        </p:nvPicPr>
        <p:blipFill>
          <a:blip r:embed="rId7" cstate="print">
            <a:extLst>
              <a:ext uri="{BEBA8EAE-BF5A-486C-A8C5-ECC9F3942E4B}">
                <a14:imgProps xmlns:a14="http://schemas.microsoft.com/office/drawing/2010/main">
                  <a14:imgLayer r:embed="rId8">
                    <a14:imgEffect>
                      <a14:backgroundRemoval t="1875" b="96875" l="3057" r="97817">
                        <a14:foregroundMark x1="50218" y1="21250" x2="50218" y2="21250"/>
                        <a14:foregroundMark x1="71616" y1="11250" x2="71616" y2="11250"/>
                        <a14:foregroundMark x1="64192" y1="63750" x2="64192" y2="63750"/>
                        <a14:foregroundMark x1="68122" y1="58125" x2="68122" y2="58125"/>
                        <a14:foregroundMark x1="76856" y1="60625" x2="76856" y2="60625"/>
                        <a14:foregroundMark x1="24454" y1="59375" x2="24454" y2="59375"/>
                        <a14:foregroundMark x1="7424" y1="82500" x2="7424" y2="82500"/>
                        <a14:foregroundMark x1="20524" y1="84375" x2="20524" y2="84375"/>
                        <a14:foregroundMark x1="25764" y1="84375" x2="25764" y2="84375"/>
                        <a14:foregroundMark x1="36681" y1="85625" x2="36681" y2="85625"/>
                        <a14:foregroundMark x1="44978" y1="89375" x2="44978" y2="89375"/>
                        <a14:foregroundMark x1="51965" y1="83750" x2="51965" y2="83750"/>
                        <a14:foregroundMark x1="60262" y1="86250" x2="60262" y2="86250"/>
                        <a14:foregroundMark x1="66812" y1="84375" x2="66812" y2="84375"/>
                        <a14:foregroundMark x1="79039" y1="81875" x2="79039" y2="81875"/>
                        <a14:foregroundMark x1="79039" y1="80000" x2="79039" y2="80000"/>
                        <a14:foregroundMark x1="81223" y1="89375" x2="81223" y2="89375"/>
                        <a14:foregroundMark x1="90830" y1="88125" x2="90830" y2="88125"/>
                        <a14:foregroundMark x1="35808" y1="60000" x2="35808" y2="60000"/>
                      </a14:backgroundRemoval>
                    </a14:imgEffect>
                  </a14:imgLayer>
                </a14:imgProps>
              </a:ext>
              <a:ext uri="{28A0092B-C50C-407E-A947-70E740481C1C}">
                <a14:useLocalDpi xmlns:a14="http://schemas.microsoft.com/office/drawing/2010/main" val="0"/>
              </a:ext>
            </a:extLst>
          </a:blip>
          <a:srcRect/>
          <a:stretch>
            <a:fillRect/>
          </a:stretch>
        </p:blipFill>
        <p:spPr bwMode="auto">
          <a:xfrm>
            <a:off x="10187709" y="5227782"/>
            <a:ext cx="2004291" cy="1630218"/>
          </a:xfrm>
          <a:prstGeom prst="rect">
            <a:avLst/>
          </a:prstGeom>
          <a:noFill/>
          <a:ln>
            <a:noFill/>
          </a:ln>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25199372"/>
      </p:ext>
    </p:extLst>
  </p:cSld>
  <p:clrMapOvr>
    <a:masterClrMapping/>
  </p:clrMapOvr>
  <mc:AlternateContent xmlns:mc="http://schemas.openxmlformats.org/markup-compatibility/2006" xmlns:p14="http://schemas.microsoft.com/office/powerpoint/2010/main">
    <mc:Choice Requires="p14">
      <p:transition spd="slow" p14:dur="2000" advTm="18376"/>
    </mc:Choice>
    <mc:Fallback xmlns="">
      <p:transition spd="slow" advTm="18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0.4|12.9|1.9|24|46.2|0.3|9.1|1.8"/>
</p:tagLst>
</file>

<file path=ppt/tags/tag2.xml><?xml version="1.0" encoding="utf-8"?>
<p:tagLst xmlns:a="http://schemas.openxmlformats.org/drawingml/2006/main" xmlns:r="http://schemas.openxmlformats.org/officeDocument/2006/relationships" xmlns:p="http://schemas.openxmlformats.org/presentationml/2006/main">
  <p:tag name="TIMING" val="|0.8|0.3|1.8|11.1|0.4|0.3|22.8"/>
</p:tagLst>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11656</TotalTime>
  <Words>1121</Words>
  <Application>Microsoft Office PowerPoint</Application>
  <PresentationFormat>Widescreen</PresentationFormat>
  <Paragraphs>91</Paragraphs>
  <Slides>5</Slides>
  <Notes>3</Notes>
  <HiddenSlides>0</HiddenSlides>
  <MMClips>13</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vt:i4>
      </vt:variant>
    </vt:vector>
  </HeadingPairs>
  <TitlesOfParts>
    <vt:vector size="12" baseType="lpstr">
      <vt:lpstr>Arial</vt:lpstr>
      <vt:lpstr>Calibri</vt:lpstr>
      <vt:lpstr>Calibri Light</vt:lpstr>
      <vt:lpstr>Times New Roman</vt:lpstr>
      <vt:lpstr>Office Theme</vt:lpstr>
      <vt:lpstr>3_Office Theme</vt:lpstr>
      <vt:lpstr>1_Office Theme</vt:lpstr>
      <vt:lpstr>  Pharmacotherapies</vt:lpstr>
      <vt:lpstr>Pharmacotherapy Formulary</vt:lpstr>
      <vt:lpstr>NRT Products &amp; Counselling Tips</vt:lpstr>
      <vt:lpstr>NRT Products &amp; Counselling Tips</vt:lpstr>
      <vt:lpstr>Thanks for listening!</vt:lpstr>
    </vt:vector>
  </TitlesOfParts>
  <Company>NHS Lanarkshire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Tobacco Control Training for Community Pharmacy Staff</dc:title>
  <dc:creator>Colquhoun, Yvonne</dc:creator>
  <cp:lastModifiedBy>Donald, Emma</cp:lastModifiedBy>
  <cp:revision>385</cp:revision>
  <cp:lastPrinted>2024-05-16T10:17:46Z</cp:lastPrinted>
  <dcterms:created xsi:type="dcterms:W3CDTF">2018-09-07T10:28:42Z</dcterms:created>
  <dcterms:modified xsi:type="dcterms:W3CDTF">2025-09-17T12:35:21Z</dcterms:modified>
</cp:coreProperties>
</file>