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69" r:id="rId3"/>
    <p:sldId id="258" r:id="rId4"/>
    <p:sldId id="272" r:id="rId5"/>
    <p:sldId id="275" r:id="rId6"/>
    <p:sldId id="278" r:id="rId7"/>
    <p:sldId id="274" r:id="rId8"/>
    <p:sldId id="271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76" autoAdjust="0"/>
  </p:normalViewPr>
  <p:slideViewPr>
    <p:cSldViewPr snapToGrid="0">
      <p:cViewPr varScale="1">
        <p:scale>
          <a:sx n="73" d="100"/>
          <a:sy n="7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AC78-435D-4DDE-858E-D980EB0BD90E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4518F-105C-4AA9-B1E2-38D5BA7CE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39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scotland.scot/publications/antenatal-booking-in-scotland/antenatal-booking-in-scotland-calendar-year-ending-31-december-2023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mXJA%2FJ%2FS&amp;id=C4D87D4E16E8DA8F613B909FD21DBDDDC8A34DD3&amp;thid=OIP.mXJA_J_SG4u8t8ec1G8fYQHaHa&amp;mediaurl=https%3A%2F%2Fstatic.vecteezy.com%2Fsystem%2Fresources%2Fpreviews%2F002%2F626%2F532%2Flarge_2x%2Fbaby-in-the-womb-free-vector.jpg&amp;cdnurl=https%3A%2F%2Fth.bing.com%2Fth%2Fid%2FR.997240fc9fd21b8bbcb7c79cd46f1f61%3Frik%3D002jyN29HdKfkA%26pid%3DImgRaw%26r%3D0&amp;exph=1960&amp;expw=1960&amp;q=baby+in+womb+clip+art&amp;simid=607986276948312168&amp;FORM=IRPRST&amp;ck=C904D84C248ECD599AC7408E75F4003F&amp;selectedIndex=0&amp;itb=0&amp;cw=1109&amp;ch=544&amp;ajaxhist=0&amp;ajaxserp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nQ2EHsg3&amp;id=665F10281B9CA44BBFF6EB1CE2F89E3DBDB1A592&amp;thid=OIP.nQ2EHsg3opnj00zCFGQQPgHaFN&amp;mediaurl=https%3A%2F%2Fash.org.uk%2Fuploads%2F_content_block_full%2FCO-infographic-3.jpg%3Fv%3D1674121239&amp;cdnurl=https%3A%2F%2Fth.bing.com%2Fth%2Fid%2FR.9d0d841ec837a299e3d34cc21464103e%3Frik%3DkqWxvT2e%252bOIc6w%26pid%3DImgRaw%26r%3D0&amp;exph=1350&amp;expw=1920&amp;q=public+health+england+the+harms+of+smoking+in+pregnancy+&amp;simid=608049550414861901&amp;FORM=IRPRST&amp;ck=869DFFF4F63E007F9B85439D70385BA9&amp;selectedIndex=3&amp;itb=0&amp;cw=1109&amp;ch=544&amp;ajaxhist=0&amp;ajaxserp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Lxu0BLW5&amp;id=9CF99D15D9CCADB523CC479212965443F6E326DD&amp;thid=OIP.Lxu0BLW5vsL4yD3cZG3ZRgHaEG&amp;mediaurl=https%3a%2f%2fmedia.istockphoto.com%2fvectors%2fpassive-smoking-concept-second-hand-smoking-involuntary-smoking-vector-id841813718%3fk%3d6%26m%3d841813718%26s%3d170667a%26w%3d0%26h%3dCcLp_ncyeCRfwLVivkBDrTImZLohvOAPlS0ZzJR8GpQ%3d&amp;cdnurl=https%3a%2f%2fth.bing.com%2fth%2fid%2fR.2f1bb404b5b9bec2f8c83ddc646dd946%3frik%3d3Sbj9kNUlhKSRw%26pid%3dImgRaw%26r%3d0%26sres%3d1%26sresct%3d1%26srh%3d721%26srw%3d1300&amp;exph=309&amp;expw=557&amp;q=secondhand+smoke+clipart&amp;simid=607986023501471206&amp;FORM=IRPRST&amp;ck=10013CE70E30199B00833F2A56A5265D&amp;selectedIndex=1&amp;itb=0&amp;ajaxhist=0&amp;ajaxserp=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TCxXakUx&amp;id=A6AE5A2DE9784DC17090D7458AB145BF3F6E06EE&amp;thid=OIP.TCxXakUxTmVCHzDy8IWCoQHaHa&amp;mediaurl=https%3A%2F%2Fstatic.chemistwarehouse.com.au%2Fams%2Fmedia%2Fpi%2F54257%2F2DF_800.jpg&amp;cdnurl=https%3A%2F%2Fth.bing.com%2Fth%2Fid%2FR.4c2c576a45314e65421f30f2f08582a1%3Frik%3D7gZuP79FsYpF1w%26pid%3DImgRaw%26r%3D0&amp;exph=800&amp;expw=800&amp;q=nicotinell+patch&amp;simid=608037223773658824&amp;form=IRPRST&amp;ck=24EA02656572274A4DEEC8F89128BDCB&amp;selectedindex=0&amp;itb=0&amp;ajaxhist=0&amp;ajaxserp=0&amp;vt=0&amp;sim=1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ng.com/images/search?view=detailV2&amp;ccid=BdSpClmz&amp;id=6CD66AC0B3179FCFEDEE4B935B3CB816CE64F599&amp;thid=OIP.BdSpClmzQDq7Wj7_bRqWowHaHa&amp;mediaurl=https%3a%2f%2fimages-its.chemistdirect.co.uk%2fNicotinell-Mint-1mg-Lozenge-204s.jpg%3fo%3dIMetdPwhFD3T39S%24WzBCLIkAilwj%26V%3dXUTF%26w%3d800%26h%3d800&amp;cdnurl=https%3a%2f%2fth.bing.com%2fth%2fid%2fR.05d4a90a59b3403abb5a3eff6d1a96a3%3frik%3dmfVkzha4PFuTSw%26pid%3dImgRaw%26r%3d0&amp;exph=800&amp;expw=800&amp;q=nicotinell+lonzenge+&amp;simid=608015366679852012&amp;FORM=IRPRST&amp;ck=1CACF187A462EE34548D0CFE03B8C108&amp;selectedIndex=3&amp;itb=0&amp;ajaxhist=0&amp;ajaxserp=0" TargetMode="External"/><Relationship Id="rId4" Type="http://schemas.openxmlformats.org/officeDocument/2006/relationships/hyperlink" Target="https://www.bing.com/images/search?view=detailV2&amp;ccid=HUZhe%2f84&amp;id=AE40AD3320E178475CD0A57134D90E55F3C312CA&amp;thid=OIP.HUZhe_84oxycmN6Udo9ffQHaHa&amp;mediaurl=https%3a%2f%2fimages-its.chemistdirect.co.uk%2fNicotinell-Fruit-2mg-Chewing-Gum.jpg%3fo%3dGjqSpYWa9dyq6sNcEHW6EK%40S94gj%26V%3dqDQV%26w%3d800%26h%3d800&amp;cdnurl=https%3a%2f%2fth.bing.com%2fth%2fid%2fR.1d46617bff38a31c9c98de94768f5f7d%3frik%3dyhLD81UO2TRxpQ%26pid%3dImgRaw%26r%3d0&amp;exph=800&amp;expw=800&amp;q=nicotinell+gum+&amp;simid=607988819490005214&amp;FORM=IRPRST&amp;ck=C529A866F9E36778D1530F8D4A62D2B4&amp;selectedIndex=0&amp;itb=0&amp;ajaxhist=0&amp;ajaxserp=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Positively the no. of woman smoking in pregnancy continues fall over all</a:t>
            </a:r>
          </a:p>
          <a:p>
            <a:endParaRPr lang="en-GB" dirty="0"/>
          </a:p>
          <a:p>
            <a:r>
              <a:rPr lang="en-GB" dirty="0" smtClean="0"/>
              <a:t>You can see the downward trend</a:t>
            </a:r>
          </a:p>
          <a:p>
            <a:endParaRPr lang="en-GB" dirty="0"/>
          </a:p>
          <a:p>
            <a:r>
              <a:rPr lang="en-GB" dirty="0" smtClean="0"/>
              <a:t>However what is significant is the differences, variations between groups based on age and where woman live</a:t>
            </a:r>
          </a:p>
          <a:p>
            <a:endParaRPr lang="en-GB" dirty="0"/>
          </a:p>
          <a:p>
            <a:r>
              <a:rPr lang="en-GB" dirty="0" smtClean="0"/>
              <a:t>Higher rates amongst younger woman and those living in deprived areas</a:t>
            </a:r>
          </a:p>
          <a:p>
            <a:endParaRPr lang="en-GB" dirty="0"/>
          </a:p>
          <a:p>
            <a:r>
              <a:rPr lang="en-GB" dirty="0" smtClean="0"/>
              <a:t>So it matters that we help and support younger woman and those in deprived areas to stop smoking to improve maternal and infant health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Data</a:t>
            </a:r>
            <a:r>
              <a:rPr lang="en-GB" baseline="0" dirty="0" smtClean="0"/>
              <a:t>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https://publichealthscotland.scot/publications/antenatal-booking-in-scotland/antenatal-booking-in-scotland-calendar-year-ending-31-december-2023/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Latest Published Mar 2024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E0D50-956C-40AB-A717-3CBAD38492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83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Words: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RCOG. “Smoking and Pregnancy | RCOG.”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RCOG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Smoking and pregnancy | RCOG, 2019, www.rcog.org.uk/for-the-public/browse-our-patient-information/smoking-and-pregnancy/.</a:t>
            </a:r>
            <a:endParaRPr lang="en-GB" dirty="0" smtClean="0"/>
          </a:p>
          <a:p>
            <a:r>
              <a:rPr lang="en-GB" dirty="0" smtClean="0"/>
              <a:t>Picture</a:t>
            </a:r>
            <a:r>
              <a:rPr lang="en-GB" baseline="0" dirty="0" smtClean="0"/>
              <a:t>: </a:t>
            </a:r>
            <a:r>
              <a:rPr lang="en-GB" dirty="0" smtClean="0">
                <a:hlinkClick r:id="rId3"/>
              </a:rPr>
              <a:t>baby in womb clip art - Search Images (bing.com)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518F-105C-4AA9-B1E2-38D5BA7CE7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0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Reference: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Words: Smoking cessation: What are the harms caused by smoking? NICE September 2021 </a:t>
            </a:r>
          </a:p>
          <a:p>
            <a:r>
              <a:rPr lang="en-GB" baseline="0" dirty="0" smtClean="0"/>
              <a:t>https://cks.nice.org.uk/topics/smoking-cessation/background-information/harms-caused-by-smoking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518F-105C-4AA9-B1E2-38D5BA7CE7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6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Picture:</a:t>
            </a:r>
            <a:r>
              <a:rPr lang="en-GB" baseline="0" dirty="0" smtClean="0"/>
              <a:t> </a:t>
            </a:r>
            <a:r>
              <a:rPr lang="en-GB" dirty="0" smtClean="0">
                <a:hlinkClick r:id="rId3"/>
              </a:rPr>
              <a:t>public health </a:t>
            </a:r>
            <a:r>
              <a:rPr lang="en-GB" dirty="0" err="1" smtClean="0">
                <a:hlinkClick r:id="rId3"/>
              </a:rPr>
              <a:t>england</a:t>
            </a:r>
            <a:r>
              <a:rPr lang="en-GB" dirty="0" smtClean="0">
                <a:hlinkClick r:id="rId3"/>
              </a:rPr>
              <a:t> the harms of smoking in pregnancy - Search Images (bing.com)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518F-105C-4AA9-B1E2-38D5BA7CE7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5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Words: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Smoke.”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Pediatric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 Education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 Jan. 2021, https://doi.org/10.1542/peo_document394.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Former Smokers: What’s Your Risk for Lung Cancer?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2013, www.hopkinsmedicine.org/health/conditions-and-diseases/lung-cancer/former-smoker-whats-your-risk-for-lung-cancer.</a:t>
            </a:r>
            <a:endParaRPr lang="en-GB" dirty="0"/>
          </a:p>
          <a:p>
            <a:r>
              <a:rPr lang="en-GB" dirty="0"/>
              <a:t>Picture: </a:t>
            </a:r>
            <a:r>
              <a:rPr lang="en-GB" dirty="0" err="1">
                <a:hlinkClick r:id="rId3"/>
              </a:rPr>
              <a:t>secondhand</a:t>
            </a:r>
            <a:r>
              <a:rPr lang="en-GB" dirty="0">
                <a:hlinkClick r:id="rId3"/>
              </a:rPr>
              <a:t> smoke clipart - Search Images (bing.com)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A798-1DDC-46FB-965E-343FF9D340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5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Standard Treatment Programme for Pregnant Women (2019): A guide to providing behavioural support for smoking cessation during pregnancy and the postpartum period. National Centre for Smoking Cessation and Training (NCSCT), 2019.</a:t>
            </a:r>
          </a:p>
          <a:p>
            <a:endParaRPr lang="en-GB" dirty="0" smtClean="0"/>
          </a:p>
          <a:p>
            <a:r>
              <a:rPr lang="en-GB" dirty="0" smtClean="0"/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Words: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Mcewen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Andy, et al.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 Nicotine Replacement Therapy (NRT) 1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 smtClean="0"/>
          </a:p>
          <a:p>
            <a:r>
              <a:rPr lang="en-GB" dirty="0" smtClean="0"/>
              <a:t>Picture 1 (Patch)</a:t>
            </a:r>
            <a:r>
              <a:rPr lang="en-GB" baseline="0" dirty="0" smtClean="0"/>
              <a:t>: </a:t>
            </a:r>
            <a:r>
              <a:rPr lang="en-GB" dirty="0" smtClean="0">
                <a:hlinkClick r:id="rId3"/>
              </a:rPr>
              <a:t>nicotine patch - Search Images (bing.com)</a:t>
            </a:r>
            <a:endParaRPr lang="en-GB" baseline="0" dirty="0" smtClean="0"/>
          </a:p>
          <a:p>
            <a:r>
              <a:rPr lang="en-GB" baseline="0" dirty="0" smtClean="0"/>
              <a:t>Picture 2 (Gum): </a:t>
            </a:r>
            <a:r>
              <a:rPr lang="en-GB" dirty="0" smtClean="0">
                <a:hlinkClick r:id="rId4"/>
              </a:rPr>
              <a:t>nicotine gum - Search Images (bing.com)</a:t>
            </a:r>
            <a:endParaRPr lang="en-GB" baseline="0" dirty="0" smtClean="0"/>
          </a:p>
          <a:p>
            <a:r>
              <a:rPr lang="en-GB" baseline="0" dirty="0" smtClean="0"/>
              <a:t>Picture 3 (Lozenge): </a:t>
            </a:r>
            <a:r>
              <a:rPr lang="en-GB" dirty="0" smtClean="0">
                <a:hlinkClick r:id="rId5"/>
              </a:rPr>
              <a:t>nicotine lozenge - Search Images (bing.com)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3DE13-9CF0-4987-B3FD-FE5FC97E05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86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3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8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7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2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2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7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6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BCC0-DCE0-4A2A-A494-E90CB5B6DB60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CDD0-D457-4D0F-81FE-709BD42D9E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www.bing.com/images/search?view=detailV2&amp;ccid=qRxZdwWY&amp;id=77CBE7F4E54B2DD48F19EEE5C91221BB095F8B86&amp;thid=OIP.qRxZdwWYbT5ysxY88qgZMwHaHa&amp;mediaurl=http://www.forgeaheadvolunteers.org/uploads/163_nhs_lanarkshire_m.jpg&amp;exph=400&amp;expw=400&amp;q=NHS+LANARKSHIRE&amp;simid=608028867382084797&amp;selectedIndex=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healthscotland.scot/publications/antenatal-booking-in-scotland/antenatal-booking-in-scotland-calendar-year-ending-31-december-2023/" TargetMode="External"/><Relationship Id="rId3" Type="http://schemas.openxmlformats.org/officeDocument/2006/relationships/audio" Target="../media/media2.m4a"/><Relationship Id="rId7" Type="http://schemas.openxmlformats.org/officeDocument/2006/relationships/notesSlide" Target="../notesSlides/notesSlide1.xml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audio" Target="../media/media3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../media/media5.m4a"/><Relationship Id="rId7" Type="http://schemas.openxmlformats.org/officeDocument/2006/relationships/audio" Target="../media/media7.m4a"/><Relationship Id="rId12" Type="http://schemas.openxmlformats.org/officeDocument/2006/relationships/image" Target="../media/image5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microsoft.com/office/2007/relationships/media" Target="../media/media7.m4a"/><Relationship Id="rId11" Type="http://schemas.openxmlformats.org/officeDocument/2006/relationships/image" Target="../media/image3.png"/><Relationship Id="rId5" Type="http://schemas.openxmlformats.org/officeDocument/2006/relationships/audio" Target="../media/media6.m4a"/><Relationship Id="rId10" Type="http://schemas.openxmlformats.org/officeDocument/2006/relationships/hyperlink" Target="https://cks.nice.org.uk/topics/smoking-cessation/background-information/harms-caused-by-smoking/" TargetMode="External"/><Relationship Id="rId4" Type="http://schemas.microsoft.com/office/2007/relationships/media" Target="../media/media6.m4a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openxmlformats.org/officeDocument/2006/relationships/notesSlide" Target="../notesSlides/notesSlide4.xml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9.m4a"/><Relationship Id="rId4" Type="http://schemas.microsoft.com/office/2007/relationships/media" Target="../media/media9.m4a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3" Type="http://schemas.openxmlformats.org/officeDocument/2006/relationships/audio" Target="../media/media11.m4a"/><Relationship Id="rId7" Type="http://schemas.openxmlformats.org/officeDocument/2006/relationships/audio" Target="../media/media13.m4a"/><Relationship Id="rId12" Type="http://schemas.openxmlformats.org/officeDocument/2006/relationships/image" Target="../media/image11.png"/><Relationship Id="rId2" Type="http://schemas.microsoft.com/office/2007/relationships/media" Target="../media/media11.m4a"/><Relationship Id="rId1" Type="http://schemas.openxmlformats.org/officeDocument/2006/relationships/tags" Target="../tags/tag4.xml"/><Relationship Id="rId6" Type="http://schemas.microsoft.com/office/2007/relationships/media" Target="../media/media13.m4a"/><Relationship Id="rId11" Type="http://schemas.openxmlformats.org/officeDocument/2006/relationships/image" Target="../media/image10.png"/><Relationship Id="rId5" Type="http://schemas.openxmlformats.org/officeDocument/2006/relationships/audio" Target="../media/media12.m4a"/><Relationship Id="rId10" Type="http://schemas.openxmlformats.org/officeDocument/2006/relationships/image" Target="../media/image9.png"/><Relationship Id="rId4" Type="http://schemas.microsoft.com/office/2007/relationships/media" Target="../media/media12.m4a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hscotlandmoodle.org.uk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youtu.be/mUkfLUG2oOY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https://youtu.be/uN70NtyFNxg" TargetMode="External"/><Relationship Id="rId5" Type="http://schemas.openxmlformats.org/officeDocument/2006/relationships/hyperlink" Target="https://youtu.be/SIEffPkyugI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learning.publichealthscotland.scot/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hyperlink" Target="https://www.bing.com/images/search?view=detailV2&amp;ccid=qRxZdwWY&amp;id=77CBE7F4E54B2DD48F19EEE5C91221BB095F8B86&amp;thid=OIP.qRxZdwWYbT5ysxY88qgZMwHaHa&amp;mediaurl=http://www.forgeaheadvolunteers.org/uploads/163_nhs_lanarkshire_m.jpg&amp;exph=400&amp;expw=400&amp;q=NHS+LANARKSHIRE&amp;simid=608028867382084797&amp;selectedIndex=1" TargetMode="External"/><Relationship Id="rId5" Type="http://schemas.openxmlformats.org/officeDocument/2006/relationships/image" Target="../media/image5.png"/><Relationship Id="rId4" Type="http://schemas.openxmlformats.org/officeDocument/2006/relationships/hyperlink" Target="mailto:pharmacytobaccocontrol@lanarkshire.scot.nhs.uk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44" y="3525485"/>
            <a:ext cx="4008582" cy="680691"/>
          </a:xfrm>
        </p:spPr>
        <p:txBody>
          <a:bodyPr>
            <a:normAutofit fontScale="90000"/>
          </a:bodyPr>
          <a:lstStyle/>
          <a:p>
            <a:r>
              <a:rPr lang="en-GB" sz="4400" b="1" i="1" dirty="0" smtClean="0"/>
              <a:t/>
            </a:r>
            <a:br>
              <a:rPr lang="en-GB" sz="4400" b="1" i="1" dirty="0" smtClean="0"/>
            </a:br>
            <a:r>
              <a:rPr lang="en-GB" sz="4400" b="1" i="1" dirty="0" smtClean="0"/>
              <a:t/>
            </a:r>
            <a:br>
              <a:rPr lang="en-GB" sz="4400" b="1" i="1" dirty="0" smtClean="0"/>
            </a:br>
            <a:r>
              <a:rPr lang="en-GB" sz="4400" b="1" i="1" dirty="0" smtClean="0"/>
              <a:t>Pregnancy </a:t>
            </a:r>
            <a:endParaRPr lang="en-GB" sz="4400" b="1" i="1" dirty="0"/>
          </a:p>
        </p:txBody>
      </p:sp>
      <p:pic>
        <p:nvPicPr>
          <p:cNvPr id="4" name="Picture 3" descr="Image result for NHS LANARKSHIRE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7" y="4408080"/>
            <a:ext cx="2592648" cy="201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464" y="4408080"/>
            <a:ext cx="2025072" cy="20164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44221" y="1771159"/>
            <a:ext cx="8090228" cy="175432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n-GB" sz="5400" b="1" dirty="0"/>
              <a:t>Quit Your Way </a:t>
            </a:r>
            <a:r>
              <a:rPr lang="en-GB" sz="5400" b="1" dirty="0" smtClean="0"/>
              <a:t>Training </a:t>
            </a: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5400" b="1" dirty="0"/>
              <a:t>For Community </a:t>
            </a:r>
            <a:r>
              <a:rPr lang="en-GB" sz="5400" b="1" dirty="0" smtClean="0"/>
              <a:t>Pharmacies</a:t>
            </a:r>
          </a:p>
        </p:txBody>
      </p:sp>
      <p:pic>
        <p:nvPicPr>
          <p:cNvPr id="8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Prevalence of Smoking in </a:t>
            </a:r>
            <a:r>
              <a:rPr lang="en-GB" b="1" dirty="0" smtClean="0"/>
              <a:t>Pregnancy: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838196" y="1709177"/>
            <a:ext cx="11107994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Scotland December 2023,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pregnant women were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smokers at booking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Lanarkshire December 2023,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10.5%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pregnant women were current smokers at booking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1350" y="2475681"/>
            <a:ext cx="4954840" cy="33547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Variations in Smoking Prevalence]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Pregnant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woman at antenatal booking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Scotland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(31</a:t>
            </a:r>
            <a:r>
              <a:rPr kumimoji="0" lang="en-GB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 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Deprivation;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SIMD 1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(most deprived)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20.4%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smokers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(least deprived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2.4%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current smokers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Local Authority;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 Lanarkshire;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12.7%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Lanarkshire;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Maternal Age;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 under 20yrs;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26.8%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current smokers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Woman 35-39yrs;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7.8%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196" y="5532790"/>
            <a:ext cx="107093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6" y="5791463"/>
            <a:ext cx="104624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://publichealthscotland.scot/publications/antenatal-booking-in-scotland/antenatal-booking-in-scotland-calendar-year-ending-31-december-2023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/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Latest Published Mar 2024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196" y="2475681"/>
            <a:ext cx="5972696" cy="3315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47565" y="640848"/>
            <a:ext cx="218440" cy="21844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55" y="23134"/>
            <a:ext cx="837045" cy="9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0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70"/>
    </mc:Choice>
    <mc:Fallback xmlns="">
      <p:transition spd="slow" advClick="0" advTm="36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76" objId="5"/>
        <p14:stopEvt time="33323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Smoking during pregnancy: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55" y="23134"/>
            <a:ext cx="837045" cy="9196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4" descr="Image result for support clip art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825625"/>
            <a:ext cx="66548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Smoking </a:t>
            </a:r>
            <a:r>
              <a:rPr lang="en-GB" sz="2000" b="1" dirty="0"/>
              <a:t>when </a:t>
            </a:r>
            <a:r>
              <a:rPr lang="en-GB" sz="2000" b="1" dirty="0" smtClean="0"/>
              <a:t>pregnant:</a:t>
            </a:r>
          </a:p>
          <a:p>
            <a:r>
              <a:rPr lang="en-GB" sz="2000" dirty="0" smtClean="0"/>
              <a:t>Lowers the </a:t>
            </a:r>
            <a:r>
              <a:rPr lang="en-GB" sz="2000" dirty="0"/>
              <a:t>amount of oxygen available </a:t>
            </a:r>
            <a:r>
              <a:rPr lang="en-GB" sz="2000" dirty="0" smtClean="0"/>
              <a:t>mum and baby.</a:t>
            </a:r>
            <a:endParaRPr lang="en-GB" sz="2000" dirty="0"/>
          </a:p>
          <a:p>
            <a:r>
              <a:rPr lang="en-GB" sz="2000" dirty="0" smtClean="0"/>
              <a:t>Increases </a:t>
            </a:r>
            <a:r>
              <a:rPr lang="en-GB" sz="2000" dirty="0"/>
              <a:t>your baby's heart </a:t>
            </a:r>
            <a:r>
              <a:rPr lang="en-GB" sz="2000" dirty="0" smtClean="0"/>
              <a:t>rate.</a:t>
            </a:r>
            <a:endParaRPr lang="en-GB" sz="2000" dirty="0"/>
          </a:p>
          <a:p>
            <a:r>
              <a:rPr lang="en-GB" sz="2000" dirty="0" smtClean="0"/>
              <a:t>Increase risk of a miscarriage.</a:t>
            </a:r>
            <a:endParaRPr lang="en-GB" sz="2000" dirty="0"/>
          </a:p>
          <a:p>
            <a:r>
              <a:rPr lang="en-GB" sz="2000" dirty="0" smtClean="0"/>
              <a:t>Growth </a:t>
            </a:r>
            <a:r>
              <a:rPr lang="en-GB" sz="2000" dirty="0"/>
              <a:t>and health being </a:t>
            </a:r>
            <a:r>
              <a:rPr lang="en-GB" sz="2000" dirty="0" smtClean="0"/>
              <a:t>affected.</a:t>
            </a:r>
            <a:endParaRPr lang="en-GB" sz="2000" dirty="0"/>
          </a:p>
          <a:p>
            <a:r>
              <a:rPr lang="en-GB" sz="2000" dirty="0"/>
              <a:t>B</a:t>
            </a:r>
            <a:r>
              <a:rPr lang="en-GB" sz="2000" dirty="0" smtClean="0"/>
              <a:t>leeding during </a:t>
            </a:r>
            <a:r>
              <a:rPr lang="en-GB" sz="2000" dirty="0"/>
              <a:t>the last months of pregnancy, which is known as an abruption (when the placenta comes away from the wall of the womb) – this could be life threatening for you and your </a:t>
            </a:r>
            <a:r>
              <a:rPr lang="en-GB" sz="2000" dirty="0" smtClean="0"/>
              <a:t>baby.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i="1" dirty="0" smtClean="0"/>
              <a:t>(RCOG)</a:t>
            </a:r>
            <a:endParaRPr lang="en-GB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22" b="92041" l="3469" r="953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3000" y="1300162"/>
            <a:ext cx="3956180" cy="54864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80008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How smoking impacts mum and baby from birth to later life: </a:t>
            </a:r>
            <a:endParaRPr lang="en-GB" b="1" dirty="0"/>
          </a:p>
        </p:txBody>
      </p:sp>
      <p:graphicFrame>
        <p:nvGraphicFramePr>
          <p:cNvPr id="5" name="Content Placeholder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902741"/>
              </p:ext>
            </p:extLst>
          </p:nvPr>
        </p:nvGraphicFramePr>
        <p:xfrm>
          <a:off x="260555" y="1522743"/>
          <a:ext cx="11670889" cy="5335257"/>
        </p:xfrm>
        <a:graphic>
          <a:graphicData uri="http://schemas.openxmlformats.org/drawingml/2006/table">
            <a:tbl>
              <a:tblPr firstRow="1" firstCol="1" bandRow="1"/>
              <a:tblGrid>
                <a:gridCol w="3890018">
                  <a:extLst>
                    <a:ext uri="{9D8B030D-6E8A-4147-A177-3AD203B41FA5}">
                      <a16:colId xmlns:a16="http://schemas.microsoft.com/office/drawing/2014/main" val="2974163698"/>
                    </a:ext>
                  </a:extLst>
                </a:gridCol>
                <a:gridCol w="3890018">
                  <a:extLst>
                    <a:ext uri="{9D8B030D-6E8A-4147-A177-3AD203B41FA5}">
                      <a16:colId xmlns:a16="http://schemas.microsoft.com/office/drawing/2014/main" val="1287467231"/>
                    </a:ext>
                  </a:extLst>
                </a:gridCol>
                <a:gridCol w="3890853">
                  <a:extLst>
                    <a:ext uri="{9D8B030D-6E8A-4147-A177-3AD203B41FA5}">
                      <a16:colId xmlns:a16="http://schemas.microsoft.com/office/drawing/2014/main" val="3221533870"/>
                    </a:ext>
                  </a:extLst>
                </a:gridCol>
              </a:tblGrid>
              <a:tr h="358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Pregnant </a:t>
                      </a: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Woman/Mother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Infancy, Childhood, Later in life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759190"/>
                  </a:ext>
                </a:extLst>
              </a:tr>
              <a:tr h="32027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Low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 weight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Pre-term birth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Intrauterine growth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restriction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 defects e.g. cleft palate, heart defects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Stillbirth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Increased infant mortality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Sudden Infant Death Syndrome (SIDS)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Complications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pregnancy and labour;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Maternal deep vein thrombosis and pre-eclampsia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Preterm birth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Premature rupture of membranes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Placental abruption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Placenta praevia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Ectopic pregnancy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Miscarriage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Postnatal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Delayed wound healing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Prolonged Hospital Stay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Repeated admissions after surgery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ear, nose and throat i.e. asthma, ear and respiratory infections, bacterial meningitis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Reduced educational performance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 behavioural problems; Attention and hyperactivity problems/Learning difficulties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Teenagers; 4 times as likely to become regular smokers (if main carer smokes) themselves, more than twice as likely to have tried smoking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Increased risk of developing diabetes or obesity in later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life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357009"/>
                  </a:ext>
                </a:extLst>
              </a:tr>
              <a:tr h="56850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no safe level of smoking; to reduce risks </a:t>
                      </a: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stillbirth,</a:t>
                      </a:r>
                      <a:r>
                        <a:rPr lang="en-GB" sz="17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low birth weight and small for gestation age to that of a non smoker </a:t>
                      </a: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stopping smoking </a:t>
                      </a: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quitting early</a:t>
                      </a:r>
                      <a:r>
                        <a:rPr lang="en-GB" sz="17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7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15wks) is advised – quitting at any</a:t>
                      </a:r>
                      <a:r>
                        <a:rPr lang="en-GB" sz="17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stage is still better than not at all</a:t>
                      </a:r>
                      <a:endParaRPr lang="en-GB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04748"/>
                  </a:ext>
                </a:extLst>
              </a:tr>
              <a:tr h="639469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/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0" marR="61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562200"/>
                  </a:ext>
                </a:extLst>
              </a:tr>
            </a:tbl>
          </a:graphicData>
        </a:graphic>
      </p:graphicFrame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>
            <a:off x="11443776" y="494976"/>
            <a:ext cx="397691" cy="4064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27088" y="88576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55" y="23134"/>
            <a:ext cx="837045" cy="9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6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20"/>
    </mc:Choice>
    <mc:Fallback xmlns="">
      <p:transition spd="slow" advTm="46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87" objId="3"/>
        <p14:stopEvt time="11796" objId="3"/>
        <p14:playEvt time="31410" objId="6"/>
        <p14:stopEvt time="44829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0" y="2154"/>
            <a:ext cx="12191999" cy="685584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5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794" objId="2"/>
        <p14:stopEvt time="2103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27618" cy="1325563"/>
          </a:xfrm>
        </p:spPr>
        <p:txBody>
          <a:bodyPr/>
          <a:lstStyle/>
          <a:p>
            <a:pPr algn="ctr"/>
            <a:r>
              <a:rPr lang="en-GB" b="1" dirty="0"/>
              <a:t>Second-Hand Smoke: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67475" y="23135"/>
            <a:ext cx="5724525" cy="6834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53" y="2032678"/>
            <a:ext cx="60175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Second-hand smoke (SHS) is a mixture of the smoke given off by the burning end of a cigarette and the smoke breathed out by someone who smokes. 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SHS lingers in the air for up to 5 hours and the particles are that small you cant detect them as they pass into the lungs.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GB" dirty="0"/>
              <a:t>Living with someone who smokes, increases someone who doesn’t smoke chances of developing lung cancer by 20-30</a:t>
            </a:r>
            <a:r>
              <a:rPr lang="en-GB" dirty="0" smtClean="0"/>
              <a:t>%.</a:t>
            </a:r>
          </a:p>
          <a:p>
            <a:pPr algn="just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Second-hand smoke can have an impact on the baby before and after birth: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en-GB" dirty="0"/>
              <a:t>23% increased risk of still </a:t>
            </a:r>
            <a:r>
              <a:rPr lang="en-GB" dirty="0" smtClean="0"/>
              <a:t>birth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en-GB" dirty="0" smtClean="0"/>
              <a:t>13</a:t>
            </a:r>
            <a:r>
              <a:rPr lang="en-GB" dirty="0"/>
              <a:t>% increased risk of congenital malformation</a:t>
            </a:r>
          </a:p>
          <a:p>
            <a:r>
              <a:rPr lang="en-GB" i="1" dirty="0"/>
              <a:t>(World Health Organisation)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just"/>
            <a:endParaRPr lang="en-GB" sz="2000" dirty="0"/>
          </a:p>
        </p:txBody>
      </p:sp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55" y="23134"/>
            <a:ext cx="837045" cy="9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24"/>
    </mc:Choice>
    <mc:Fallback xmlns="">
      <p:transition spd="slow" advTm="67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Supporting Pregnant Women Who Smoke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7545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Identifying and supporting pregnant women who smoke is a </a:t>
            </a:r>
            <a:r>
              <a:rPr lang="en-GB" sz="2000" b="1" dirty="0" smtClean="0"/>
              <a:t>high priority.</a:t>
            </a:r>
          </a:p>
          <a:p>
            <a:r>
              <a:rPr lang="en-GB" sz="2000" dirty="0" smtClean="0"/>
              <a:t>Pregnant women can self refer to the Quit Your Way Pharmacy Service for support to stop smoking and ideally seen without delay.</a:t>
            </a:r>
          </a:p>
          <a:p>
            <a:r>
              <a:rPr lang="en-GB" sz="2000" dirty="0"/>
              <a:t>Pharmacy staff can also refer to or contact the QYW Pregnancy Service for more information and advice via the Helpline – Tel: 01698 754 888 </a:t>
            </a:r>
            <a:endParaRPr lang="en-GB" sz="2000" dirty="0" smtClean="0"/>
          </a:p>
          <a:p>
            <a:r>
              <a:rPr lang="en-GB" sz="2000" dirty="0" smtClean="0"/>
              <a:t>Combination NRT (two products i.e. 16 hour patch plus oral NRT) is the most effective medication option and is suitable for pregnant women (NCSCT, 2019)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1763" y="1690688"/>
            <a:ext cx="1807799" cy="2001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7675" y="3418986"/>
            <a:ext cx="1733380" cy="1842598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7134" y="4834922"/>
            <a:ext cx="2012963" cy="2023078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53800" y="576450"/>
            <a:ext cx="406400" cy="4064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760200" y="161925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55" y="23134"/>
            <a:ext cx="837045" cy="9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69700" y="6278880"/>
            <a:ext cx="406400" cy="363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1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790"/>
    </mc:Choice>
    <mc:Fallback xmlns="">
      <p:transition spd="slow" advClick="0" advTm="45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151" objId="4"/>
        <p14:stopEvt time="14825" objId="4"/>
        <p14:playEvt time="17004" objId="6"/>
        <p14:stopEvt time="39826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595018" y="260667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Additional Learning: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1350" y="141287"/>
            <a:ext cx="91884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34055"/>
              </p:ext>
            </p:extLst>
          </p:nvPr>
        </p:nvGraphicFramePr>
        <p:xfrm>
          <a:off x="1530061" y="1212850"/>
          <a:ext cx="9951028" cy="4019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75514">
                  <a:extLst>
                    <a:ext uri="{9D8B030D-6E8A-4147-A177-3AD203B41FA5}">
                      <a16:colId xmlns:a16="http://schemas.microsoft.com/office/drawing/2014/main" val="2690557739"/>
                    </a:ext>
                  </a:extLst>
                </a:gridCol>
                <a:gridCol w="4975514">
                  <a:extLst>
                    <a:ext uri="{9D8B030D-6E8A-4147-A177-3AD203B41FA5}">
                      <a16:colId xmlns:a16="http://schemas.microsoft.com/office/drawing/2014/main" val="988907600"/>
                    </a:ext>
                  </a:extLst>
                </a:gridCol>
              </a:tblGrid>
              <a:tr h="499110">
                <a:tc>
                  <a:txBody>
                    <a:bodyPr/>
                    <a:lstStyle/>
                    <a:p>
                      <a:r>
                        <a:rPr lang="en-GB" dirty="0" smtClean="0"/>
                        <a:t>Provider</a:t>
                      </a:r>
                      <a:r>
                        <a:rPr lang="en-GB" baseline="0" dirty="0" smtClean="0"/>
                        <a:t>: 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Where to Access: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499430"/>
                  </a:ext>
                </a:extLst>
              </a:tr>
              <a:tr h="939154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Public</a:t>
                      </a:r>
                      <a:r>
                        <a:rPr lang="en-GB" sz="1500" b="1" baseline="0" dirty="0" smtClean="0"/>
                        <a:t> Health Scotland: </a:t>
                      </a:r>
                    </a:p>
                    <a:p>
                      <a:r>
                        <a:rPr lang="en-GB" sz="1500" baseline="0" dirty="0" smtClean="0"/>
                        <a:t>Very Brief Advice on Smoking</a:t>
                      </a:r>
                      <a:endParaRPr lang="en-GB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hlinkClick r:id="rId4"/>
                        </a:rPr>
                        <a:t>Home | PHS Learning (</a:t>
                      </a:r>
                      <a:r>
                        <a:rPr lang="en-GB" sz="1500" dirty="0" err="1" smtClean="0">
                          <a:hlinkClick r:id="rId4"/>
                        </a:rPr>
                        <a:t>publichealthscotland.scot</a:t>
                      </a:r>
                      <a:r>
                        <a:rPr lang="en-GB" sz="1500" dirty="0" smtClean="0">
                          <a:hlinkClick r:id="rId4"/>
                        </a:rPr>
                        <a:t>)</a:t>
                      </a:r>
                      <a:r>
                        <a:rPr lang="en-GB" sz="1500" dirty="0" smtClean="0"/>
                        <a:t> </a:t>
                      </a:r>
                    </a:p>
                    <a:p>
                      <a:endParaRPr lang="en-GB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38064"/>
                  </a:ext>
                </a:extLst>
              </a:tr>
              <a:tr h="834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/>
                        <a:t>National</a:t>
                      </a:r>
                      <a:r>
                        <a:rPr lang="en-GB" sz="1500" b="1" baseline="0" dirty="0" smtClean="0"/>
                        <a:t> Centre for Smoking Cessation Training Brief Videos: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aseline="0" dirty="0" smtClean="0"/>
                        <a:t>Video 1 - Harms from exposure to tobacco smoke during pregnancy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aseline="0" dirty="0" smtClean="0"/>
                        <a:t>Video 2 – Carbon monoxide screening and ‘Very Brief Advice’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aseline="0" dirty="0" smtClean="0"/>
                        <a:t>Video 3 -  How stop smoking specialists help pregnant women to quit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 smtClean="0"/>
                    </a:p>
                    <a:p>
                      <a:r>
                        <a:rPr lang="en-GB" sz="1500" dirty="0" smtClean="0"/>
                        <a:t>Video 1:</a:t>
                      </a:r>
                      <a:r>
                        <a:rPr lang="en-GB" sz="1500" baseline="0" dirty="0" smtClean="0"/>
                        <a:t>  </a:t>
                      </a:r>
                      <a:r>
                        <a:rPr lang="en-GB" sz="1500" dirty="0" smtClean="0">
                          <a:hlinkClick r:id="rId5"/>
                        </a:rPr>
                        <a:t>https://youtu.be/SIEffPkyugI</a:t>
                      </a:r>
                      <a:r>
                        <a:rPr lang="en-GB" sz="15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Video 2:  </a:t>
                      </a:r>
                      <a:r>
                        <a:rPr lang="en-GB" sz="1500" dirty="0" smtClean="0">
                          <a:hlinkClick r:id="rId6"/>
                        </a:rPr>
                        <a:t>https://youtu.be/uN70NtyFNxg</a:t>
                      </a:r>
                      <a:r>
                        <a:rPr lang="en-GB" sz="150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Video 3:  </a:t>
                      </a:r>
                      <a:r>
                        <a:rPr lang="en-GB" sz="1500" dirty="0" smtClean="0">
                          <a:hlinkClick r:id="rId7"/>
                        </a:rPr>
                        <a:t>https://youtu.be/mUkfLUG2oOY</a:t>
                      </a:r>
                      <a:r>
                        <a:rPr lang="en-GB" sz="1500" dirty="0" smtClean="0"/>
                        <a:t> </a:t>
                      </a:r>
                    </a:p>
                    <a:p>
                      <a:endParaRPr lang="en-GB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93910"/>
                  </a:ext>
                </a:extLst>
              </a:tr>
              <a:tr h="660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u="none" dirty="0" smtClean="0"/>
                        <a:t>ASH Scotland:</a:t>
                      </a:r>
                      <a:endParaRPr lang="en-GB" sz="1500" b="1" dirty="0" smtClean="0"/>
                    </a:p>
                    <a:p>
                      <a:r>
                        <a:rPr lang="en-GB" sz="1500" dirty="0" smtClean="0"/>
                        <a:t>Understanding</a:t>
                      </a:r>
                      <a:r>
                        <a:rPr lang="en-GB" sz="1500" baseline="0" dirty="0" smtClean="0"/>
                        <a:t> Tobacco and Second-hand Smoke Modules</a:t>
                      </a:r>
                      <a:endParaRPr lang="en-GB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hlinkClick r:id="rId8"/>
                        </a:rPr>
                        <a:t>https://www.ashscotlandmoodle.org.uk/</a:t>
                      </a:r>
                      <a:r>
                        <a:rPr lang="en-GB" sz="1500" dirty="0" smtClean="0"/>
                        <a:t> </a:t>
                      </a:r>
                    </a:p>
                    <a:p>
                      <a:endParaRPr lang="en-GB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9397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55" y="23134"/>
            <a:ext cx="837045" cy="9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Thanks for listening!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974"/>
            <a:ext cx="10515600" cy="3414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000" dirty="0" smtClean="0"/>
              <a:t>Remember to book into future training session to benefit not only yourself with knowledge but to keep the pledge of Quit Your Way and help support clients on their journey.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We are here to </a:t>
            </a:r>
            <a:r>
              <a:rPr lang="en-GB" sz="2000" dirty="0" smtClean="0"/>
              <a:t>help! You can get in touch with the Pharmacy Support </a:t>
            </a:r>
            <a:r>
              <a:rPr lang="en-GB" sz="2000" dirty="0"/>
              <a:t>T</a:t>
            </a:r>
            <a:r>
              <a:rPr lang="en-GB" sz="2000" dirty="0" smtClean="0"/>
              <a:t>eam on the following: </a:t>
            </a:r>
            <a:endParaRPr lang="en-GB" sz="2000" dirty="0"/>
          </a:p>
          <a:p>
            <a:r>
              <a:rPr lang="en-GB" sz="2000" dirty="0" smtClean="0"/>
              <a:t>Helpdesk Telephone: </a:t>
            </a:r>
            <a:r>
              <a:rPr lang="en-GB" sz="2000" b="1" dirty="0" smtClean="0"/>
              <a:t>01698 754 888 </a:t>
            </a:r>
            <a:r>
              <a:rPr lang="en-GB" sz="2000" i="1" dirty="0" smtClean="0"/>
              <a:t>(Monday – Friday 9-5pm)</a:t>
            </a:r>
          </a:p>
          <a:p>
            <a:r>
              <a:rPr lang="en-GB" sz="2000" dirty="0" smtClean="0"/>
              <a:t>Email: </a:t>
            </a:r>
            <a:r>
              <a:rPr lang="en-GB" sz="2000" b="1" dirty="0" smtClean="0">
                <a:hlinkClick r:id="rId4"/>
              </a:rPr>
              <a:t>pharmacytobaccocontrol@lanarkshire.scot.nhs.uk</a:t>
            </a:r>
            <a:endParaRPr lang="en-GB" sz="2000" b="1" dirty="0"/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55" y="23134"/>
            <a:ext cx="837045" cy="9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NHS LANARKSHIRE">
            <a:hlinkClick r:id="rId6"/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5" b="96875" l="3057" r="97817">
                        <a14:foregroundMark x1="50218" y1="21250" x2="50218" y2="21250"/>
                        <a14:foregroundMark x1="71616" y1="11250" x2="71616" y2="11250"/>
                        <a14:foregroundMark x1="64192" y1="63750" x2="64192" y2="63750"/>
                        <a14:foregroundMark x1="68122" y1="58125" x2="68122" y2="58125"/>
                        <a14:foregroundMark x1="76856" y1="60625" x2="76856" y2="60625"/>
                        <a14:foregroundMark x1="24454" y1="59375" x2="24454" y2="59375"/>
                        <a14:foregroundMark x1="7424" y1="82500" x2="7424" y2="82500"/>
                        <a14:foregroundMark x1="20524" y1="84375" x2="20524" y2="84375"/>
                        <a14:foregroundMark x1="25764" y1="84375" x2="25764" y2="84375"/>
                        <a14:foregroundMark x1="36681" y1="85625" x2="36681" y2="85625"/>
                        <a14:foregroundMark x1="44978" y1="89375" x2="44978" y2="89375"/>
                        <a14:foregroundMark x1="51965" y1="83750" x2="51965" y2="83750"/>
                        <a14:foregroundMark x1="60262" y1="86250" x2="60262" y2="86250"/>
                        <a14:foregroundMark x1="66812" y1="84375" x2="66812" y2="84375"/>
                        <a14:foregroundMark x1="79039" y1="81875" x2="79039" y2="81875"/>
                        <a14:foregroundMark x1="79039" y1="80000" x2="79039" y2="80000"/>
                        <a14:foregroundMark x1="81223" y1="89375" x2="81223" y2="89375"/>
                        <a14:foregroundMark x1="90830" y1="88125" x2="90830" y2="88125"/>
                        <a14:foregroundMark x1="35808" y1="60000" x2="35808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09" y="5227782"/>
            <a:ext cx="2004291" cy="163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2"/>
    </mc:Choice>
    <mc:Fallback xmlns="">
      <p:transition spd="slow" advTm="17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1105</Words>
  <Application>Microsoft Office PowerPoint</Application>
  <PresentationFormat>Widescreen</PresentationFormat>
  <Paragraphs>143</Paragraphs>
  <Slides>9</Slides>
  <Notes>6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 Theme</vt:lpstr>
      <vt:lpstr>  Pregnancy </vt:lpstr>
      <vt:lpstr>Prevalence of Smoking in Pregnancy:</vt:lpstr>
      <vt:lpstr>Smoking during pregnancy:</vt:lpstr>
      <vt:lpstr>How smoking impacts mum and baby from birth to later life: </vt:lpstr>
      <vt:lpstr>PowerPoint Presentation</vt:lpstr>
      <vt:lpstr>Second-Hand Smoke: </vt:lpstr>
      <vt:lpstr>Supporting Pregnant Women Who Smoke</vt:lpstr>
      <vt:lpstr>Additional Learning: </vt:lpstr>
      <vt:lpstr>Thanks for listening!</vt:lpstr>
    </vt:vector>
  </TitlesOfParts>
  <Company>NHS Lanarkshire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during pregnancy: </dc:title>
  <dc:creator>Donald, Emma</dc:creator>
  <cp:lastModifiedBy>Donald, Emma</cp:lastModifiedBy>
  <cp:revision>101</cp:revision>
  <dcterms:created xsi:type="dcterms:W3CDTF">2024-06-18T13:57:18Z</dcterms:created>
  <dcterms:modified xsi:type="dcterms:W3CDTF">2025-09-17T13:27:45Z</dcterms:modified>
</cp:coreProperties>
</file>